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8A5592-6CB5-47B5-8BA9-45491B75EE47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13D6AE-6A21-4C88-AA64-A65A4FE459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8A5592-6CB5-47B5-8BA9-45491B75EE47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13D6AE-6A21-4C88-AA64-A65A4FE45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1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8A5592-6CB5-47B5-8BA9-45491B75EE47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13D6AE-6A21-4C88-AA64-A65A4FE45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8A5592-6CB5-47B5-8BA9-45491B75EE47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13D6AE-6A21-4C88-AA64-A65A4FE45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1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8A5592-6CB5-47B5-8BA9-45491B75EE47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13D6AE-6A21-4C88-AA64-A65A4FE459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8A5592-6CB5-47B5-8BA9-45491B75EE47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13D6AE-6A21-4C88-AA64-A65A4FE45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8A5592-6CB5-47B5-8BA9-45491B75EE47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13D6AE-6A21-4C88-AA64-A65A4FE45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8A5592-6CB5-47B5-8BA9-45491B75EE47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13D6AE-6A21-4C88-AA64-A65A4FE45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8A5592-6CB5-47B5-8BA9-45491B75EE47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13D6AE-6A21-4C88-AA64-A65A4FE459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8A5592-6CB5-47B5-8BA9-45491B75EE47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13D6AE-6A21-4C88-AA64-A65A4FE45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8A5592-6CB5-47B5-8BA9-45491B75EE47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13D6AE-6A21-4C88-AA64-A65A4FE459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2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6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8" y="21103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2" y="1055078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98A5592-6CB5-47B5-8BA9-45491B75EE47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F13D6AE-6A21-4C88-AA64-A65A4FE459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perspectiveRelaxedModerately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i="1" dirty="0" smtClean="0">
                <a:ln/>
                <a:solidFill>
                  <a:schemeClr val="accent3"/>
                </a:solidFill>
                <a:effectLst/>
              </a:rPr>
              <a:t>Играя подрастаю !</a:t>
            </a:r>
            <a:endParaRPr lang="ru-RU" sz="6600" b="1" i="1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2786059"/>
            <a:ext cx="7406640" cy="2643206"/>
          </a:xfrm>
        </p:spPr>
        <p:txBody>
          <a:bodyPr/>
          <a:lstStyle/>
          <a:p>
            <a:r>
              <a:rPr lang="ru-RU" dirty="0" smtClean="0"/>
              <a:t>« Движение, как таковое может заменить любое средство, но все лечебные средства мира не могут заменить действия движения»</a:t>
            </a:r>
          </a:p>
          <a:p>
            <a:r>
              <a:rPr lang="ru-RU" dirty="0" smtClean="0"/>
              <a:t>                                                                        Ж. </a:t>
            </a:r>
            <a:r>
              <a:rPr lang="ru-RU" dirty="0" err="1" smtClean="0"/>
              <a:t>Тиссо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28794" y="428604"/>
            <a:ext cx="6000792" cy="1000132"/>
          </a:xfrm>
          <a:prstGeom prst="round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С ползанием и лазанием</a:t>
            </a:r>
            <a:endParaRPr lang="ru-RU" sz="4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3" name="Рисунок 2" descr="IMG_02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1714488"/>
            <a:ext cx="2667019" cy="2000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 descr="IMG_02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714488"/>
            <a:ext cx="2714644" cy="20359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IMG_02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4286256"/>
            <a:ext cx="2571768" cy="19288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IMG_02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4214819"/>
            <a:ext cx="2571768" cy="19288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00298" y="357166"/>
            <a:ext cx="4857784" cy="914400"/>
          </a:xfrm>
          <a:prstGeom prst="round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</a:rPr>
              <a:t>Результат</a:t>
            </a:r>
            <a:endParaRPr lang="ru-RU" sz="44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14290"/>
            <a:ext cx="80010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solidFill>
                  <a:srgbClr val="663300"/>
                </a:solidFill>
              </a:rPr>
              <a:t>Ранний возраст – это время , когда закладывается основа физического, психического, личностного развития человека.</a:t>
            </a:r>
          </a:p>
          <a:p>
            <a:pPr algn="just"/>
            <a:r>
              <a:rPr lang="ru-RU" sz="2400" i="1" dirty="0" smtClean="0">
                <a:solidFill>
                  <a:srgbClr val="663300"/>
                </a:solidFill>
              </a:rPr>
              <a:t>В раннем возрасте здоровье ребенка зависит от следующих факторов.</a:t>
            </a:r>
          </a:p>
          <a:p>
            <a:pPr algn="just"/>
            <a:endParaRPr lang="ru-RU" sz="2400" i="1" dirty="0" smtClean="0">
              <a:solidFill>
                <a:srgbClr val="663300"/>
              </a:solidFill>
            </a:endParaRPr>
          </a:p>
          <a:p>
            <a:pPr algn="just"/>
            <a:endParaRPr lang="ru-RU" sz="2400" i="1" dirty="0" smtClean="0">
              <a:solidFill>
                <a:srgbClr val="663300"/>
              </a:solidFill>
            </a:endParaRPr>
          </a:p>
          <a:p>
            <a:pPr algn="just"/>
            <a:endParaRPr lang="ru-RU" sz="2400" i="1" dirty="0" smtClean="0">
              <a:solidFill>
                <a:srgbClr val="663300"/>
              </a:solidFill>
            </a:endParaRPr>
          </a:p>
          <a:p>
            <a:pPr algn="just"/>
            <a:r>
              <a:rPr lang="ru-RU" sz="2400" i="1" dirty="0" smtClean="0">
                <a:solidFill>
                  <a:srgbClr val="663300"/>
                </a:solidFill>
              </a:rPr>
              <a:t> </a:t>
            </a:r>
          </a:p>
        </p:txBody>
      </p:sp>
      <p:sp>
        <p:nvSpPr>
          <p:cNvPr id="3" name="Овал 2"/>
          <p:cNvSpPr/>
          <p:nvPr/>
        </p:nvSpPr>
        <p:spPr>
          <a:xfrm>
            <a:off x="2786051" y="2143116"/>
            <a:ext cx="3714776" cy="1000132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14679" y="2285992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tx2"/>
                </a:solidFill>
              </a:rPr>
              <a:t>ФАКТОРЫ</a:t>
            </a:r>
            <a:endParaRPr lang="ru-RU" sz="2800" i="1" dirty="0">
              <a:solidFill>
                <a:schemeClr val="tx2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214809" y="3286125"/>
            <a:ext cx="785819" cy="571504"/>
          </a:xfrm>
          <a:prstGeom prst="downArrow">
            <a:avLst>
              <a:gd name="adj1" fmla="val 50000"/>
              <a:gd name="adj2" fmla="val 54431"/>
            </a:avLst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285853" y="3357562"/>
            <a:ext cx="2643207" cy="107157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57289" y="3500439"/>
            <a:ext cx="2214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663300"/>
                </a:solidFill>
              </a:rPr>
              <a:t>Режим дня</a:t>
            </a:r>
            <a:endParaRPr lang="ru-RU" sz="2400" i="1" dirty="0">
              <a:solidFill>
                <a:srgbClr val="6633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572132" y="3286125"/>
            <a:ext cx="2857520" cy="11430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285852" y="4572009"/>
            <a:ext cx="2786083" cy="121444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572132" y="4714884"/>
            <a:ext cx="2786083" cy="12858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857884" y="3500438"/>
            <a:ext cx="2214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663300"/>
                </a:solidFill>
              </a:rPr>
              <a:t>Закаливающие процедуры</a:t>
            </a:r>
            <a:endParaRPr lang="ru-RU" sz="2400" i="1" dirty="0">
              <a:solidFill>
                <a:srgbClr val="66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3043" y="4786323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663300"/>
                </a:solidFill>
              </a:rPr>
              <a:t>Рациональное питание</a:t>
            </a:r>
            <a:endParaRPr lang="ru-RU" sz="2400" i="1" dirty="0">
              <a:solidFill>
                <a:srgbClr val="6633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86380" y="5000637"/>
            <a:ext cx="2786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663300"/>
                </a:solidFill>
              </a:rPr>
              <a:t>Двигательная активность</a:t>
            </a:r>
            <a:endParaRPr lang="ru-RU" sz="2400" i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7" y="214291"/>
            <a:ext cx="771530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663300"/>
                </a:solidFill>
              </a:rPr>
              <a:t>Улучшить двигательную активность  детей можно с помощью подвижных игр, которые благотворно влияют на двигательную активность детей.</a:t>
            </a:r>
          </a:p>
          <a:p>
            <a:pPr algn="just"/>
            <a:r>
              <a:rPr lang="ru-RU" sz="2000" i="1" dirty="0" smtClean="0">
                <a:solidFill>
                  <a:srgbClr val="663300"/>
                </a:solidFill>
              </a:rPr>
              <a:t>Подвижные игры наиболее доступны, есть возможность на основе подвижных игр создавать игровые ситуации в разные режимные моменты.</a:t>
            </a:r>
          </a:p>
          <a:p>
            <a:pPr algn="just"/>
            <a:r>
              <a:rPr lang="ru-RU" sz="2000" i="1" dirty="0" smtClean="0">
                <a:solidFill>
                  <a:srgbClr val="663300"/>
                </a:solidFill>
              </a:rPr>
              <a:t>Задания можно выполнять несколько раз в день, используя  любую свободную минуту</a:t>
            </a:r>
          </a:p>
          <a:p>
            <a:pPr algn="just"/>
            <a:r>
              <a:rPr lang="ru-RU" sz="2000" i="1" dirty="0" smtClean="0">
                <a:solidFill>
                  <a:srgbClr val="663300"/>
                </a:solidFill>
              </a:rPr>
              <a:t>Движения для ребенка являются биологической потребностью, поэтому подвижные игры наполняют детей радостью, увлекают их.</a:t>
            </a:r>
          </a:p>
          <a:p>
            <a:pPr algn="just"/>
            <a:r>
              <a:rPr lang="ru-RU" sz="2000" i="1" dirty="0" smtClean="0">
                <a:solidFill>
                  <a:srgbClr val="663300"/>
                </a:solidFill>
              </a:rPr>
              <a:t>Подвижные игры являются важным средством развития личностных качеств: </a:t>
            </a:r>
          </a:p>
          <a:p>
            <a:pPr algn="just"/>
            <a:endParaRPr lang="ru-RU" sz="2000" i="1" dirty="0" smtClean="0">
              <a:solidFill>
                <a:srgbClr val="663300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000" i="1" dirty="0" smtClean="0">
                <a:solidFill>
                  <a:srgbClr val="663300"/>
                </a:solidFill>
              </a:rPr>
              <a:t>  Самостоятельности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i="1" dirty="0" smtClean="0">
                <a:solidFill>
                  <a:srgbClr val="663300"/>
                </a:solidFill>
              </a:rPr>
              <a:t>   Активности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i="1" dirty="0" smtClean="0">
                <a:solidFill>
                  <a:srgbClr val="663300"/>
                </a:solidFill>
              </a:rPr>
              <a:t>   Инициативности</a:t>
            </a:r>
          </a:p>
          <a:p>
            <a:pPr algn="just"/>
            <a:endParaRPr lang="ru-RU" sz="2000" i="1" dirty="0" smtClean="0">
              <a:solidFill>
                <a:srgbClr val="663300"/>
              </a:solidFill>
            </a:endParaRPr>
          </a:p>
          <a:p>
            <a:pPr algn="just"/>
            <a:r>
              <a:rPr lang="ru-RU" sz="2000" i="1" dirty="0" smtClean="0">
                <a:solidFill>
                  <a:srgbClr val="663300"/>
                </a:solidFill>
              </a:rPr>
              <a:t>И таким образом оказывают влияние  на всестороннее развитие детей.</a:t>
            </a:r>
          </a:p>
          <a:p>
            <a:pPr algn="just"/>
            <a:endParaRPr lang="ru-RU" sz="2400" i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  <a:effectLst/>
              </a:rPr>
              <a:t>Группы по видам движения:</a:t>
            </a:r>
            <a:endParaRPr lang="ru-RU" b="1" dirty="0">
              <a:ln/>
              <a:solidFill>
                <a:schemeClr val="accent3"/>
              </a:solidFill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26" y="1843738"/>
          <a:ext cx="7500992" cy="46570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75248"/>
                <a:gridCol w="1875248"/>
                <a:gridCol w="1875248"/>
                <a:gridCol w="1875248"/>
              </a:tblGrid>
              <a:tr h="284300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r>
                        <a:rPr lang="ru-RU" sz="2800" baseline="0" dirty="0" smtClean="0">
                          <a:solidFill>
                            <a:schemeClr val="tx2"/>
                          </a:solidFill>
                        </a:rPr>
                        <a:t> группа</a:t>
                      </a:r>
                      <a:endParaRPr lang="ru-RU" sz="2400" baseline="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ru-RU" sz="2400" baseline="0" dirty="0" smtClean="0">
                          <a:solidFill>
                            <a:schemeClr val="tx2"/>
                          </a:solidFill>
                        </a:rPr>
                        <a:t>« Игры с ходьбой и бегом»</a:t>
                      </a:r>
                      <a:endParaRPr lang="ru-RU" sz="2800" baseline="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lang="ru-RU" sz="2800" baseline="0" dirty="0" smtClean="0">
                          <a:solidFill>
                            <a:schemeClr val="tx2"/>
                          </a:solidFill>
                        </a:rPr>
                        <a:t> группа</a:t>
                      </a:r>
                    </a:p>
                    <a:p>
                      <a:pPr algn="ctr"/>
                      <a:endParaRPr lang="ru-RU" sz="1800" baseline="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ru-RU" sz="2400" baseline="0" dirty="0" smtClean="0">
                          <a:solidFill>
                            <a:schemeClr val="tx2"/>
                          </a:solidFill>
                        </a:rPr>
                        <a:t>« Игры с прыжками»</a:t>
                      </a:r>
                      <a:endParaRPr lang="ru-RU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/>
                          </a:solidFill>
                        </a:rPr>
                        <a:t>3 группа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</a:rPr>
                        <a:t>«С</a:t>
                      </a:r>
                      <a:r>
                        <a:rPr lang="ru-RU" sz="2400" baseline="0" dirty="0" smtClean="0">
                          <a:solidFill>
                            <a:schemeClr val="tx2"/>
                          </a:solidFill>
                        </a:rPr>
                        <a:t> б</a:t>
                      </a:r>
                      <a:r>
                        <a:rPr lang="ru-RU" sz="2400" dirty="0" smtClean="0">
                          <a:solidFill>
                            <a:schemeClr val="tx2"/>
                          </a:solidFill>
                        </a:rPr>
                        <a:t>росанием и ловлей мяча»</a:t>
                      </a:r>
                      <a:endParaRPr lang="ru-RU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/>
                          </a:solidFill>
                        </a:rPr>
                        <a:t>4 группа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</a:rPr>
                        <a:t>« С ползанием и лазанием»</a:t>
                      </a:r>
                      <a:endParaRPr lang="ru-RU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181409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Персонаж</a:t>
                      </a: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Мишка</a:t>
                      </a:r>
                      <a:endParaRPr lang="ru-RU" sz="28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Персонаж</a:t>
                      </a: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Зайчик</a:t>
                      </a:r>
                      <a:endParaRPr lang="ru-RU" sz="280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Персонаж</a:t>
                      </a: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Кукла</a:t>
                      </a:r>
                      <a:r>
                        <a:rPr lang="ru-RU" sz="2800" baseline="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Таня</a:t>
                      </a:r>
                      <a:endParaRPr lang="ru-RU" sz="28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Персонаж</a:t>
                      </a: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Кошечка</a:t>
                      </a:r>
                      <a:endParaRPr lang="ru-RU" sz="28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  <a:effectLst/>
              </a:rPr>
              <a:t>Алгоритм разучивания и</a:t>
            </a:r>
            <a:br>
              <a:rPr lang="ru-RU" b="1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b="1" dirty="0" smtClean="0">
                <a:ln/>
                <a:solidFill>
                  <a:schemeClr val="accent3"/>
                </a:solidFill>
                <a:effectLst/>
              </a:rPr>
              <a:t> закрепления</a:t>
            </a:r>
            <a:endParaRPr lang="ru-RU" b="1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1214413" y="2214554"/>
            <a:ext cx="735811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lain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Неделя – Подвижные игры с ходьбой и бегом</a:t>
            </a:r>
          </a:p>
          <a:p>
            <a:pPr marL="342900" indent="-342900" algn="ctr">
              <a:buAutoNum type="arabicPlain" startAt="2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Неделя – Подвижные игры с прыжками</a:t>
            </a:r>
          </a:p>
          <a:p>
            <a:pPr marL="342900" indent="-342900" algn="ctr">
              <a:buAutoNum type="arabicPlain" startAt="2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Неделя – Подвижные игры с бросанием и ловлей мяча</a:t>
            </a:r>
          </a:p>
          <a:p>
            <a:pPr marL="342900" indent="-342900" algn="ctr">
              <a:buAutoNum type="arabicPlain" startAt="2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Неделя – Подвижные игры с ползанием и лазанием</a:t>
            </a:r>
          </a:p>
          <a:p>
            <a:pPr marL="342900" indent="-342900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разучивания и закрепления подвижных игр с персонажем.</a:t>
            </a:r>
            <a:endParaRPr lang="ru-RU" sz="28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142977" y="1714489"/>
          <a:ext cx="7858178" cy="500065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297897"/>
                <a:gridCol w="1297897"/>
                <a:gridCol w="1297897"/>
                <a:gridCol w="1297897"/>
                <a:gridCol w="1297897"/>
                <a:gridCol w="1368693"/>
              </a:tblGrid>
              <a:tr h="741691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Понедельник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Вторник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Среда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Четверг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Пятница</a:t>
                      </a:r>
                      <a:endParaRPr lang="ru-RU" sz="1800" dirty="0"/>
                    </a:p>
                  </a:txBody>
                  <a:tcPr/>
                </a:tc>
              </a:tr>
              <a:tr h="123076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УТРО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Игры по желанию детей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</a:tr>
              <a:tr h="135576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ДЕНЬ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Знакомство с персонажем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Знакомство с новой игрой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Заучивание с персонажем игры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Закрепление игры с персонажем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Дополнение игры другими упражнениями</a:t>
                      </a:r>
                      <a:endParaRPr lang="ru-RU" sz="1400" dirty="0"/>
                    </a:p>
                  </a:txBody>
                  <a:tcPr/>
                </a:tc>
              </a:tr>
              <a:tr h="74169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ЗАНЯТИЯ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 плану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</a:tr>
              <a:tr h="93074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ВЕЧЕР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Игры с персонажем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5984" y="0"/>
            <a:ext cx="49292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ea typeface="Calibri" pitchFamily="34" charset="0"/>
                <a:cs typeface="Times New Roman" pitchFamily="18" charset="0"/>
              </a:rPr>
              <a:t>Система подвижных игр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ea typeface="Calibri" pitchFamily="34" charset="0"/>
                <a:cs typeface="Times New Roman" pitchFamily="18" charset="0"/>
              </a:rPr>
              <a:t>для детей раннего возраста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1538" y="714356"/>
            <a:ext cx="1857388" cy="57150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00364" y="714356"/>
            <a:ext cx="2000264" cy="57150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2066" y="714356"/>
            <a:ext cx="1857388" cy="57150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43768" y="714356"/>
            <a:ext cx="1785950" cy="64294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43768" y="1500174"/>
            <a:ext cx="1785950" cy="171451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72066" y="1500174"/>
            <a:ext cx="1857388" cy="171451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71802" y="1500174"/>
            <a:ext cx="1785950" cy="171451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42976" y="1500174"/>
            <a:ext cx="1714512" cy="171451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42976" y="3571876"/>
            <a:ext cx="1714512" cy="178595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43240" y="3571876"/>
            <a:ext cx="1714512" cy="178595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43504" y="3571876"/>
            <a:ext cx="1714512" cy="178595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215206" y="3571876"/>
            <a:ext cx="1714512" cy="178595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285984" y="6000768"/>
            <a:ext cx="5500726" cy="42862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>
            <a:stCxn id="9" idx="2"/>
          </p:cNvCxnSpPr>
          <p:nvPr/>
        </p:nvCxnSpPr>
        <p:spPr>
          <a:xfrm rot="16200000" flipH="1">
            <a:off x="8018883" y="1375157"/>
            <a:ext cx="142876" cy="107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8" idx="2"/>
            <a:endCxn id="11" idx="0"/>
          </p:cNvCxnSpPr>
          <p:nvPr/>
        </p:nvCxnSpPr>
        <p:spPr>
          <a:xfrm rot="5400000">
            <a:off x="5893603" y="139301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7" idx="2"/>
            <a:endCxn id="12" idx="0"/>
          </p:cNvCxnSpPr>
          <p:nvPr/>
        </p:nvCxnSpPr>
        <p:spPr>
          <a:xfrm rot="5400000">
            <a:off x="3875480" y="1375158"/>
            <a:ext cx="214314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6" idx="2"/>
            <a:endCxn id="13" idx="0"/>
          </p:cNvCxnSpPr>
          <p:nvPr/>
        </p:nvCxnSpPr>
        <p:spPr>
          <a:xfrm rot="5400000">
            <a:off x="1893075" y="139301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0" idx="2"/>
            <a:endCxn id="17" idx="0"/>
          </p:cNvCxnSpPr>
          <p:nvPr/>
        </p:nvCxnSpPr>
        <p:spPr>
          <a:xfrm rot="16200000" flipH="1">
            <a:off x="7876007" y="3375421"/>
            <a:ext cx="357190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11" idx="2"/>
            <a:endCxn id="16" idx="0"/>
          </p:cNvCxnSpPr>
          <p:nvPr/>
        </p:nvCxnSpPr>
        <p:spPr>
          <a:xfrm rot="5400000">
            <a:off x="5822165" y="339328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12" idx="2"/>
            <a:endCxn id="15" idx="0"/>
          </p:cNvCxnSpPr>
          <p:nvPr/>
        </p:nvCxnSpPr>
        <p:spPr>
          <a:xfrm rot="16200000" flipH="1">
            <a:off x="3804041" y="3375421"/>
            <a:ext cx="357190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13" idx="2"/>
            <a:endCxn id="14" idx="0"/>
          </p:cNvCxnSpPr>
          <p:nvPr/>
        </p:nvCxnSpPr>
        <p:spPr>
          <a:xfrm rot="5400000">
            <a:off x="1821637" y="339328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14" idx="2"/>
          </p:cNvCxnSpPr>
          <p:nvPr/>
        </p:nvCxnSpPr>
        <p:spPr>
          <a:xfrm rot="16200000" flipH="1">
            <a:off x="2285984" y="5072074"/>
            <a:ext cx="642942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15" idx="2"/>
          </p:cNvCxnSpPr>
          <p:nvPr/>
        </p:nvCxnSpPr>
        <p:spPr>
          <a:xfrm rot="5400000">
            <a:off x="3714744" y="564357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16" idx="2"/>
          </p:cNvCxnSpPr>
          <p:nvPr/>
        </p:nvCxnSpPr>
        <p:spPr>
          <a:xfrm rot="5400000">
            <a:off x="5715008" y="564357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17" idx="2"/>
          </p:cNvCxnSpPr>
          <p:nvPr/>
        </p:nvCxnSpPr>
        <p:spPr>
          <a:xfrm rot="5400000">
            <a:off x="7286644" y="5143512"/>
            <a:ext cx="571504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28662" y="785795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63300"/>
                </a:solidFill>
              </a:rPr>
              <a:t>С ходьбой и бегом</a:t>
            </a:r>
            <a:endParaRPr lang="ru-RU" sz="1600" b="1" dirty="0">
              <a:solidFill>
                <a:srgbClr val="6633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14678" y="785794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63300"/>
                </a:solidFill>
              </a:rPr>
              <a:t>С прыжками</a:t>
            </a:r>
            <a:endParaRPr lang="ru-RU" sz="1600" b="1" dirty="0">
              <a:solidFill>
                <a:srgbClr val="6633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14942" y="714356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63300"/>
                </a:solidFill>
              </a:rPr>
              <a:t>С бросанием и ловлей мяча</a:t>
            </a:r>
            <a:endParaRPr lang="ru-RU" sz="1600" b="1" dirty="0">
              <a:solidFill>
                <a:srgbClr val="6633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15206" y="714356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63300"/>
                </a:solidFill>
              </a:rPr>
              <a:t>С ползанием и лазанием</a:t>
            </a:r>
            <a:endParaRPr lang="ru-RU" sz="1600" b="1" dirty="0">
              <a:solidFill>
                <a:srgbClr val="6633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42976" y="1571612"/>
            <a:ext cx="16430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663300"/>
                </a:solidFill>
              </a:rPr>
              <a:t>Упражнять в ходьбе и беге в разных направлениях, умение начинать</a:t>
            </a:r>
          </a:p>
          <a:p>
            <a:pPr algn="just"/>
            <a:r>
              <a:rPr lang="ru-RU" sz="1400" b="1" dirty="0" smtClean="0">
                <a:solidFill>
                  <a:srgbClr val="663300"/>
                </a:solidFill>
              </a:rPr>
              <a:t>движение. </a:t>
            </a:r>
            <a:endParaRPr lang="ru-RU" sz="1400" b="1" dirty="0">
              <a:solidFill>
                <a:srgbClr val="6633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43240" y="1571612"/>
            <a:ext cx="16430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rgbClr val="663300"/>
                </a:solidFill>
              </a:rPr>
              <a:t>Упр</a:t>
            </a:r>
            <a:r>
              <a:rPr lang="ru-RU" sz="1400" b="1" dirty="0" smtClean="0">
                <a:solidFill>
                  <a:srgbClr val="663300"/>
                </a:solidFill>
              </a:rPr>
              <a:t> - </a:t>
            </a:r>
            <a:r>
              <a:rPr lang="ru-RU" sz="1400" b="1" dirty="0" err="1" smtClean="0">
                <a:solidFill>
                  <a:srgbClr val="663300"/>
                </a:solidFill>
              </a:rPr>
              <a:t>ть</a:t>
            </a:r>
            <a:r>
              <a:rPr lang="ru-RU" sz="1400" b="1" dirty="0" smtClean="0">
                <a:solidFill>
                  <a:srgbClr val="663300"/>
                </a:solidFill>
              </a:rPr>
              <a:t>  детей в прыжках на двух ногах, отталкиваясь от пола.</a:t>
            </a:r>
            <a:endParaRPr lang="ru-RU" sz="1400" b="1" dirty="0">
              <a:solidFill>
                <a:srgbClr val="6633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43504" y="1571612"/>
            <a:ext cx="16430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rgbClr val="663300"/>
                </a:solidFill>
              </a:rPr>
              <a:t>Упр-ть</a:t>
            </a:r>
            <a:r>
              <a:rPr lang="ru-RU" sz="1400" b="1" dirty="0" smtClean="0">
                <a:solidFill>
                  <a:srgbClr val="663300"/>
                </a:solidFill>
              </a:rPr>
              <a:t> детей в бросании и ловле мяча двумя руками из разных позиции</a:t>
            </a:r>
            <a:endParaRPr lang="ru-RU" sz="1400" b="1" dirty="0">
              <a:solidFill>
                <a:srgbClr val="6633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15206" y="1571612"/>
            <a:ext cx="16430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rgbClr val="663300"/>
                </a:solidFill>
              </a:rPr>
              <a:t>Упр</a:t>
            </a:r>
            <a:r>
              <a:rPr lang="ru-RU" sz="1400" b="1" dirty="0" smtClean="0">
                <a:solidFill>
                  <a:srgbClr val="663300"/>
                </a:solidFill>
              </a:rPr>
              <a:t>–</a:t>
            </a:r>
            <a:r>
              <a:rPr lang="ru-RU" sz="1400" b="1" dirty="0" err="1" smtClean="0">
                <a:solidFill>
                  <a:srgbClr val="663300"/>
                </a:solidFill>
              </a:rPr>
              <a:t>ть</a:t>
            </a:r>
            <a:r>
              <a:rPr lang="ru-RU" sz="1400" b="1" dirty="0" smtClean="0">
                <a:solidFill>
                  <a:srgbClr val="663300"/>
                </a:solidFill>
              </a:rPr>
              <a:t>  в ползание на четвереньках, </a:t>
            </a:r>
            <a:r>
              <a:rPr lang="ru-RU" sz="1400" b="1" dirty="0" err="1" smtClean="0">
                <a:solidFill>
                  <a:srgbClr val="663300"/>
                </a:solidFill>
              </a:rPr>
              <a:t>переползание</a:t>
            </a:r>
            <a:r>
              <a:rPr lang="ru-RU" sz="1400" b="1" dirty="0" smtClean="0">
                <a:solidFill>
                  <a:srgbClr val="663300"/>
                </a:solidFill>
              </a:rPr>
              <a:t> через бревно, лазание </a:t>
            </a:r>
            <a:endParaRPr lang="ru-RU" sz="1400" b="1" dirty="0">
              <a:solidFill>
                <a:srgbClr val="6633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14414" y="3643314"/>
            <a:ext cx="16430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663300"/>
                </a:solidFill>
              </a:rPr>
              <a:t>Догони мяч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663300"/>
                </a:solidFill>
              </a:rPr>
              <a:t>Через ручеек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663300"/>
                </a:solidFill>
              </a:rPr>
              <a:t>Догоните меня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663300"/>
                </a:solidFill>
              </a:rPr>
              <a:t>Солнышко и дождик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663300"/>
                </a:solidFill>
              </a:rPr>
              <a:t>Бегите ко мне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663300"/>
                </a:solidFill>
              </a:rPr>
              <a:t>Кто быстрее добежит</a:t>
            </a:r>
            <a:endParaRPr lang="ru-RU" sz="1400" b="1" dirty="0">
              <a:solidFill>
                <a:srgbClr val="6633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14678" y="3643314"/>
            <a:ext cx="16430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663300"/>
                </a:solidFill>
              </a:rPr>
              <a:t>Мой веселый звонкий мяч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663300"/>
                </a:solidFill>
              </a:rPr>
              <a:t>Через ручеек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663300"/>
                </a:solidFill>
              </a:rPr>
              <a:t>Зайка в домике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663300"/>
                </a:solidFill>
              </a:rPr>
              <a:t>Кто выше прыгнет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663300"/>
                </a:solidFill>
              </a:rPr>
              <a:t>Зайка беленький сидит</a:t>
            </a:r>
            <a:endParaRPr lang="ru-RU" sz="1400" b="1" dirty="0">
              <a:solidFill>
                <a:srgbClr val="6633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86380" y="3571876"/>
            <a:ext cx="1428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663300"/>
                </a:solidFill>
              </a:rPr>
              <a:t>Лови мяч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663300"/>
                </a:solidFill>
              </a:rPr>
              <a:t>Попади в ворота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663300"/>
                </a:solidFill>
              </a:rPr>
              <a:t>Прокати мяч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663300"/>
                </a:solidFill>
              </a:rPr>
              <a:t>Попади в обруч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663300"/>
                </a:solidFill>
              </a:rPr>
              <a:t>Передай мяч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663300"/>
                </a:solidFill>
              </a:rPr>
              <a:t>Целься </a:t>
            </a:r>
            <a:r>
              <a:rPr lang="ru-RU" sz="1400" b="1" dirty="0" err="1" smtClean="0">
                <a:solidFill>
                  <a:srgbClr val="663300"/>
                </a:solidFill>
              </a:rPr>
              <a:t>верне</a:t>
            </a:r>
            <a:endParaRPr lang="ru-RU" sz="1400" b="1" dirty="0">
              <a:solidFill>
                <a:srgbClr val="6633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86644" y="3643314"/>
            <a:ext cx="15716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663300"/>
                </a:solidFill>
              </a:rPr>
              <a:t>Пролезь в обруч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663300"/>
                </a:solidFill>
              </a:rPr>
              <a:t>Доползи до погремушки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663300"/>
                </a:solidFill>
              </a:rPr>
              <a:t>Будь осторожен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663300"/>
                </a:solidFill>
              </a:rPr>
              <a:t>Обезьянки</a:t>
            </a:r>
            <a:endParaRPr lang="ru-RU" sz="1400" b="1" dirty="0">
              <a:solidFill>
                <a:srgbClr val="6633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85984" y="6000768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663300"/>
                </a:solidFill>
              </a:rPr>
              <a:t>Занятия, прогулки, индивидуальная работа, свободная деятельность</a:t>
            </a:r>
            <a:endParaRPr lang="ru-RU" sz="14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71604" y="571480"/>
            <a:ext cx="6286544" cy="914400"/>
          </a:xfrm>
          <a:prstGeom prst="round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14480" y="642918"/>
            <a:ext cx="607223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</a:rPr>
              <a:t>С ходьбой и бегом</a:t>
            </a:r>
            <a:endParaRPr lang="ru-RU" sz="4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7" name="Рисунок 6" descr="IMG_02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33653">
            <a:off x="1452655" y="1928801"/>
            <a:ext cx="2762125" cy="207170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IMG_02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97417">
            <a:off x="5310194" y="2143116"/>
            <a:ext cx="2952770" cy="221457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IMG_02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4429132"/>
            <a:ext cx="2952770" cy="221457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00232" y="214290"/>
            <a:ext cx="6357982" cy="928694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бросанием и ловлей мяча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IMG_02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5358" y="1596908"/>
            <a:ext cx="3257045" cy="24427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02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3857628"/>
            <a:ext cx="3456934" cy="25927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</TotalTime>
  <Words>432</Words>
  <Application>Microsoft Office PowerPoint</Application>
  <PresentationFormat>Экран (4:3)</PresentationFormat>
  <Paragraphs>103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Играя подрастаю !</vt:lpstr>
      <vt:lpstr>Слайд 2</vt:lpstr>
      <vt:lpstr>Слайд 3</vt:lpstr>
      <vt:lpstr>Группы по видам движения:</vt:lpstr>
      <vt:lpstr>Алгоритм разучивания и  закрепления</vt:lpstr>
      <vt:lpstr>Схема разучивания и закрепления подвижных игр с персонажем.</vt:lpstr>
      <vt:lpstr>Слайд 7</vt:lpstr>
      <vt:lpstr>Слайд 8</vt:lpstr>
      <vt:lpstr>Слайд 9</vt:lpstr>
      <vt:lpstr>Слайд 10</vt:lpstr>
      <vt:lpstr>Слайд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Играя подрастаю</dc:title>
  <dc:creator>настя</dc:creator>
  <cp:lastModifiedBy>1</cp:lastModifiedBy>
  <cp:revision>17</cp:revision>
  <dcterms:created xsi:type="dcterms:W3CDTF">2014-04-24T04:14:55Z</dcterms:created>
  <dcterms:modified xsi:type="dcterms:W3CDTF">2017-11-30T16:24:33Z</dcterms:modified>
</cp:coreProperties>
</file>