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7" r:id="rId4"/>
    <p:sldId id="293" r:id="rId5"/>
    <p:sldId id="260" r:id="rId6"/>
    <p:sldId id="295" r:id="rId7"/>
    <p:sldId id="302" r:id="rId8"/>
    <p:sldId id="262" r:id="rId9"/>
    <p:sldId id="263" r:id="rId10"/>
    <p:sldId id="261" r:id="rId11"/>
    <p:sldId id="285" r:id="rId12"/>
    <p:sldId id="284" r:id="rId13"/>
    <p:sldId id="298" r:id="rId14"/>
    <p:sldId id="300" r:id="rId15"/>
    <p:sldId id="303" r:id="rId16"/>
    <p:sldId id="296" r:id="rId17"/>
    <p:sldId id="265" r:id="rId18"/>
    <p:sldId id="266" r:id="rId19"/>
    <p:sldId id="286" r:id="rId20"/>
    <p:sldId id="287" r:id="rId21"/>
    <p:sldId id="297" r:id="rId22"/>
    <p:sldId id="271" r:id="rId23"/>
    <p:sldId id="269" r:id="rId24"/>
    <p:sldId id="301" r:id="rId25"/>
    <p:sldId id="273" r:id="rId26"/>
    <p:sldId id="272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83" d="100"/>
          <a:sy n="83" d="100"/>
        </p:scale>
        <p:origin x="-468" y="-7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 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b="1" dirty="0" smtClean="0">
              <a:sym typeface="+mn-ea"/>
            </a:endParaRPr>
          </a:p>
          <a:p>
            <a:pPr marL="0" indent="0" algn="ctr">
              <a:buNone/>
            </a:pPr>
            <a:r>
              <a:rPr lang="ru-RU" sz="3600" b="1" dirty="0" smtClean="0">
                <a:sym typeface="+mn-ea"/>
              </a:rPr>
              <a:t>Звуки [С] и [С']. Буква С. </a:t>
            </a:r>
            <a:endParaRPr lang="ru-RU" sz="3600" b="1" dirty="0" smtClean="0"/>
          </a:p>
          <a:p>
            <a:pPr marL="137160" indent="0" algn="ctr">
              <a:buNone/>
            </a:pPr>
            <a:r>
              <a:rPr lang="ru-RU" sz="3600" b="1" dirty="0" smtClean="0">
                <a:sym typeface="+mn-ea"/>
              </a:rPr>
              <a:t>Профессии </a:t>
            </a:r>
            <a:r>
              <a:rPr lang="ru-RU" sz="3600" b="1" dirty="0">
                <a:sym typeface="+mn-ea"/>
              </a:rPr>
              <a:t>на транспорте.</a:t>
            </a:r>
            <a:br>
              <a:rPr lang="ru-RU" sz="3600" b="1" dirty="0">
                <a:sym typeface="+mn-ea"/>
              </a:rPr>
            </a:br>
            <a:endParaRPr lang="ru-RU" sz="3600" dirty="0">
              <a:sym typeface="+mn-ea"/>
            </a:endParaRPr>
          </a:p>
          <a:p>
            <a:pPr marL="137160" indent="0" algn="ctr">
              <a:buNone/>
            </a:pPr>
            <a:endParaRPr lang="ru-RU" sz="3600" dirty="0" smtClean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r">
              <a:buNone/>
            </a:pPr>
            <a:r>
              <a:rPr lang="ru-RU" dirty="0" smtClean="0"/>
              <a:t>                               </a:t>
            </a:r>
            <a:r>
              <a:rPr lang="ru-RU" sz="2000" dirty="0" smtClean="0"/>
              <a:t>Учитель-логопед    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       </a:t>
            </a:r>
            <a:r>
              <a:rPr lang="ru-RU" sz="2000" b="1" dirty="0" smtClean="0"/>
              <a:t>Агеева Алевтина Юрьевна</a:t>
            </a:r>
            <a:endParaRPr lang="ru-RU" sz="2000" b="1" dirty="0"/>
          </a:p>
        </p:txBody>
      </p:sp>
      <p:pic>
        <p:nvPicPr>
          <p:cNvPr id="4" name="Picture 22" descr="solnishko копи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7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239092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33333"/>
                </a:solidFill>
              </a:rPr>
              <a:t>Новороссийск</a:t>
            </a:r>
            <a:endParaRPr lang="ru-RU" sz="12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239092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33333"/>
                </a:solidFill>
              </a:rPr>
              <a:t>Новороссийск</a:t>
            </a:r>
            <a:endParaRPr lang="ru-RU" sz="1200" b="1" dirty="0">
              <a:solidFill>
                <a:srgbClr val="333333"/>
              </a:solidFill>
            </a:endParaRPr>
          </a:p>
        </p:txBody>
      </p:sp>
      <p:pic>
        <p:nvPicPr>
          <p:cNvPr id="6" name="Рисунок 5" descr="флажок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2857496"/>
            <a:ext cx="782690" cy="8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с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48" y="428604"/>
            <a:ext cx="2928958" cy="204331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143372" y="1000108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ашинис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760" y="142852"/>
            <a:ext cx="2563363" cy="278152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9164482">
            <a:off x="4155704" y="2726359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71934" y="4857760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пило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929066"/>
            <a:ext cx="3142791" cy="2411378"/>
          </a:xfrm>
          <a:prstGeom prst="rect">
            <a:avLst/>
          </a:prstGeom>
        </p:spPr>
      </p:pic>
      <p:pic>
        <p:nvPicPr>
          <p:cNvPr id="11" name="Рисунок 10" descr="кап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357562"/>
            <a:ext cx="2603496" cy="312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309360"/>
          </a:xfrm>
        </p:spPr>
        <p:txBody>
          <a:bodyPr/>
          <a:lstStyle/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endParaRPr lang="ru-RU" b="1" dirty="0" smtClean="0"/>
          </a:p>
          <a:p>
            <a:pPr marL="137160" indent="0" algn="ctr">
              <a:buNone/>
            </a:pPr>
            <a:r>
              <a:rPr lang="ru-RU" sz="4400" b="1" dirty="0" smtClean="0"/>
              <a:t>Игра «Купи билет</a:t>
            </a:r>
            <a:r>
              <a:rPr lang="ru-RU" sz="4400" b="1" dirty="0" smtClean="0"/>
              <a:t>»</a:t>
            </a:r>
            <a:endParaRPr lang="ru-RU" sz="4400" b="1" dirty="0" smtClean="0"/>
          </a:p>
          <a:p>
            <a:pPr marL="137160" indent="0" algn="ctr">
              <a:buNone/>
            </a:pPr>
            <a:r>
              <a:rPr lang="ru-RU" sz="2400" b="1" dirty="0" smtClean="0"/>
              <a:t>Выделение изучаемых звуков в словах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3810091753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85918" y="1928802"/>
            <a:ext cx="557293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шинист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28926" y="1285860"/>
            <a:ext cx="3686761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/>
              <a:t>Игра </a:t>
            </a:r>
            <a:r>
              <a:rPr lang="ru-RU" b="1" dirty="0"/>
              <a:t>«Найди свой вагон</a:t>
            </a:r>
            <a:r>
              <a:rPr lang="ru-RU" b="1" dirty="0" smtClean="0"/>
              <a:t>» </a:t>
            </a:r>
            <a:endParaRPr lang="ru-RU" b="1" dirty="0" smtClean="0"/>
          </a:p>
          <a:p>
            <a:pPr marL="137160" indent="0" algn="ctr">
              <a:buNone/>
            </a:pPr>
            <a:r>
              <a:rPr lang="ru-RU" b="1" dirty="0" smtClean="0"/>
              <a:t> </a:t>
            </a:r>
            <a:r>
              <a:rPr lang="ru-RU" dirty="0"/>
              <a:t>Слоговой анализ </a:t>
            </a:r>
            <a:r>
              <a:rPr lang="ru-RU" dirty="0" smtClean="0"/>
              <a:t>слова</a:t>
            </a:r>
            <a:endParaRPr lang="ru-RU" dirty="0" smtClean="0"/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1268760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423176" cy="331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err="1"/>
              <a:t>Физминутка</a:t>
            </a:r>
            <a:r>
              <a:rPr lang="ru-RU" b="1" dirty="0"/>
              <a:t> с элементами </a:t>
            </a:r>
            <a:r>
              <a:rPr lang="ru-RU" b="1" dirty="0" err="1" smtClean="0"/>
              <a:t>логоритмики</a:t>
            </a:r>
            <a:endParaRPr lang="ru-RU" b="1" dirty="0"/>
          </a:p>
          <a:p>
            <a:pPr marL="137160" indent="0" algn="ctr">
              <a:buNone/>
            </a:pPr>
            <a:r>
              <a:rPr lang="ru-RU" dirty="0" smtClean="0"/>
              <a:t>«Песенка </a:t>
            </a:r>
            <a:r>
              <a:rPr lang="ru-RU" dirty="0"/>
              <a:t>друзей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17402"/>
            <a:ext cx="5806144" cy="528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239092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33333"/>
                </a:solidFill>
              </a:rPr>
              <a:t>Новороссийск</a:t>
            </a:r>
            <a:endParaRPr lang="ru-RU" sz="12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239092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33333"/>
                </a:solidFill>
              </a:rPr>
              <a:t>Новороссийск</a:t>
            </a:r>
            <a:endParaRPr lang="ru-RU" sz="1200" b="1" dirty="0">
              <a:solidFill>
                <a:srgbClr val="333333"/>
              </a:solidFill>
            </a:endParaRPr>
          </a:p>
        </p:txBody>
      </p:sp>
      <p:pic>
        <p:nvPicPr>
          <p:cNvPr id="6" name="Рисунок 5" descr="флажок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4500570"/>
            <a:ext cx="978368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137160" indent="0" algn="ctr">
              <a:buNone/>
            </a:pPr>
            <a:endParaRPr lang="ru-RU" sz="7300" dirty="0" smtClean="0"/>
          </a:p>
          <a:p>
            <a:pPr marL="137160" indent="0" algn="ctr">
              <a:buNone/>
            </a:pPr>
            <a:endParaRPr lang="ru-RU" sz="3600" b="1" i="1" dirty="0" smtClean="0"/>
          </a:p>
          <a:p>
            <a:pPr marL="137160" indent="0">
              <a:buNone/>
            </a:pPr>
            <a:r>
              <a:rPr lang="ru-RU" sz="3600" b="1" i="1" dirty="0" smtClean="0"/>
              <a:t>    </a:t>
            </a:r>
            <a:r>
              <a:rPr lang="ru-RU" sz="4500" b="1" i="1" dirty="0" smtClean="0"/>
              <a:t> Цель</a:t>
            </a:r>
            <a:r>
              <a:rPr lang="ru-RU" sz="4500" b="1" i="1" dirty="0"/>
              <a:t>: </a:t>
            </a:r>
            <a:r>
              <a:rPr lang="ru-RU" sz="4500" b="1" dirty="0"/>
              <a:t>совершенствование фонематического восприятия и навыков </a:t>
            </a:r>
            <a:r>
              <a:rPr lang="ru-RU" sz="4500" b="1" dirty="0" smtClean="0"/>
              <a:t>звукового    анализа </a:t>
            </a:r>
            <a:r>
              <a:rPr lang="ru-RU" sz="4500" b="1" dirty="0"/>
              <a:t>и синтеза.</a:t>
            </a:r>
            <a:endParaRPr lang="ru-RU" sz="4500" b="1" dirty="0"/>
          </a:p>
          <a:p>
            <a:pPr marL="137160" indent="0">
              <a:buNone/>
            </a:pPr>
            <a:r>
              <a:rPr lang="ru-RU" sz="4500" b="1" i="1" dirty="0" smtClean="0"/>
              <a:t>       Задачи</a:t>
            </a:r>
            <a:endParaRPr lang="ru-RU" sz="4500" dirty="0"/>
          </a:p>
          <a:p>
            <a:pPr marL="137160" indent="0">
              <a:buNone/>
            </a:pPr>
            <a:r>
              <a:rPr lang="ru-RU" sz="4500" b="1" dirty="0" smtClean="0"/>
              <a:t>    Коррекционно </a:t>
            </a:r>
            <a:r>
              <a:rPr lang="ru-RU" sz="4500" b="1" dirty="0"/>
              <a:t>- образовательные:</a:t>
            </a:r>
            <a:endParaRPr lang="ru-RU" sz="4500" dirty="0"/>
          </a:p>
          <a:p>
            <a:pPr lvl="0"/>
            <a:r>
              <a:rPr lang="ru-RU" sz="4500" dirty="0"/>
              <a:t> </a:t>
            </a:r>
            <a:r>
              <a:rPr lang="ru-RU" sz="4500" dirty="0" smtClean="0"/>
              <a:t>Закреплять умение интонационно </a:t>
            </a:r>
            <a:r>
              <a:rPr lang="ru-RU" sz="4500" dirty="0"/>
              <a:t>выделять звуки [с], [с'] в словах.</a:t>
            </a:r>
            <a:endParaRPr lang="ru-RU" sz="4500" dirty="0"/>
          </a:p>
          <a:p>
            <a:pPr lvl="0"/>
            <a:r>
              <a:rPr lang="ru-RU" sz="4500" dirty="0"/>
              <a:t> Закреплять понятия «согласный звук», «глухой согласный звук», «твердый согласный звук», «мягкий согласный звук», «слог».</a:t>
            </a:r>
            <a:endParaRPr lang="ru-RU" sz="4500" dirty="0"/>
          </a:p>
          <a:p>
            <a:pPr lvl="0"/>
            <a:r>
              <a:rPr lang="ru-RU" sz="4500" dirty="0"/>
              <a:t>  </a:t>
            </a:r>
            <a:r>
              <a:rPr lang="ru-RU" sz="4500" dirty="0" smtClean="0"/>
              <a:t>Закреплять </a:t>
            </a:r>
            <a:r>
              <a:rPr lang="ru-RU" sz="4500" dirty="0"/>
              <a:t>произношение звуков [с], [с'] и другие приобретенные                         произносительные умения.</a:t>
            </a:r>
            <a:endParaRPr lang="ru-RU" sz="4500" dirty="0"/>
          </a:p>
          <a:p>
            <a:pPr lvl="0"/>
            <a:r>
              <a:rPr lang="ru-RU" sz="4500" dirty="0"/>
              <a:t>Закреплять умение дифференцировать звуки по признаку твердости - мягкости в ряду звуков, слогов, слов.</a:t>
            </a:r>
            <a:endParaRPr lang="ru-RU" sz="4500" dirty="0"/>
          </a:p>
          <a:p>
            <a:pPr lvl="0"/>
            <a:r>
              <a:rPr lang="ru-RU" sz="4500" dirty="0"/>
              <a:t>Закреплять </a:t>
            </a:r>
            <a:r>
              <a:rPr lang="ru-RU" sz="4500" dirty="0" smtClean="0"/>
              <a:t>умение делить </a:t>
            </a:r>
            <a:r>
              <a:rPr lang="ru-RU" sz="4500" dirty="0"/>
              <a:t>слова на слоги. </a:t>
            </a:r>
            <a:endParaRPr lang="ru-RU" sz="4500" dirty="0"/>
          </a:p>
          <a:p>
            <a:pPr lvl="0"/>
            <a:r>
              <a:rPr lang="ru-RU" sz="4500" dirty="0"/>
              <a:t>Развивать умение определять место звука в слове.</a:t>
            </a:r>
            <a:endParaRPr lang="ru-RU" sz="4500" dirty="0"/>
          </a:p>
          <a:p>
            <a:pPr lvl="0"/>
            <a:r>
              <a:rPr lang="ru-RU" sz="4500" dirty="0"/>
              <a:t>Развивать навыки слогового чтения одно- и двусложных слов.</a:t>
            </a:r>
            <a:endParaRPr lang="ru-RU" sz="4500" dirty="0"/>
          </a:p>
          <a:p>
            <a:pPr lvl="0"/>
            <a:r>
              <a:rPr lang="ru-RU" sz="4500" dirty="0"/>
              <a:t>Обогащать словарь детей по лексической теме  «Профессии на транспорте».               </a:t>
            </a:r>
            <a:endParaRPr lang="ru-RU" sz="4500" dirty="0"/>
          </a:p>
          <a:p>
            <a:pPr marL="137160" indent="0">
              <a:buNone/>
            </a:pPr>
            <a:r>
              <a:rPr lang="ru-RU" sz="4500" b="1" dirty="0" smtClean="0"/>
              <a:t>     Коррекционно-развивающие</a:t>
            </a:r>
            <a:r>
              <a:rPr lang="ru-RU" sz="4500" b="1" dirty="0"/>
              <a:t>:</a:t>
            </a:r>
            <a:r>
              <a:rPr lang="ru-RU" sz="4500" dirty="0"/>
              <a:t> </a:t>
            </a:r>
            <a:endParaRPr lang="ru-RU" sz="4500" dirty="0"/>
          </a:p>
          <a:p>
            <a:r>
              <a:rPr lang="ru-RU" sz="4500" dirty="0" smtClean="0"/>
              <a:t> </a:t>
            </a:r>
            <a:r>
              <a:rPr lang="ru-RU" sz="4500" dirty="0"/>
              <a:t>Развивать общую и мелкую моторику</a:t>
            </a:r>
            <a:endParaRPr lang="ru-RU" sz="4500" dirty="0"/>
          </a:p>
          <a:p>
            <a:pPr marL="137160" indent="0">
              <a:buNone/>
            </a:pPr>
            <a:r>
              <a:rPr lang="ru-RU" sz="4500" b="1" dirty="0" smtClean="0"/>
              <a:t>     Коррекционно-воспитательные</a:t>
            </a:r>
            <a:r>
              <a:rPr lang="ru-RU" sz="4500" b="1" dirty="0"/>
              <a:t>:</a:t>
            </a:r>
            <a:endParaRPr lang="ru-RU" sz="4500" dirty="0"/>
          </a:p>
          <a:p>
            <a:r>
              <a:rPr lang="ru-RU" sz="4500" dirty="0" smtClean="0"/>
              <a:t>Формировать </a:t>
            </a:r>
            <a:r>
              <a:rPr lang="ru-RU" sz="4500" dirty="0"/>
              <a:t>навыки сотрудничества, взаимопонимания, доброжелательности, самостоятельности.</a:t>
            </a:r>
            <a:endParaRPr lang="ru-RU" sz="45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пи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6050" y="1285860"/>
            <a:ext cx="3393305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192837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/>
              <a:t>Игра </a:t>
            </a:r>
            <a:r>
              <a:rPr lang="ru-RU" b="1" dirty="0"/>
              <a:t>«Найди свою каюту</a:t>
            </a:r>
            <a:r>
              <a:rPr lang="ru-RU" b="1" dirty="0" smtClean="0"/>
              <a:t>» </a:t>
            </a:r>
            <a:endParaRPr lang="ru-RU" b="1" dirty="0" smtClean="0"/>
          </a:p>
          <a:p>
            <a:pPr marL="137160" indent="0" algn="ctr">
              <a:buNone/>
            </a:pPr>
            <a:r>
              <a:rPr lang="ru-RU" dirty="0" smtClean="0"/>
              <a:t>Позиционный </a:t>
            </a:r>
            <a:r>
              <a:rPr lang="ru-RU" dirty="0"/>
              <a:t>анализ </a:t>
            </a:r>
            <a:endParaRPr lang="ru-RU" dirty="0" smtClean="0"/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59"/>
            <a:ext cx="2349376" cy="521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/>
              <a:t>Связь </a:t>
            </a:r>
            <a:r>
              <a:rPr lang="ru-RU" b="1" dirty="0"/>
              <a:t>звука с </a:t>
            </a:r>
            <a:r>
              <a:rPr lang="ru-RU" b="1" dirty="0" smtClean="0"/>
              <a:t>буквой</a:t>
            </a:r>
            <a:endParaRPr lang="ru-RU" dirty="0"/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980728"/>
            <a:ext cx="4974537" cy="373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4414"/>
            <a:ext cx="4113568" cy="308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илот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14546" y="1500174"/>
            <a:ext cx="512085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Чтение </a:t>
            </a:r>
            <a:r>
              <a:rPr lang="ru-RU" b="1" dirty="0" smtClean="0"/>
              <a:t>слогов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939703" cy="370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6664"/>
            <a:ext cx="5049190" cy="261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/>
              <a:t>Игра «Найди свой ангар»</a:t>
            </a:r>
            <a:endParaRPr lang="ru-RU" dirty="0"/>
          </a:p>
          <a:p>
            <a:pPr marL="137160" indent="0" algn="ctr">
              <a:buNone/>
            </a:pPr>
            <a:r>
              <a:rPr lang="ru-RU" dirty="0" smtClean="0"/>
              <a:t>Составление </a:t>
            </a:r>
            <a:r>
              <a:rPr lang="ru-RU" dirty="0"/>
              <a:t>слова из слогов и чтение </a:t>
            </a:r>
            <a:r>
              <a:rPr lang="ru-RU" dirty="0" smtClean="0"/>
              <a:t>слова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4" y="2132856"/>
            <a:ext cx="4045006" cy="44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5045906" cy="34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37160" indent="0" algn="ctr">
              <a:buNone/>
            </a:pPr>
            <a:r>
              <a:rPr lang="ru-RU" sz="4400" b="1" dirty="0" smtClean="0"/>
              <a:t>СПАСИБО ЗА ВНИМАНИЕ!</a:t>
            </a:r>
            <a:endParaRPr lang="en-US" sz="4800" b="1" dirty="0"/>
          </a:p>
          <a:p>
            <a:pPr algn="ctr"/>
            <a:endParaRPr lang="en-US" b="1" dirty="0" smtClean="0"/>
          </a:p>
          <a:p>
            <a:endParaRPr lang="en-US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b="1" dirty="0" smtClean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b="1" dirty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b="1" dirty="0" smtClean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b="1" dirty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b="1" dirty="0" smtClean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b="1" dirty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402000"/>
                </a:solidFill>
                <a:latin typeface="Times New Roman" panose="02020603050405020304" charset="0"/>
                <a:cs typeface="Arial" panose="020B0604020202020204" pitchFamily="34" charset="0"/>
              </a:rPr>
              <a:t>Все </a:t>
            </a:r>
            <a:r>
              <a:rPr lang="ru-RU" sz="1800" b="1" dirty="0">
                <a:solidFill>
                  <a:srgbClr val="402000"/>
                </a:solidFill>
                <a:latin typeface="Times New Roman" panose="02020603050405020304" charset="0"/>
                <a:cs typeface="Arial" panose="020B0604020202020204" pitchFamily="34" charset="0"/>
              </a:rPr>
              <a:t>представленные фотоматериалы использованы с согласия родителей</a:t>
            </a:r>
            <a:endParaRPr lang="ru-RU" sz="1800" b="1" dirty="0">
              <a:solidFill>
                <a:srgbClr val="402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algn="ctr"/>
            <a:endParaRPr lang="en-US" sz="1800" b="1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Picture 22" descr="solnishko копи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9527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с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48" y="428604"/>
            <a:ext cx="2928958" cy="204331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143372" y="1000108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ашинис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760" y="142852"/>
            <a:ext cx="2563363" cy="278152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9164482">
            <a:off x="4155704" y="2726359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71934" y="4857760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пило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929066"/>
            <a:ext cx="3142791" cy="2411378"/>
          </a:xfrm>
          <a:prstGeom prst="rect">
            <a:avLst/>
          </a:prstGeom>
        </p:spPr>
      </p:pic>
      <p:pic>
        <p:nvPicPr>
          <p:cNvPr id="11" name="Рисунок 10" descr="кап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357562"/>
            <a:ext cx="2603496" cy="312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4000" b="1" dirty="0" smtClean="0"/>
              <a:t>Игра «Выделение звука на слух»</a:t>
            </a:r>
            <a:endParaRPr lang="ru-RU" sz="4000" b="1" dirty="0" smtClean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sz="3600" dirty="0" smtClean="0"/>
              <a:t>Задача: выделить </a:t>
            </a:r>
            <a:r>
              <a:rPr lang="ru-RU" sz="3600" dirty="0"/>
              <a:t>звук, повторяющийся в названных </a:t>
            </a:r>
            <a:r>
              <a:rPr lang="ru-RU" sz="3600" dirty="0" smtClean="0"/>
              <a:t>словах</a:t>
            </a:r>
            <a:endParaRPr lang="ru-RU" sz="3600" dirty="0" smtClean="0"/>
          </a:p>
          <a:p>
            <a:pPr marL="137160" indent="0" algn="ctr">
              <a:buNone/>
            </a:pPr>
            <a:endParaRPr lang="ru-RU" sz="3600" dirty="0" smtClean="0"/>
          </a:p>
          <a:p>
            <a:r>
              <a:rPr lang="ru-RU" sz="3600" b="1" i="1" dirty="0"/>
              <a:t>путешествие, схема, </a:t>
            </a:r>
            <a:r>
              <a:rPr lang="ru-RU" sz="3600" b="1" i="1" dirty="0" smtClean="0"/>
              <a:t>транспорт</a:t>
            </a:r>
            <a:endParaRPr lang="ru-RU" sz="3600" b="1" i="1" dirty="0" smtClean="0"/>
          </a:p>
          <a:p>
            <a:endParaRPr lang="ru-RU" sz="3600" b="1" i="1" dirty="0" smtClean="0"/>
          </a:p>
          <a:p>
            <a:r>
              <a:rPr lang="ru-RU" sz="3600" b="1" i="1" dirty="0"/>
              <a:t>профессии, такси, кассир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с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48" y="428604"/>
            <a:ext cx="2928958" cy="204331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143372" y="1000108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ашинис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760" y="142852"/>
            <a:ext cx="2563363" cy="278152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9164482">
            <a:off x="4155704" y="2726359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71934" y="4857760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пило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929066"/>
            <a:ext cx="3142791" cy="2411378"/>
          </a:xfrm>
          <a:prstGeom prst="rect">
            <a:avLst/>
          </a:prstGeom>
        </p:spPr>
      </p:pic>
      <p:pic>
        <p:nvPicPr>
          <p:cNvPr id="11" name="Рисунок 10" descr="кап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357562"/>
            <a:ext cx="2603496" cy="312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с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3174" y="1857364"/>
            <a:ext cx="440327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192837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/>
              <a:t>Упражнение «Насос»</a:t>
            </a:r>
            <a:endParaRPr lang="ru-RU" b="1" dirty="0" smtClean="0"/>
          </a:p>
          <a:p>
            <a:r>
              <a:rPr lang="ru-RU" dirty="0" smtClean="0"/>
              <a:t>Из большого насоса воздух выходит и сердито свистит: [с - с - с</a:t>
            </a:r>
            <a:r>
              <a:rPr lang="ru-RU" dirty="0"/>
              <a:t>]</a:t>
            </a:r>
            <a:endParaRPr lang="ru-RU" dirty="0" smtClean="0"/>
          </a:p>
          <a:p>
            <a:r>
              <a:rPr lang="ru-RU" dirty="0" smtClean="0"/>
              <a:t>Из маленького насоса : </a:t>
            </a:r>
            <a:r>
              <a:rPr lang="ru-RU" dirty="0"/>
              <a:t>[с' - </a:t>
            </a:r>
            <a:r>
              <a:rPr lang="ru-RU" dirty="0" smtClean="0"/>
              <a:t>с' - с']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3075" name="Picture 3" descr="G:\КОНКУРСЫ\К-с Метапредметный урок Агеева\приложение\А)  насос.JPG"/>
          <p:cNvPicPr>
            <a:picLocks noChangeAspect="1" noChangeArrowheads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222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10677872" cy="6741368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/>
              <a:t>Анализ артикуляции и характеристика звуков</a:t>
            </a: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r>
              <a:rPr lang="ru-RU" b="1" dirty="0" smtClean="0"/>
              <a:t>       Звук </a:t>
            </a:r>
            <a:r>
              <a:rPr lang="ru-RU" b="1" dirty="0"/>
              <a:t>[С] </a:t>
            </a:r>
            <a:r>
              <a:rPr lang="ru-RU" b="1" dirty="0" smtClean="0"/>
              <a:t>                                   Звук </a:t>
            </a:r>
            <a:r>
              <a:rPr lang="ru-RU" b="1" dirty="0"/>
              <a:t>[С</a:t>
            </a:r>
            <a:r>
              <a:rPr lang="ru-RU" b="1" dirty="0" smtClean="0"/>
              <a:t>'] </a:t>
            </a:r>
            <a:endParaRPr lang="ru-RU" b="1" dirty="0" smtClean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7" y="1772816"/>
            <a:ext cx="440984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11" y="1771927"/>
            <a:ext cx="4261090" cy="40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3093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/>
              <a:t>Игра «Сигнальщики</a:t>
            </a:r>
            <a:r>
              <a:rPr lang="ru-RU" b="1" dirty="0" smtClean="0"/>
              <a:t>»</a:t>
            </a:r>
            <a:endParaRPr lang="ru-RU" b="1" dirty="0" smtClean="0"/>
          </a:p>
          <a:p>
            <a:pPr marL="137160" indent="0" algn="ctr">
              <a:buNone/>
            </a:pPr>
            <a:r>
              <a:rPr lang="ru-RU" dirty="0" smtClean="0"/>
              <a:t>Задача: дифференциация согласных звуков по признаку «твердости»- </a:t>
            </a:r>
            <a:r>
              <a:rPr lang="ru-RU" dirty="0"/>
              <a:t>«</a:t>
            </a:r>
            <a:r>
              <a:rPr lang="ru-RU" dirty="0" smtClean="0"/>
              <a:t>мягкости»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5" y="1556792"/>
            <a:ext cx="4471463" cy="29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23084"/>
            <a:ext cx="4499992" cy="337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2">
      <a:dk1>
        <a:srgbClr val="7ED8EA"/>
      </a:dk1>
      <a:lt1>
        <a:srgbClr val="300061"/>
      </a:lt1>
      <a:dk2>
        <a:srgbClr val="28BEDC"/>
      </a:dk2>
      <a:lt2>
        <a:srgbClr val="A6D0DE"/>
      </a:lt2>
      <a:accent1>
        <a:srgbClr val="300061"/>
      </a:accent1>
      <a:accent2>
        <a:srgbClr val="300061"/>
      </a:accent2>
      <a:accent3>
        <a:srgbClr val="6BB1C9"/>
      </a:accent3>
      <a:accent4>
        <a:srgbClr val="6585CF"/>
      </a:accent4>
      <a:accent5>
        <a:srgbClr val="300061"/>
      </a:accent5>
      <a:accent6>
        <a:srgbClr val="300061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1986</Words>
  <Application>WPS Presentation</Application>
  <PresentationFormat>Экран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Wingdings 2</vt:lpstr>
      <vt:lpstr>Wingdings</vt:lpstr>
      <vt:lpstr>Wingdings</vt:lpstr>
      <vt:lpstr>Wingdings 3</vt:lpstr>
      <vt:lpstr>Symbol</vt:lpstr>
      <vt:lpstr>Times New Roman</vt:lpstr>
      <vt:lpstr>Microsoft YaHei</vt:lpstr>
      <vt:lpstr>Arial Unicode MS</vt:lpstr>
      <vt:lpstr>Lucida Sans</vt:lpstr>
      <vt:lpstr>Lucida Sans Unicode</vt:lpstr>
      <vt:lpstr>Book Antiqua</vt:lpstr>
      <vt:lpstr>Calibri</vt:lpstr>
      <vt:lpstr>Апекс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30</cp:revision>
  <dcterms:created xsi:type="dcterms:W3CDTF">2021-02-25T11:16:18Z</dcterms:created>
  <dcterms:modified xsi:type="dcterms:W3CDTF">2021-02-25T11:20:42Z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1049-11.2.0.9906</vt:lpwstr>
  </property>
</Properties>
</file>