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</p:sldMasterIdLst>
  <p:sldIdLst>
    <p:sldId id="259" r:id="rId7"/>
    <p:sldId id="285" r:id="rId8"/>
    <p:sldId id="283" r:id="rId9"/>
    <p:sldId id="274" r:id="rId10"/>
    <p:sldId id="258" r:id="rId11"/>
    <p:sldId id="269" r:id="rId12"/>
    <p:sldId id="279" r:id="rId13"/>
    <p:sldId id="287" r:id="rId14"/>
    <p:sldId id="267" r:id="rId15"/>
    <p:sldId id="288" r:id="rId16"/>
    <p:sldId id="280" r:id="rId17"/>
    <p:sldId id="286" r:id="rId18"/>
    <p:sldId id="282" r:id="rId19"/>
    <p:sldId id="273" r:id="rId20"/>
    <p:sldId id="272" r:id="rId21"/>
    <p:sldId id="263" r:id="rId22"/>
    <p:sldId id="291" r:id="rId23"/>
    <p:sldId id="289" r:id="rId24"/>
    <p:sldId id="290" r:id="rId25"/>
    <p:sldId id="275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70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25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3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0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9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56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24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8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13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6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1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568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63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235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FDEE37-BF5F-4B07-AE8F-102A1E7D606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B8CB9-8925-4F12-B642-458890E3D537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8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95999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0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93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69867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784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B8CB9-8925-4F12-B642-458890E3D537}" type="slidenum">
              <a:rPr lang="ru-RU" smtClean="0">
                <a:solidFill>
                  <a:srgbClr val="775F55"/>
                </a:solidFill>
              </a:rPr>
              <a:pPr/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60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88384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7708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275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29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233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367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079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11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827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06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880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61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29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352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103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958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140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849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124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421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7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718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47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93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69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632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08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824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98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186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50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4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34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38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008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943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6020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120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917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9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9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51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53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2B66-BA47-4ED6-9011-C836F02DDA29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7856-B5A1-4CF5-B194-D736AFA10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3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FDEE37-BF5F-4B07-AE8F-102A1E7D6069}" type="datetimeFigureOut">
              <a:rPr lang="ru-RU" smtClean="0">
                <a:solidFill>
                  <a:srgbClr val="775F55"/>
                </a:solidFill>
              </a:rPr>
              <a:pPr/>
              <a:t>16.10.2023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3B8CB9-8925-4F12-B642-458890E3D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52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5BE1-7C82-4F73-826D-8652FCAAE3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700C-A94E-43BD-B578-6D832C054D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3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3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26EA11-83DB-4A47-BF55-C6EB5A5CB0C8}" type="datetimeFigureOut">
              <a:rPr lang="ru-RU" smtClean="0">
                <a:solidFill>
                  <a:srgbClr val="073E87"/>
                </a:solidFill>
              </a:rPr>
              <a:pPr/>
              <a:t>16.10.2023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AEDE40-DB88-4D23-86BF-8D2FB5D51D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1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png"/><Relationship Id="rId7" Type="http://schemas.openxmlformats.org/officeDocument/2006/relationships/image" Target="../media/image2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398713" y="0"/>
            <a:ext cx="6316662" cy="1143000"/>
          </a:xfrm>
        </p:spPr>
        <p:txBody>
          <a:bodyPr/>
          <a:lstStyle/>
          <a:p>
            <a:r>
              <a:rPr lang="en-US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Warming up:</a:t>
            </a:r>
            <a:endParaRPr lang="ru-RU" alt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1842655" y="1953491"/>
            <a:ext cx="7883237" cy="3804372"/>
          </a:xfrm>
        </p:spPr>
        <p:txBody>
          <a:bodyPr/>
          <a:lstStyle/>
          <a:p>
            <a:pPr lvl="0"/>
            <a:r>
              <a:rPr lang="en-US" altLang="ru-RU" dirty="0">
                <a:solidFill>
                  <a:srgbClr val="7030A0"/>
                </a:solidFill>
              </a:rPr>
              <a:t>How are you</a:t>
            </a:r>
            <a:r>
              <a:rPr lang="en-US" altLang="ru-RU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altLang="ru-RU" dirty="0" smtClean="0">
                <a:solidFill>
                  <a:srgbClr val="00B050"/>
                </a:solidFill>
              </a:rPr>
              <a:t>What`s  the weather like today?</a:t>
            </a:r>
            <a:endParaRPr lang="en-US" altLang="ru-RU" dirty="0">
              <a:solidFill>
                <a:srgbClr val="7030A0"/>
              </a:solidFill>
            </a:endParaRPr>
          </a:p>
          <a:p>
            <a:r>
              <a:rPr lang="en-US" altLang="ru-RU" dirty="0" smtClean="0">
                <a:solidFill>
                  <a:srgbClr val="0070C0"/>
                </a:solidFill>
              </a:rPr>
              <a:t>What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en-US" altLang="ru-RU" dirty="0">
                <a:solidFill>
                  <a:srgbClr val="0070C0"/>
                </a:solidFill>
              </a:rPr>
              <a:t>date is it today?</a:t>
            </a:r>
            <a:endParaRPr lang="ru-RU" altLang="ru-RU" dirty="0">
              <a:solidFill>
                <a:srgbClr val="0070C0"/>
              </a:solidFill>
            </a:endParaRPr>
          </a:p>
          <a:p>
            <a:r>
              <a:rPr lang="en-US" altLang="ru-RU" dirty="0">
                <a:solidFill>
                  <a:srgbClr val="FF0000"/>
                </a:solidFill>
              </a:rPr>
              <a:t>What day of the week is it today</a:t>
            </a:r>
            <a:r>
              <a:rPr lang="en-US" altLang="ru-RU" dirty="0" smtClean="0">
                <a:solidFill>
                  <a:srgbClr val="FF0000"/>
                </a:solidFill>
              </a:rPr>
              <a:t>?</a:t>
            </a:r>
            <a:endParaRPr lang="en-US" altLang="ru-RU" dirty="0">
              <a:solidFill>
                <a:srgbClr val="FF0000"/>
              </a:solidFill>
            </a:endParaRPr>
          </a:p>
        </p:txBody>
      </p:sp>
      <p:pic>
        <p:nvPicPr>
          <p:cNvPr id="2052" name="Рисунок 4" descr="sunshine-smiley-face-clip-art-78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443" y="123826"/>
            <a:ext cx="2844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c44a98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805" y="4415126"/>
            <a:ext cx="28400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6" descr="i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8625" y="2509838"/>
            <a:ext cx="2733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42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some other </a:t>
            </a:r>
            <a:r>
              <a:rPr lang="en-US" i="1" u="sng" dirty="0" smtClean="0"/>
              <a:t>riddles.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You need it for cleaning.</a:t>
            </a:r>
            <a:r>
              <a:rPr lang="ru-RU" dirty="0" smtClean="0"/>
              <a:t> </a:t>
            </a:r>
          </a:p>
          <a:p>
            <a:pPr lvl="0"/>
            <a:r>
              <a:rPr lang="en-US" dirty="0" smtClean="0"/>
              <a:t>2. You need it for carrying things.</a:t>
            </a:r>
            <a:endParaRPr lang="ru-RU" dirty="0" smtClean="0"/>
          </a:p>
          <a:p>
            <a:pPr lvl="0"/>
            <a:r>
              <a:rPr lang="en-US" dirty="0" smtClean="0"/>
              <a:t>3. You need it for writing.</a:t>
            </a:r>
            <a:endParaRPr lang="ru-RU" dirty="0" smtClean="0"/>
          </a:p>
          <a:p>
            <a:pPr lvl="0"/>
            <a:r>
              <a:rPr lang="en-US" dirty="0" smtClean="0"/>
              <a:t>4. You need it for reading.</a:t>
            </a:r>
            <a:endParaRPr lang="ru-RU" dirty="0" smtClean="0"/>
          </a:p>
          <a:p>
            <a:pPr lvl="0"/>
            <a:r>
              <a:rPr lang="en-US" dirty="0" smtClean="0"/>
              <a:t>5. You need it for drawing.</a:t>
            </a:r>
            <a:endParaRPr lang="ru-RU" dirty="0" smtClean="0"/>
          </a:p>
          <a:p>
            <a:r>
              <a:rPr lang="en-US" dirty="0" smtClean="0"/>
              <a:t>6. You need it for measurement</a:t>
            </a:r>
            <a:endParaRPr lang="ru-RU" dirty="0" smtClean="0"/>
          </a:p>
          <a:p>
            <a:r>
              <a:rPr lang="en-US" dirty="0" smtClean="0"/>
              <a:t>7. You need it for storing pens and pencils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ata\articles\65\6521\652114\presentation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17" y="439947"/>
            <a:ext cx="10722634" cy="60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What have you got in your schoolbag today?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 Today I have got a… and a…</a:t>
            </a:r>
          </a:p>
          <a:p>
            <a:endParaRPr lang="ru-RU" dirty="0"/>
          </a:p>
        </p:txBody>
      </p:sp>
      <p:pic>
        <p:nvPicPr>
          <p:cNvPr id="4" name="Picture 2" descr="C:\Users\HP\Desktop\Открытый урок 19 октября\e6f22d894775eab8d8fc18ab441e9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042" y="1138686"/>
            <a:ext cx="4572000" cy="525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ownload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9238" y="396816"/>
            <a:ext cx="8893834" cy="592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981200" y="3000375"/>
            <a:ext cx="8229600" cy="3125788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We have… .</a:t>
            </a:r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We don’t have… 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095500" y="214314"/>
            <a:ext cx="8072438" cy="1500187"/>
          </a:xfrm>
        </p:spPr>
        <p:txBody>
          <a:bodyPr/>
          <a:lstStyle/>
          <a:p>
            <a:pPr eaLnBrk="1" hangingPunct="1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rgbClr val="FF0000"/>
                </a:solidFill>
              </a:rPr>
              <a:t>Which subjects do you have at school?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7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714626"/>
            <a:ext cx="32750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нот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76" y="2714626"/>
            <a:ext cx="44418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тоунхенжд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1" y="2714626"/>
            <a:ext cx="421481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40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714626"/>
            <a:ext cx="3357562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АВС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1" y="2786063"/>
            <a:ext cx="43291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earthview_3_10_1_bonus_oboi_kosmos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357438"/>
            <a:ext cx="39814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фут мяч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143125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краски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500313"/>
            <a:ext cx="3733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2784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фут мяч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81561" y="4885027"/>
            <a:ext cx="1143000" cy="1104900"/>
          </a:xfrm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836762" y="338328"/>
            <a:ext cx="10745638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What is your </a:t>
            </a:r>
            <a:r>
              <a:rPr lang="en-US" b="1" dirty="0" err="1" smtClean="0">
                <a:solidFill>
                  <a:srgbClr val="002060"/>
                </a:solidFill>
              </a:rPr>
              <a:t>favourite</a:t>
            </a:r>
            <a:r>
              <a:rPr lang="en-US" b="1" dirty="0" smtClean="0">
                <a:solidFill>
                  <a:srgbClr val="002060"/>
                </a:solidFill>
              </a:rPr>
              <a:t> subject?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- My </a:t>
            </a:r>
            <a:r>
              <a:rPr lang="en-US" b="1" dirty="0" err="1" smtClean="0">
                <a:solidFill>
                  <a:srgbClr val="002060"/>
                </a:solidFill>
              </a:rPr>
              <a:t>favourite</a:t>
            </a:r>
            <a:r>
              <a:rPr lang="en-US" b="1" dirty="0" smtClean="0">
                <a:solidFill>
                  <a:srgbClr val="002060"/>
                </a:solidFill>
              </a:rPr>
              <a:t> subject is (are)….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4340" name="Рисунок 4" descr="краски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515" y="2306824"/>
            <a:ext cx="16430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зем шар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310" y="4149784"/>
            <a:ext cx="1722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6" descr="стоунхенжд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4" y="2161568"/>
            <a:ext cx="2389187" cy="164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7" descr="7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729" y="4018510"/>
            <a:ext cx="2397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8" descr="2405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082" y="2236184"/>
            <a:ext cx="15001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9" descr="АВС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841" y="2107406"/>
            <a:ext cx="27352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0" descr="ноты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481513"/>
            <a:ext cx="27336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67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65811" y="1090430"/>
            <a:ext cx="9144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Listen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descriptions of the subjects and say what subject is it?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this subject you can run ,jump , play football or tennis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(P.E.)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this subject you can study , nature  and do some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experiements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(science )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this subject you can paint your  </a:t>
            </a:r>
            <a:r>
              <a:rPr lang="en-US" sz="27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favourite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pictures.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(art)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this subject you can learn to speak to read , to write in foreign language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(English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7169" y="4555343"/>
            <a:ext cx="28575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95397" y="3736485"/>
            <a:ext cx="12144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6042" y="3302936"/>
            <a:ext cx="28575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8993" y="2514695"/>
            <a:ext cx="22859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4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83ac5646a130d60c29b95b7b2ee6c37e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1109" y="923026"/>
            <a:ext cx="7893170" cy="520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09291"/>
            <a:ext cx="10972800" cy="5116873"/>
          </a:xfrm>
        </p:spPr>
        <p:txBody>
          <a:bodyPr>
            <a:normAutofit/>
          </a:bodyPr>
          <a:lstStyle/>
          <a:p>
            <a:r>
              <a:rPr lang="en-US" dirty="0" smtClean="0"/>
              <a:t>Dear friend,</a:t>
            </a:r>
            <a:endParaRPr lang="ru-RU" dirty="0" smtClean="0"/>
          </a:p>
          <a:p>
            <a:r>
              <a:rPr lang="en-US" dirty="0" smtClean="0"/>
              <a:t>My name is John. I am 11 years old. I study in the 5</a:t>
            </a:r>
            <a:r>
              <a:rPr lang="en-US" baseline="30000" dirty="0" smtClean="0"/>
              <a:t>th</a:t>
            </a:r>
            <a:r>
              <a:rPr lang="en-US" dirty="0" smtClean="0"/>
              <a:t> form. I like to go to school. My school is new and comfortable. We have got a  lot  of  interesting   school subjects : Russian, English, Literature, </a:t>
            </a:r>
            <a:r>
              <a:rPr lang="en-US" dirty="0" err="1" smtClean="0"/>
              <a:t>Maths</a:t>
            </a:r>
            <a:r>
              <a:rPr lang="en-US" dirty="0" smtClean="0"/>
              <a:t>, History, Art, P.E., Geography, Science and Music. My </a:t>
            </a:r>
            <a:r>
              <a:rPr lang="en-US" dirty="0" err="1" smtClean="0"/>
              <a:t>favourite</a:t>
            </a:r>
            <a:r>
              <a:rPr lang="en-US" dirty="0" smtClean="0"/>
              <a:t> subjects are PE and History. There is  a  large  </a:t>
            </a:r>
            <a:r>
              <a:rPr lang="en-US" dirty="0" err="1" smtClean="0"/>
              <a:t>sportsground</a:t>
            </a:r>
            <a:r>
              <a:rPr lang="en-US" dirty="0" smtClean="0"/>
              <a:t>  near  my  school. Also  you  can see  a lot of  classrooms ,  a dining-room, a gym  and  a  school hall. I like my school very much because it is the best in my city.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And what about you? W</a:t>
            </a:r>
            <a:r>
              <a:rPr lang="en-US" smtClean="0"/>
              <a:t>hat </a:t>
            </a:r>
            <a:r>
              <a:rPr lang="en-US" dirty="0" smtClean="0"/>
              <a:t>kind of school do you have</a:t>
            </a:r>
            <a:r>
              <a:rPr lang="ru-RU" dirty="0" smtClean="0"/>
              <a:t>?</a:t>
            </a:r>
            <a:r>
              <a:rPr lang="en-US" dirty="0" smtClean="0"/>
              <a:t> Is your school big and modern? Do you like to go to school? What form are you in? How many subjects do you have this year? What is your </a:t>
            </a:r>
            <a:r>
              <a:rPr lang="en-US" dirty="0" err="1" smtClean="0"/>
              <a:t>favourite</a:t>
            </a:r>
            <a:r>
              <a:rPr lang="en-US" dirty="0" smtClean="0"/>
              <a:t> subject?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b="1" u="sng" dirty="0" smtClean="0"/>
              <a:t>New words:</a:t>
            </a:r>
            <a:endParaRPr lang="ru-RU" dirty="0" smtClean="0"/>
          </a:p>
          <a:p>
            <a:r>
              <a:rPr lang="en-US" dirty="0" err="1" smtClean="0"/>
              <a:t>sportsground</a:t>
            </a:r>
            <a:r>
              <a:rPr lang="en-US" dirty="0" smtClean="0"/>
              <a:t> </a:t>
            </a:r>
            <a:r>
              <a:rPr lang="ru-RU" dirty="0" smtClean="0"/>
              <a:t>– спортивная площадка</a:t>
            </a:r>
          </a:p>
          <a:p>
            <a:r>
              <a:rPr lang="en-US" dirty="0" smtClean="0"/>
              <a:t>classroom </a:t>
            </a:r>
            <a:r>
              <a:rPr lang="ru-RU" dirty="0" smtClean="0"/>
              <a:t>– учебный кабинет</a:t>
            </a:r>
          </a:p>
          <a:p>
            <a:r>
              <a:rPr lang="en-US" dirty="0" smtClean="0"/>
              <a:t>a dining-room - </a:t>
            </a:r>
            <a:r>
              <a:rPr lang="ru-RU" dirty="0" smtClean="0"/>
              <a:t>столовая</a:t>
            </a:r>
          </a:p>
          <a:p>
            <a:r>
              <a:rPr lang="en-US" dirty="0" smtClean="0"/>
              <a:t>a gym – </a:t>
            </a:r>
            <a:r>
              <a:rPr lang="ru-RU" dirty="0" smtClean="0"/>
              <a:t>спортивный зал</a:t>
            </a:r>
          </a:p>
          <a:p>
            <a:r>
              <a:rPr lang="en-US" dirty="0" smtClean="0"/>
              <a:t>a school  hall – </a:t>
            </a:r>
            <a:r>
              <a:rPr lang="ru-RU" dirty="0" smtClean="0"/>
              <a:t>школьный зал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Открытый урок 19 октября\Никитина Полина Иннокентьевнана конкурс Ступень к результату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049" y="0"/>
            <a:ext cx="1029994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HP\Downloads\slide_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2258" y="155275"/>
            <a:ext cx="10636368" cy="6435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4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ownloads\img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Открытый урок 19 октября\Никитина Полина Иннокентьевнана конкурс Ступень к результату\11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79375"/>
            <a:ext cx="9906000" cy="701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7147"/>
            <a:ext cx="10515600" cy="527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October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- </a:t>
            </a:r>
            <a:r>
              <a:rPr lang="en-US" sz="4400" b="1" dirty="0" smtClean="0">
                <a:solidFill>
                  <a:srgbClr val="002060"/>
                </a:solidFill>
              </a:rPr>
              <a:t>be active</a:t>
            </a:r>
            <a:r>
              <a:rPr lang="ru-RU" sz="4400" b="1" dirty="0" smtClean="0">
                <a:solidFill>
                  <a:srgbClr val="002060"/>
                </a:solidFill>
              </a:rPr>
              <a:t>                          </a:t>
            </a:r>
            <a:r>
              <a:rPr lang="en-US" sz="4400" b="1" dirty="0" smtClean="0">
                <a:solidFill>
                  <a:srgbClr val="002060"/>
                </a:solidFill>
              </a:rPr>
              <a:t>be attentive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- </a:t>
            </a:r>
            <a:r>
              <a:rPr lang="en-US" sz="4400" b="1" dirty="0" smtClean="0">
                <a:solidFill>
                  <a:srgbClr val="002060"/>
                </a:solidFill>
              </a:rPr>
              <a:t>be positive                       be quite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2" descr="C:\Users\HP\Desktop\Открытый урок 19 октября\Никитина Полина Иннокентьевнана конкурс Ступень к результату\44456598-2d60-5b83-85e0-dd70028f7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554" y="2173857"/>
            <a:ext cx="1940944" cy="1716656"/>
          </a:xfrm>
          <a:prstGeom prst="rect">
            <a:avLst/>
          </a:prstGeom>
          <a:noFill/>
        </p:spPr>
      </p:pic>
      <p:pic>
        <p:nvPicPr>
          <p:cNvPr id="7" name="Рисунок 6" descr="C:\Users\HP\Desktop\59812_4ea77a42903dd16a9eca080c6c291300.p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547" y="4192439"/>
            <a:ext cx="1863307" cy="17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HP\Desktop\Открытый урок 19 октября\Никитина Полина Иннокентьевнана конкурс Ступень к результату\fe660bc14b0906406c707b64cfa277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9827" y="2113471"/>
            <a:ext cx="2044460" cy="1768414"/>
          </a:xfrm>
          <a:prstGeom prst="rect">
            <a:avLst/>
          </a:prstGeom>
          <a:noFill/>
        </p:spPr>
      </p:pic>
      <p:pic>
        <p:nvPicPr>
          <p:cNvPr id="9" name="Picture 4" descr="C:\Users\HP\Desktop\Открытый урок 19 октября\Никитина Полина Иннокентьевнана конкурс Ступень к результату\1617041264_705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3449" y="4132052"/>
            <a:ext cx="2803585" cy="1992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07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Look at </a:t>
            </a:r>
            <a:r>
              <a:rPr lang="en-US" b="1" dirty="0" smtClean="0">
                <a:latin typeface="Comic Sans MS" pitchFamily="66" charset="0"/>
              </a:rPr>
              <a:t>this pictures </a:t>
            </a:r>
            <a:r>
              <a:rPr lang="en-US" b="1" dirty="0">
                <a:latin typeface="Comic Sans MS" pitchFamily="66" charset="0"/>
              </a:rPr>
              <a:t>and guess! 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What is our lesson about?</a:t>
            </a:r>
            <a:br>
              <a:rPr lang="en-US" b="1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4872" y="1438102"/>
            <a:ext cx="3350029" cy="1375438"/>
          </a:xfrm>
          <a:prstGeom prst="rect">
            <a:avLst/>
          </a:prstGeom>
        </p:spPr>
      </p:pic>
      <p:pic>
        <p:nvPicPr>
          <p:cNvPr id="1026" name="Рисунок 4" descr="D:\картинки\Профессия\Учитель\00036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883" y="1690688"/>
            <a:ext cx="4715277" cy="162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828" y="3050770"/>
            <a:ext cx="4425227" cy="3278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54" y="3649288"/>
            <a:ext cx="4358506" cy="28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school.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4181"/>
            <a:ext cx="10515600" cy="5072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What do you associate your school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with?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552579"/>
                </a:solidFill>
              </a:rPr>
              <a:t>When I think of my school I imagine…</a:t>
            </a:r>
            <a:endParaRPr lang="ru-RU" sz="32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7" name="Рисунок 6" descr="C:\Users\HP\Desktop\Без названия.jf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665" y="1750552"/>
            <a:ext cx="3506532" cy="285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P\Desktop\SHE_5633-e15712880701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874" y="2682311"/>
            <a:ext cx="5380763" cy="29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43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ata\articles\65\6521\652114\presentation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90" y="267418"/>
            <a:ext cx="10972801" cy="627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English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sounds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[ʃ] – English, information</a:t>
            </a:r>
            <a:endParaRPr lang="ru-RU" sz="4000" dirty="0" smtClean="0"/>
          </a:p>
          <a:p>
            <a:r>
              <a:rPr lang="en-US" sz="4000" dirty="0" smtClean="0"/>
              <a:t>[ʌ] – study, subject, discuss</a:t>
            </a:r>
            <a:endParaRPr lang="ru-RU" sz="4000" dirty="0" smtClean="0"/>
          </a:p>
          <a:p>
            <a:r>
              <a:rPr lang="en-US" sz="4000" dirty="0" smtClean="0"/>
              <a:t>[</a:t>
            </a:r>
            <a:r>
              <a:rPr lang="en-US" sz="4000" dirty="0" err="1" smtClean="0"/>
              <a:t>i</a:t>
            </a:r>
            <a:r>
              <a:rPr lang="en-US" sz="4000" dirty="0" smtClean="0"/>
              <a:t>:] – teacher, read</a:t>
            </a:r>
            <a:endParaRPr lang="ru-RU" sz="4000" dirty="0" smtClean="0"/>
          </a:p>
          <a:p>
            <a:r>
              <a:rPr lang="en-US" sz="4000" dirty="0" smtClean="0"/>
              <a:t>[</a:t>
            </a:r>
            <a:r>
              <a:rPr lang="en-US" sz="4000" dirty="0" err="1" smtClean="0"/>
              <a:t>i</a:t>
            </a:r>
            <a:r>
              <a:rPr lang="en-US" sz="4000" dirty="0" smtClean="0"/>
              <a:t>] – think, uniform</a:t>
            </a:r>
            <a:endParaRPr lang="ru-RU" sz="4000" dirty="0" smtClean="0"/>
          </a:p>
          <a:p>
            <a:r>
              <a:rPr lang="ru-RU" sz="4000" dirty="0" smtClean="0"/>
              <a:t>[</a:t>
            </a:r>
            <a:r>
              <a:rPr lang="ru-RU" sz="4000" dirty="0" err="1" smtClean="0"/>
              <a:t>ei</a:t>
            </a:r>
            <a:r>
              <a:rPr lang="ru-RU" sz="4000" dirty="0" smtClean="0"/>
              <a:t>] – </a:t>
            </a:r>
            <a:r>
              <a:rPr lang="ru-RU" sz="4000" dirty="0" err="1" smtClean="0"/>
              <a:t>favourite</a:t>
            </a:r>
            <a:r>
              <a:rPr lang="ru-RU" sz="4000" dirty="0" smtClean="0"/>
              <a:t>, </a:t>
            </a:r>
            <a:r>
              <a:rPr lang="ru-RU" sz="4000" dirty="0" err="1" smtClean="0"/>
              <a:t>name</a:t>
            </a:r>
            <a:r>
              <a:rPr lang="ru-RU" sz="4000" dirty="0" smtClean="0"/>
              <a:t>, </a:t>
            </a:r>
            <a:r>
              <a:rPr lang="ru-RU" sz="4000" dirty="0" err="1" smtClean="0"/>
              <a:t>break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0000"/>
                </a:solidFill>
                <a:latin typeface="Times New Roman, serif"/>
              </a:rPr>
              <a:t>Do you like to go to school or not? Why?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600" dirty="0" smtClean="0">
              <a:solidFill>
                <a:srgbClr val="000000"/>
              </a:solidFill>
              <a:latin typeface="Times New Roman, serif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, serif"/>
              </a:rPr>
              <a:t>I </a:t>
            </a:r>
            <a:r>
              <a:rPr lang="en-US" dirty="0">
                <a:solidFill>
                  <a:srgbClr val="000000"/>
                </a:solidFill>
                <a:latin typeface="Times New Roman, serif"/>
              </a:rPr>
              <a:t>like to go to </a:t>
            </a:r>
            <a:r>
              <a:rPr lang="en-US" dirty="0" smtClean="0">
                <a:solidFill>
                  <a:srgbClr val="000000"/>
                </a:solidFill>
                <a:latin typeface="Times New Roman, serif"/>
              </a:rPr>
              <a:t>school</a:t>
            </a:r>
            <a:r>
              <a:rPr lang="en-US" dirty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, serif"/>
              </a:rPr>
              <a:t>because/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don’t like to go to school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46909"/>
            <a:ext cx="5181600" cy="4930054"/>
          </a:xfrm>
        </p:spPr>
        <p:txBody>
          <a:bodyPr/>
          <a:lstStyle/>
          <a:p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fun.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like to study.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like to meet my friends.</a:t>
            </a:r>
          </a:p>
          <a:p>
            <a:r>
              <a:rPr lang="en-US" sz="2400" dirty="0" smtClean="0">
                <a:solidFill>
                  <a:srgbClr val="272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1818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can learn good things.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 for me to get up early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have got a lot of homework.</a:t>
            </a:r>
          </a:p>
          <a:p>
            <a:pPr marL="0" lvl="0" indent="0">
              <a:buNone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43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377</Words>
  <Application>Microsoft Office PowerPoint</Application>
  <PresentationFormat>Произвольный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1_Тема Office</vt:lpstr>
      <vt:lpstr>Обычная</vt:lpstr>
      <vt:lpstr>2_Тема Office</vt:lpstr>
      <vt:lpstr>Волна</vt:lpstr>
      <vt:lpstr>1_Волна</vt:lpstr>
      <vt:lpstr>Warming up:</vt:lpstr>
      <vt:lpstr>Слайд 2</vt:lpstr>
      <vt:lpstr>Слайд 3</vt:lpstr>
      <vt:lpstr>Слайд 4</vt:lpstr>
      <vt:lpstr>Look at this pictures and guess!  What is our lesson about? </vt:lpstr>
      <vt:lpstr>My school. </vt:lpstr>
      <vt:lpstr>Слайд 7</vt:lpstr>
      <vt:lpstr>English sounds:</vt:lpstr>
      <vt:lpstr>Do you like to go to school or not? Why?</vt:lpstr>
      <vt:lpstr>Guess some other riddles.  </vt:lpstr>
      <vt:lpstr>Слайд 11</vt:lpstr>
      <vt:lpstr>What have you got in your schoolbag today? </vt:lpstr>
      <vt:lpstr>Слайд 13</vt:lpstr>
      <vt:lpstr> Which subjects do you have at school?</vt:lpstr>
      <vt:lpstr>What is your favourite subject? - My favourite subject is (are)….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Warming up:</dc:title>
  <dc:creator>User3</dc:creator>
  <cp:lastModifiedBy>HP</cp:lastModifiedBy>
  <cp:revision>86</cp:revision>
  <dcterms:created xsi:type="dcterms:W3CDTF">2021-10-17T23:59:02Z</dcterms:created>
  <dcterms:modified xsi:type="dcterms:W3CDTF">2023-10-15T15:33:29Z</dcterms:modified>
</cp:coreProperties>
</file>