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0" r:id="rId3"/>
    <p:sldId id="261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186" autoAdjust="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110D7-FFB2-42C4-A5C7-58D1548B9F43}" type="datetimeFigureOut">
              <a:rPr lang="ru-RU" smtClean="0"/>
              <a:t>вт 17.10.23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55E31-855F-4EF9-8C7F-D95FC9849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28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55E31-855F-4EF9-8C7F-D95FC984966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0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55E31-855F-4EF9-8C7F-D95FC984966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8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B96A-03CD-4423-ABF1-D36724D92F3B}" type="datetimeFigureOut">
              <a:rPr lang="ru-RU" smtClean="0"/>
              <a:t>вт 17.10.23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CCC9-9A6E-4570-986C-34C9E6929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4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B96A-03CD-4423-ABF1-D36724D92F3B}" type="datetimeFigureOut">
              <a:rPr lang="ru-RU" smtClean="0"/>
              <a:t>вт 17.10.23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CCC9-9A6E-4570-986C-34C9E6929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5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B96A-03CD-4423-ABF1-D36724D92F3B}" type="datetimeFigureOut">
              <a:rPr lang="ru-RU" smtClean="0"/>
              <a:t>вт 17.10.23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CCC9-9A6E-4570-986C-34C9E692987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2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B96A-03CD-4423-ABF1-D36724D92F3B}" type="datetimeFigureOut">
              <a:rPr lang="ru-RU" smtClean="0"/>
              <a:t>вт 17.10.23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CCC9-9A6E-4570-986C-34C9E6929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71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B96A-03CD-4423-ABF1-D36724D92F3B}" type="datetimeFigureOut">
              <a:rPr lang="ru-RU" smtClean="0"/>
              <a:t>вт 17.10.23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CCC9-9A6E-4570-986C-34C9E692987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4358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B96A-03CD-4423-ABF1-D36724D92F3B}" type="datetimeFigureOut">
              <a:rPr lang="ru-RU" smtClean="0"/>
              <a:t>вт 17.10.23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CCC9-9A6E-4570-986C-34C9E6929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29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B96A-03CD-4423-ABF1-D36724D92F3B}" type="datetimeFigureOut">
              <a:rPr lang="ru-RU" smtClean="0"/>
              <a:t>вт 17.10.23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CCC9-9A6E-4570-986C-34C9E6929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30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B96A-03CD-4423-ABF1-D36724D92F3B}" type="datetimeFigureOut">
              <a:rPr lang="ru-RU" smtClean="0"/>
              <a:t>вт 17.10.23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CCC9-9A6E-4570-986C-34C9E6929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8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B96A-03CD-4423-ABF1-D36724D92F3B}" type="datetimeFigureOut">
              <a:rPr lang="ru-RU" smtClean="0"/>
              <a:t>вт 17.10.23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CCC9-9A6E-4570-986C-34C9E6929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9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B96A-03CD-4423-ABF1-D36724D92F3B}" type="datetimeFigureOut">
              <a:rPr lang="ru-RU" smtClean="0"/>
              <a:t>вт 17.10.23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CCC9-9A6E-4570-986C-34C9E6929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14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B96A-03CD-4423-ABF1-D36724D92F3B}" type="datetimeFigureOut">
              <a:rPr lang="ru-RU" smtClean="0"/>
              <a:t>вт 17.10.23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CCC9-9A6E-4570-986C-34C9E6929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7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B96A-03CD-4423-ABF1-D36724D92F3B}" type="datetimeFigureOut">
              <a:rPr lang="ru-RU" smtClean="0"/>
              <a:t>вт 17.10.23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CCC9-9A6E-4570-986C-34C9E6929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B96A-03CD-4423-ABF1-D36724D92F3B}" type="datetimeFigureOut">
              <a:rPr lang="ru-RU" smtClean="0"/>
              <a:t>вт 17.10.23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CCC9-9A6E-4570-986C-34C9E6929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73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B96A-03CD-4423-ABF1-D36724D92F3B}" type="datetimeFigureOut">
              <a:rPr lang="ru-RU" smtClean="0"/>
              <a:t>вт 17.10.23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CCC9-9A6E-4570-986C-34C9E6929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30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B96A-03CD-4423-ABF1-D36724D92F3B}" type="datetimeFigureOut">
              <a:rPr lang="ru-RU" smtClean="0"/>
              <a:t>вт 17.10.23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CCC9-9A6E-4570-986C-34C9E6929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7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B96A-03CD-4423-ABF1-D36724D92F3B}" type="datetimeFigureOut">
              <a:rPr lang="ru-RU" smtClean="0"/>
              <a:t>вт 17.10.23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CCC9-9A6E-4570-986C-34C9E6929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57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4B96A-03CD-4423-ABF1-D36724D92F3B}" type="datetimeFigureOut">
              <a:rPr lang="ru-RU" smtClean="0"/>
              <a:t>вт 17.10.23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AECCC9-9A6E-4570-986C-34C9E6929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98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205344" y="153304"/>
            <a:ext cx="10701645" cy="925284"/>
          </a:xfrm>
        </p:spPr>
        <p:txBody>
          <a:bodyPr/>
          <a:lstStyle/>
          <a:p>
            <a:pPr algn="ctr"/>
            <a:r>
              <a:rPr lang="uk-UA" sz="2000" b="1" i="1" dirty="0">
                <a:solidFill>
                  <a:schemeClr val="tx1"/>
                </a:solidFill>
                <a:latin typeface="Bookman Old Style" pitchFamily="18" charset="0"/>
              </a:rPr>
              <a:t>МУНИЦИПАЛЬНОЕ БЮДЖЕТНОЕ ДОШКОЛЬНОЕ ОБРАЗОВАТЕЛЬНОЕ УЧРЕЖДЕНИЕ</a:t>
            </a:r>
            <a:br>
              <a:rPr lang="uk-UA" sz="2000" b="1" i="1" dirty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uk-UA" sz="2000" b="1" i="1" dirty="0">
                <a:solidFill>
                  <a:schemeClr val="tx1"/>
                </a:solidFill>
                <a:latin typeface="Bookman Old Style" pitchFamily="18" charset="0"/>
              </a:rPr>
              <a:t>«ЯСЛИ-САД КОМБИНИРОВАННОГО ТИПА №249 ГОРОДА ДОНЕЦКА»</a:t>
            </a:r>
            <a:endParaRPr lang="ru-RU" sz="20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897137" y="1754414"/>
            <a:ext cx="8108253" cy="1848757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err="1">
                <a:solidFill>
                  <a:schemeClr val="tx1"/>
                </a:solidFill>
              </a:rPr>
              <a:t>Многофункциональное</a:t>
            </a:r>
            <a:r>
              <a:rPr lang="uk-UA" sz="2400" b="1" i="1" dirty="0">
                <a:solidFill>
                  <a:schemeClr val="tx1"/>
                </a:solidFill>
              </a:rPr>
              <a:t> </a:t>
            </a:r>
            <a:r>
              <a:rPr lang="uk-UA" sz="2400" b="1" i="1" dirty="0" err="1">
                <a:solidFill>
                  <a:schemeClr val="tx1"/>
                </a:solidFill>
              </a:rPr>
              <a:t>дидактическое</a:t>
            </a:r>
            <a:r>
              <a:rPr lang="uk-UA" sz="2400" b="1" i="1" dirty="0">
                <a:solidFill>
                  <a:schemeClr val="tx1"/>
                </a:solidFill>
              </a:rPr>
              <a:t> </a:t>
            </a:r>
            <a:r>
              <a:rPr lang="uk-UA" sz="2400" b="1" i="1" dirty="0" err="1">
                <a:solidFill>
                  <a:schemeClr val="tx1"/>
                </a:solidFill>
              </a:rPr>
              <a:t>пособие</a:t>
            </a:r>
            <a:r>
              <a:rPr lang="uk-UA" sz="2400" b="1" i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uk-UA" sz="2400" b="1" i="1" dirty="0">
                <a:solidFill>
                  <a:schemeClr val="tx1"/>
                </a:solidFill>
              </a:rPr>
              <a:t>«Домик-</a:t>
            </a:r>
            <a:r>
              <a:rPr lang="uk-UA" sz="2400" b="1" i="1" dirty="0" err="1">
                <a:solidFill>
                  <a:schemeClr val="tx1"/>
                </a:solidFill>
              </a:rPr>
              <a:t>развивайка</a:t>
            </a:r>
            <a:r>
              <a:rPr lang="uk-UA" sz="2400" b="1" i="1" dirty="0">
                <a:solidFill>
                  <a:schemeClr val="tx1"/>
                </a:solidFill>
              </a:rPr>
              <a:t>»</a:t>
            </a:r>
          </a:p>
          <a:p>
            <a:pPr algn="ctr"/>
            <a:r>
              <a:rPr lang="uk-UA" sz="2400" b="1" i="1" dirty="0">
                <a:solidFill>
                  <a:schemeClr val="tx1"/>
                </a:solidFill>
              </a:rPr>
              <a:t>по </a:t>
            </a:r>
            <a:r>
              <a:rPr lang="uk-UA" sz="2400" b="1" i="1" dirty="0" err="1">
                <a:solidFill>
                  <a:schemeClr val="tx1"/>
                </a:solidFill>
              </a:rPr>
              <a:t>сказке</a:t>
            </a:r>
            <a:r>
              <a:rPr lang="uk-UA" sz="2400" b="1" i="1" dirty="0">
                <a:solidFill>
                  <a:schemeClr val="tx1"/>
                </a:solidFill>
              </a:rPr>
              <a:t> «</a:t>
            </a:r>
            <a:r>
              <a:rPr lang="uk-UA" sz="2400" b="1" i="1" dirty="0" err="1">
                <a:solidFill>
                  <a:schemeClr val="tx1"/>
                </a:solidFill>
              </a:rPr>
              <a:t>Зимовье</a:t>
            </a:r>
            <a:r>
              <a:rPr lang="uk-UA" sz="2400" b="1" i="1" dirty="0">
                <a:solidFill>
                  <a:schemeClr val="tx1"/>
                </a:solidFill>
              </a:rPr>
              <a:t> </a:t>
            </a:r>
            <a:r>
              <a:rPr lang="uk-UA" sz="2400" b="1" i="1" dirty="0" err="1">
                <a:solidFill>
                  <a:schemeClr val="tx1"/>
                </a:solidFill>
              </a:rPr>
              <a:t>зверей</a:t>
            </a:r>
            <a:r>
              <a:rPr lang="uk-UA" sz="2400" b="1" i="1" dirty="0">
                <a:solidFill>
                  <a:schemeClr val="tx1"/>
                </a:solidFill>
              </a:rPr>
              <a:t>»</a:t>
            </a:r>
          </a:p>
          <a:p>
            <a:pPr algn="ctr"/>
            <a:endParaRPr lang="uk-UA" sz="2400" b="1" i="1" dirty="0">
              <a:solidFill>
                <a:schemeClr val="tx1"/>
              </a:solidFill>
            </a:endParaRPr>
          </a:p>
          <a:p>
            <a:pPr algn="ctr"/>
            <a:endParaRPr lang="uk-UA" sz="2000" b="1" i="1" dirty="0">
              <a:solidFill>
                <a:schemeClr val="tx1"/>
              </a:solidFill>
            </a:endParaRPr>
          </a:p>
          <a:p>
            <a:pPr algn="ctr"/>
            <a:endParaRPr lang="uk-UA" sz="2000" b="1" i="1" dirty="0">
              <a:solidFill>
                <a:schemeClr val="tx1"/>
              </a:solidFill>
            </a:endParaRPr>
          </a:p>
          <a:p>
            <a:pPr algn="ctr"/>
            <a:endParaRPr lang="uk-UA" sz="2000" b="1" i="1" dirty="0">
              <a:solidFill>
                <a:schemeClr val="tx1"/>
              </a:solidFill>
            </a:endParaRPr>
          </a:p>
          <a:p>
            <a:pPr algn="ctr"/>
            <a:endParaRPr lang="uk-UA" sz="2000" b="1" i="1" dirty="0">
              <a:solidFill>
                <a:schemeClr val="tx1"/>
              </a:solidFill>
            </a:endParaRPr>
          </a:p>
          <a:p>
            <a:pPr algn="ctr"/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 rot="10800000" flipV="1">
            <a:off x="8501740" y="5204280"/>
            <a:ext cx="2819402" cy="9243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i="1" dirty="0">
                <a:solidFill>
                  <a:schemeClr val="tx1"/>
                </a:solidFill>
                <a:latin typeface="Bookman Old Style" pitchFamily="18" charset="0"/>
              </a:rPr>
              <a:t>Баранова М.Е.</a:t>
            </a:r>
          </a:p>
          <a:p>
            <a:pPr algn="ctr"/>
            <a:r>
              <a:rPr lang="uk-UA" sz="2400" b="1" i="1" dirty="0" err="1">
                <a:solidFill>
                  <a:schemeClr val="tx1"/>
                </a:solidFill>
                <a:latin typeface="Bookman Old Style" pitchFamily="18" charset="0"/>
              </a:rPr>
              <a:t>воспитатель</a:t>
            </a:r>
            <a:endParaRPr lang="uk-UA" sz="2400" b="1" i="1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uk-UA" sz="2000" b="1" i="1" dirty="0">
              <a:solidFill>
                <a:schemeClr val="tx1"/>
              </a:solidFill>
            </a:endParaRPr>
          </a:p>
          <a:p>
            <a:pPr algn="ctr"/>
            <a:endParaRPr lang="uk-UA" sz="2000" b="1" i="1" dirty="0">
              <a:solidFill>
                <a:schemeClr val="tx1"/>
              </a:solidFill>
            </a:endParaRPr>
          </a:p>
          <a:p>
            <a:pPr algn="ctr"/>
            <a:endParaRPr lang="uk-UA" sz="2000" b="1" i="1" dirty="0">
              <a:solidFill>
                <a:schemeClr val="tx1"/>
              </a:solidFill>
            </a:endParaRPr>
          </a:p>
          <a:p>
            <a:pPr algn="ctr"/>
            <a:endParaRPr lang="uk-UA" sz="2000" b="1" i="1" dirty="0">
              <a:solidFill>
                <a:schemeClr val="tx1"/>
              </a:solidFill>
            </a:endParaRPr>
          </a:p>
          <a:p>
            <a:pPr algn="ctr"/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88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3965" y="346362"/>
            <a:ext cx="9587344" cy="63592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000" dirty="0">
              <a:latin typeface="Bookman Old Style" pitchFamily="18" charset="0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sz="2000" dirty="0">
              <a:latin typeface="Bookman Old Style" pitchFamily="18" charset="0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DB95E-011B-4D3C-9C18-72E3085A8961}"/>
              </a:ext>
            </a:extLst>
          </p:cNvPr>
          <p:cNvSpPr txBox="1"/>
          <p:nvPr/>
        </p:nvSpPr>
        <p:spPr>
          <a:xfrm>
            <a:off x="381001" y="346362"/>
            <a:ext cx="1142999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Викторина</a:t>
            </a:r>
          </a:p>
          <a:p>
            <a:pPr algn="ctr"/>
            <a:r>
              <a:rPr lang="ru-RU" sz="2000" b="1" i="1" dirty="0"/>
              <a:t>«Ответе на вопросы»</a:t>
            </a:r>
          </a:p>
          <a:p>
            <a:pPr algn="ctr"/>
            <a:r>
              <a:rPr lang="ru-RU" sz="2000" b="1" i="1" dirty="0"/>
              <a:t>Цель: закрепить и расширить знания детей о сказке,</a:t>
            </a:r>
          </a:p>
          <a:p>
            <a:pPr algn="ctr"/>
            <a:r>
              <a:rPr lang="ru-RU" sz="2000" b="1" i="1" dirty="0"/>
              <a:t>развивать индивидуальные литературные предпочтения; воспитывать такие качества как взаимовыручка, товарищество, дружелюбие;</a:t>
            </a:r>
          </a:p>
          <a:p>
            <a:pPr algn="ctr"/>
            <a:r>
              <a:rPr lang="ru-RU" sz="2000" b="1" i="1" dirty="0"/>
              <a:t>вызвать положительный эмоциональный отклик, желание принимать участие в командных соревновательных играх развивающего характера.</a:t>
            </a:r>
          </a:p>
          <a:p>
            <a:pPr algn="ctr"/>
            <a:r>
              <a:rPr lang="ru-RU" sz="2000" b="1" i="1" dirty="0"/>
              <a:t>дети делятся на 2 команды, придумывают название команд.</a:t>
            </a:r>
          </a:p>
          <a:p>
            <a:pPr algn="ctr"/>
            <a:r>
              <a:rPr lang="ru-RU" sz="2000" b="1" i="1" dirty="0"/>
              <a:t>Описание: Предлагаю детям провести литературную викторину по сказке «Зимовье зверей». Давайте поприветствуем, друг друга.  И так начнем нашу викторину. Я буду по очереди задавать вопросы каждой команде, а вы должны быстро отвечать. </a:t>
            </a:r>
          </a:p>
          <a:p>
            <a:pPr algn="ctr"/>
            <a:r>
              <a:rPr lang="ru-RU" sz="2000" b="1" i="1" dirty="0"/>
              <a:t>2 вариант</a:t>
            </a:r>
          </a:p>
          <a:p>
            <a:pPr algn="ctr"/>
            <a:r>
              <a:rPr lang="ru-RU" sz="2000" b="1" i="1" dirty="0"/>
              <a:t>Пословицы к сказке «Зимовье зверей»</a:t>
            </a:r>
          </a:p>
          <a:p>
            <a:pPr algn="ctr"/>
            <a:r>
              <a:rPr lang="ru-RU" sz="2000" b="1" i="1" dirty="0"/>
              <a:t>Цель: Пословицы активизируют речь ребенка, способствует развитию умения ясно формировать свои мысли, помогают лучше понять правила житейской мудрости. Они учат детей нравственным основам жизни, говорят о правде и лжи, страхе, похвальбе, глупости, лени, доброте, ссоре.</a:t>
            </a:r>
          </a:p>
        </p:txBody>
      </p:sp>
    </p:spTree>
    <p:extLst>
      <p:ext uri="{BB962C8B-B14F-4D97-AF65-F5344CB8AC3E}">
        <p14:creationId xmlns:p14="http://schemas.microsoft.com/office/powerpoint/2010/main" val="39632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3" y="609600"/>
            <a:ext cx="10132181" cy="59327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Bookman Old Style" pitchFamily="18" charset="0"/>
                <a:ea typeface="Calibri"/>
                <a:cs typeface="Times New Roman"/>
              </a:rPr>
              <a:t>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2D655-65A3-47F0-A92E-DB68ECC8D4C0}"/>
              </a:ext>
            </a:extLst>
          </p:cNvPr>
          <p:cNvSpPr txBox="1"/>
          <p:nvPr/>
        </p:nvSpPr>
        <p:spPr>
          <a:xfrm>
            <a:off x="253218" y="477861"/>
            <a:ext cx="100161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2941C-629E-47A1-ABAD-EC8641F745B7}"/>
              </a:ext>
            </a:extLst>
          </p:cNvPr>
          <p:cNvSpPr txBox="1"/>
          <p:nvPr/>
        </p:nvSpPr>
        <p:spPr>
          <a:xfrm>
            <a:off x="520505" y="315687"/>
            <a:ext cx="897518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Д/игра «Чья тень»</a:t>
            </a:r>
          </a:p>
          <a:p>
            <a:r>
              <a:rPr lang="ru-RU" sz="2000" b="1" dirty="0"/>
              <a:t>Цель: </a:t>
            </a:r>
            <a:r>
              <a:rPr lang="ru-RU" sz="2000" dirty="0"/>
              <a:t>Развитие логики, мышления и зрительной памяти</a:t>
            </a:r>
          </a:p>
          <a:p>
            <a:r>
              <a:rPr lang="ru-RU" sz="2000" dirty="0"/>
              <a:t>Описание: Карточки с изображением животных, а также их теней</a:t>
            </a:r>
          </a:p>
          <a:p>
            <a:r>
              <a:rPr lang="ru-RU" sz="2000" dirty="0"/>
              <a:t>Предложить ребёнку найти, где чья тень и соединить нужные картинки линиями.</a:t>
            </a:r>
          </a:p>
          <a:p>
            <a:r>
              <a:rPr lang="ru-RU" sz="2000" dirty="0"/>
              <a:t>Материал: карточки с тенью, карточки с изображением животных.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b="1" dirty="0"/>
              <a:t>2 Вариант</a:t>
            </a:r>
          </a:p>
          <a:p>
            <a:pPr algn="ctr"/>
            <a:r>
              <a:rPr lang="ru-RU" sz="2000" b="1" dirty="0" err="1"/>
              <a:t>Танграм</a:t>
            </a:r>
            <a:endParaRPr lang="ru-RU" sz="2000" b="1" dirty="0"/>
          </a:p>
          <a:p>
            <a:r>
              <a:rPr lang="ru-RU" sz="2000" b="1" dirty="0"/>
              <a:t>Цель: </a:t>
            </a:r>
            <a:r>
              <a:rPr lang="ru-RU" sz="2000" dirty="0"/>
              <a:t>Учить детей из геометрических элементов составлять фигуры животных, птиц. </a:t>
            </a:r>
          </a:p>
          <a:p>
            <a:r>
              <a:rPr lang="ru-RU" sz="2000" b="1" dirty="0"/>
              <a:t>Описание: </a:t>
            </a:r>
            <a:r>
              <a:rPr lang="ru-RU" sz="2000" dirty="0"/>
              <a:t>Игра состоит из нескольких уровней:</a:t>
            </a:r>
          </a:p>
          <a:p>
            <a:r>
              <a:rPr lang="ru-RU" sz="2000" dirty="0"/>
              <a:t>В собранную фигуру должны входить все семь частей.</a:t>
            </a:r>
          </a:p>
          <a:p>
            <a:r>
              <a:rPr lang="ru-RU" sz="2000" dirty="0"/>
              <a:t>—Части не должны налегать друг на друга.</a:t>
            </a:r>
          </a:p>
          <a:p>
            <a:r>
              <a:rPr lang="ru-RU" sz="2000" dirty="0"/>
              <a:t>—Части должны примыкать друг к другу.</a:t>
            </a:r>
          </a:p>
          <a:p>
            <a:r>
              <a:rPr lang="ru-RU" sz="2000" dirty="0"/>
              <a:t>Материал: карточки с картинками </a:t>
            </a:r>
            <a:r>
              <a:rPr lang="ru-RU" sz="2000" dirty="0" err="1"/>
              <a:t>Танграм</a:t>
            </a:r>
            <a:r>
              <a:rPr lang="ru-RU" sz="2000" dirty="0"/>
              <a:t>, геометрические фигуры.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A67C9-254C-4D3B-AFA5-31C50C9E8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194" y="1671246"/>
            <a:ext cx="3087859" cy="23158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2EB405-96AD-4DFD-ADF4-4A817D020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26" y="4410305"/>
            <a:ext cx="2963594" cy="222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9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40228" y="500743"/>
            <a:ext cx="10132181" cy="12577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Bookman Old Style" pitchFamily="18" charset="0"/>
                <a:ea typeface="Calibri"/>
              </a:rPr>
              <a:t>	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0225" y="2455544"/>
            <a:ext cx="10156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endParaRPr lang="ru-RU" sz="2400" dirty="0"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B5357-D2E5-4196-8B15-01203BDA4A21}"/>
              </a:ext>
            </a:extLst>
          </p:cNvPr>
          <p:cNvSpPr txBox="1"/>
          <p:nvPr/>
        </p:nvSpPr>
        <p:spPr>
          <a:xfrm>
            <a:off x="450166" y="1045174"/>
            <a:ext cx="101321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dirty="0"/>
          </a:p>
          <a:p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B5CF41-E4C0-4A40-9EF4-7B0DC79ED2AD}"/>
              </a:ext>
            </a:extLst>
          </p:cNvPr>
          <p:cNvSpPr txBox="1"/>
          <p:nvPr/>
        </p:nvSpPr>
        <p:spPr>
          <a:xfrm>
            <a:off x="160104" y="500743"/>
            <a:ext cx="819790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Д\игра </a:t>
            </a:r>
            <a:r>
              <a:rPr lang="ru-RU" sz="2000" dirty="0"/>
              <a:t>«Подбери картинки на заданный звук»</a:t>
            </a:r>
          </a:p>
          <a:p>
            <a:r>
              <a:rPr lang="ru-RU" sz="2000" b="1" dirty="0"/>
              <a:t>Цель: </a:t>
            </a:r>
            <a:r>
              <a:rPr lang="ru-RU" sz="2000" dirty="0"/>
              <a:t>развивать фонематический слух, учить выделять заданный звук в составе слова, автоматизировать звук в словах.</a:t>
            </a:r>
          </a:p>
          <a:p>
            <a:r>
              <a:rPr lang="ru-RU" sz="2000" b="1" dirty="0"/>
              <a:t>Описание: </a:t>
            </a:r>
            <a:r>
              <a:rPr lang="ru-RU" sz="2000" dirty="0"/>
              <a:t>Разложить на столе домик, на крышу прикрепить карточку с заданным звуком (по желанию).</a:t>
            </a:r>
          </a:p>
          <a:p>
            <a:r>
              <a:rPr lang="ru-RU" sz="2000" b="1" dirty="0"/>
              <a:t>1Вариант: </a:t>
            </a:r>
            <a:r>
              <a:rPr lang="ru-RU" sz="2000" dirty="0"/>
              <a:t>Попросить ребёнка подобрать картинку с нужным звуком.</a:t>
            </a:r>
          </a:p>
          <a:p>
            <a:r>
              <a:rPr lang="ru-RU" sz="2000" b="1" dirty="0"/>
              <a:t>2 Вариант: </a:t>
            </a:r>
            <a:r>
              <a:rPr lang="ru-RU" sz="2000" dirty="0"/>
              <a:t>Предложить ребёнку не только подобрать карточку с нужным звуком, но и определить местоположение звука в слове (в начале, середине, в конце).</a:t>
            </a:r>
          </a:p>
          <a:p>
            <a:r>
              <a:rPr lang="ru-RU" sz="2000" b="1" dirty="0"/>
              <a:t>3 Вариант</a:t>
            </a:r>
            <a:r>
              <a:rPr lang="ru-RU" sz="2000" dirty="0"/>
              <a:t>: Определить согласный твёрдый и мягкий звуки, предложить подобрать картинки с заданным звуком (обращая внимание на твёрдость и мягкость).</a:t>
            </a:r>
          </a:p>
          <a:p>
            <a:r>
              <a:rPr lang="ru-RU" sz="2000" b="1" dirty="0"/>
              <a:t>4 Вариант: </a:t>
            </a:r>
            <a:r>
              <a:rPr lang="ru-RU" sz="2000" dirty="0"/>
              <a:t>Когда ребёнок нашел и поместил нужные карточки в домик, можно предложить ему разделить на слоги и определить количество слогов в слове (с помощью хлопков).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Вариант: </a:t>
            </a:r>
            <a:r>
              <a:rPr lang="ru-RU" sz="2000" dirty="0"/>
              <a:t>Подбери схему к слову.</a:t>
            </a:r>
          </a:p>
          <a:p>
            <a:r>
              <a:rPr lang="ru-RU" sz="2000" b="1" dirty="0"/>
              <a:t>Материал</a:t>
            </a:r>
            <a:r>
              <a:rPr lang="ru-RU" sz="2000" dirty="0"/>
              <a:t>: Домик звуковой, буквы, схемы, карточки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97A6F1-EC35-43DB-B843-34F018078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82" y="135218"/>
            <a:ext cx="2828650" cy="21214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81B711-0CFB-4B30-82E5-5987C0FAF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021" y="2479806"/>
            <a:ext cx="2828652" cy="21214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6F23DD-0837-4369-AEEE-652E712C5C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18" y="4702974"/>
            <a:ext cx="2752578" cy="206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93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5AD48-23B7-48FE-9988-B20DFF3B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0787"/>
            <a:ext cx="8596668" cy="13208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C3327-BA16-4FAF-9E57-6FA5A9B90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4" y="916790"/>
            <a:ext cx="10030263" cy="6759526"/>
          </a:xfrm>
        </p:spPr>
        <p:txBody>
          <a:bodyPr>
            <a:normAutofit/>
          </a:bodyPr>
          <a:lstStyle/>
          <a:p>
            <a:endParaRPr lang="ru-RU" sz="2200" b="1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56BE2-9DAF-4B6D-9A70-D29EC7F9C16F}"/>
              </a:ext>
            </a:extLst>
          </p:cNvPr>
          <p:cNvSpPr txBox="1"/>
          <p:nvPr/>
        </p:nvSpPr>
        <p:spPr>
          <a:xfrm>
            <a:off x="677333" y="197346"/>
            <a:ext cx="1045021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«Расскажи сказку»</a:t>
            </a:r>
          </a:p>
          <a:p>
            <a:r>
              <a:rPr lang="ru-RU" sz="2000" b="1" dirty="0"/>
              <a:t>Цель: </a:t>
            </a:r>
            <a:r>
              <a:rPr lang="ru-RU" sz="2000" dirty="0"/>
              <a:t>развитие связной речи.</a:t>
            </a:r>
          </a:p>
          <a:p>
            <a:r>
              <a:rPr lang="ru-RU" sz="2000" dirty="0"/>
              <a:t>1Вариант: Подбери животных из сказки «Зимовье зверей»</a:t>
            </a:r>
          </a:p>
          <a:p>
            <a:r>
              <a:rPr lang="ru-RU" sz="2000" dirty="0"/>
              <a:t>(из разложенных лепестков с изображением различных животных, ребенок должен выбрать только тех, которые относятся к этой сказке)</a:t>
            </a:r>
          </a:p>
          <a:p>
            <a:r>
              <a:rPr lang="ru-RU" sz="2000" b="1" dirty="0"/>
              <a:t>2 Вариант: </a:t>
            </a:r>
            <a:r>
              <a:rPr lang="ru-RU" sz="2000" dirty="0"/>
              <a:t>Выложить в правильной последовательности(из лепестков выложить ромашку. Лепестки выкладываются по часовой стрелке с отмеченного ориентира)</a:t>
            </a:r>
          </a:p>
          <a:p>
            <a:r>
              <a:rPr lang="ru-RU" sz="2000" b="1" dirty="0"/>
              <a:t>3 Вариант: </a:t>
            </a:r>
            <a:r>
              <a:rPr lang="ru-RU" sz="2000" dirty="0"/>
              <a:t>«Расскажи сказку»</a:t>
            </a:r>
          </a:p>
          <a:p>
            <a:r>
              <a:rPr lang="ru-RU" sz="2000" dirty="0"/>
              <a:t>ребенок пересказывает сказку используя лепестки «ромашки» в качестве картинного плана.</a:t>
            </a:r>
          </a:p>
          <a:p>
            <a:r>
              <a:rPr lang="ru-RU" sz="2000" b="1" dirty="0"/>
              <a:t>4  Вариант  </a:t>
            </a:r>
            <a:r>
              <a:rPr lang="ru-RU" sz="2000" dirty="0"/>
              <a:t>«Пальчиковая театр»</a:t>
            </a:r>
          </a:p>
          <a:p>
            <a:r>
              <a:rPr lang="ru-RU" sz="2000" b="1" dirty="0"/>
              <a:t>Цель</a:t>
            </a:r>
            <a:r>
              <a:rPr lang="ru-RU" sz="2000" dirty="0"/>
              <a:t> развивать мелкую моторику рук в сочетании с речью; развитие коммуникативных способностей детей дошкольного возраста в процессе пальчикового театра. Задачи: Учить детей разыгрывать небольшие постановки, сценки, сказки с помощью пальчикового театра; Развивать речь, мышление, память, внимание, творческое воображение; обогащать словарный запас; Вызывать положительные эмоции; прививать устойчивый интерес к театру.</a:t>
            </a:r>
          </a:p>
          <a:p>
            <a:r>
              <a:rPr lang="ru-RU" sz="2000" b="1" dirty="0"/>
              <a:t>Описание: </a:t>
            </a:r>
            <a:r>
              <a:rPr lang="ru-RU" sz="2000" dirty="0"/>
              <a:t>Рассмотреть животных определить  из какой сказки могут быть эти животные. Распределяют роли при помощи считалочки   и устанавливают декорацию  для показа пальчикового театра.</a:t>
            </a:r>
          </a:p>
          <a:p>
            <a:r>
              <a:rPr lang="ru-RU" sz="2000" b="1" dirty="0"/>
              <a:t>Материал: </a:t>
            </a:r>
            <a:r>
              <a:rPr lang="ru-RU" sz="2000" dirty="0"/>
              <a:t>Ромашка, пальчиковый театр (силуэты)</a:t>
            </a:r>
          </a:p>
        </p:txBody>
      </p:sp>
    </p:spTree>
    <p:extLst>
      <p:ext uri="{BB962C8B-B14F-4D97-AF65-F5344CB8AC3E}">
        <p14:creationId xmlns:p14="http://schemas.microsoft.com/office/powerpoint/2010/main" val="216891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E8C926-F4A7-4623-8F40-61FE13DF1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253219"/>
            <a:ext cx="9161460" cy="5788144"/>
          </a:xfrm>
          <a:noFill/>
          <a:ln>
            <a:noFill/>
          </a:ln>
        </p:spPr>
        <p:txBody>
          <a:bodyPr/>
          <a:lstStyle/>
          <a:p>
            <a:endParaRPr lang="ru-RU" sz="2000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997B83-5234-4D4C-87FA-FBD2E50E2F16}"/>
              </a:ext>
            </a:extLst>
          </p:cNvPr>
          <p:cNvSpPr txBox="1"/>
          <p:nvPr/>
        </p:nvSpPr>
        <p:spPr>
          <a:xfrm>
            <a:off x="529681" y="474345"/>
            <a:ext cx="8516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92501D-9BF2-41E4-908E-E23D111E3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1" y="140677"/>
            <a:ext cx="4891453" cy="36685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4B5DA0-B73C-4257-A80E-94F4D6AE9C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67" y="2715065"/>
            <a:ext cx="4891453" cy="366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4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635D346-3EC9-47BA-B79E-975284D51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134840"/>
            <a:ext cx="9734844" cy="7672729"/>
          </a:xfrm>
        </p:spPr>
        <p:txBody>
          <a:bodyPr>
            <a:noAutofit/>
          </a:bodyPr>
          <a:lstStyle/>
          <a:p>
            <a:pPr lvl="1" algn="ctr"/>
            <a:endParaRPr lang="ru-RU" sz="2000" dirty="0"/>
          </a:p>
          <a:p>
            <a:pPr lvl="1"/>
            <a:endParaRPr lang="ru-RU" sz="2000" dirty="0"/>
          </a:p>
          <a:p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35AEF7-7429-4512-9C2C-B21D62F23B42}"/>
              </a:ext>
            </a:extLst>
          </p:cNvPr>
          <p:cNvSpPr txBox="1"/>
          <p:nvPr/>
        </p:nvSpPr>
        <p:spPr>
          <a:xfrm>
            <a:off x="412206" y="407021"/>
            <a:ext cx="83280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25F5A-0202-40C6-B39D-9C558A0755AF}"/>
              </a:ext>
            </a:extLst>
          </p:cNvPr>
          <p:cNvSpPr txBox="1"/>
          <p:nvPr/>
        </p:nvSpPr>
        <p:spPr>
          <a:xfrm>
            <a:off x="412206" y="134840"/>
            <a:ext cx="10827880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Д\игра «Посчитай количество животных»,  «Что изменилось?</a:t>
            </a:r>
          </a:p>
          <a:p>
            <a:r>
              <a:rPr lang="ru-RU" sz="2000" dirty="0"/>
              <a:t>Цель: Продолжать учить детей  считать по порядку, закрепить какой стоит по счету.</a:t>
            </a:r>
          </a:p>
          <a:p>
            <a:r>
              <a:rPr lang="ru-RU" sz="2000" dirty="0"/>
              <a:t>Описание: Воспитатель выставляет животных (игрушки) или картинки и предлагает детям посчитать . Кто из животных какой стоит по счету. Потом меняет игрушки местами дети смотрят.</a:t>
            </a:r>
          </a:p>
          <a:p>
            <a:r>
              <a:rPr lang="ru-RU" sz="2000" dirty="0"/>
              <a:t>Предлагаю посчитать  домашних животных и диких животных  выложить цифры сравнить и поставить нужный знак(&lt;, &gt;, =)</a:t>
            </a:r>
          </a:p>
          <a:p>
            <a:r>
              <a:rPr lang="ru-RU" sz="2000" dirty="0"/>
              <a:t>Можно посчитать сколько домашних птиц и домашних животных тоже между ними поставить знак (&lt;,  &gt;, =), также можно использовать знаки (+,-). Можно использовать цифры решить примеры </a:t>
            </a:r>
          </a:p>
          <a:p>
            <a:r>
              <a:rPr lang="ru-RU" sz="2000" dirty="0"/>
              <a:t>Материал: животные (дикие, домашние), домашние птицы; цифры, знаки</a:t>
            </a:r>
          </a:p>
          <a:p>
            <a:r>
              <a:rPr lang="ru-RU" sz="2000" dirty="0"/>
              <a:t>2 Вариант: Графический диктант</a:t>
            </a:r>
          </a:p>
          <a:p>
            <a:r>
              <a:rPr lang="ru-RU" sz="2000" dirty="0"/>
              <a:t>Цель: Графические диктанты развивают мелкую моторику и координацию движений руки, формируют пространственное мышление.</a:t>
            </a:r>
          </a:p>
          <a:p>
            <a:r>
              <a:rPr lang="ru-RU" sz="2000" dirty="0"/>
              <a:t>Рисунки по клеточкам даются только после того, как дошкольники усвоят графические умения, познакомятся с тетрадью в крупную клетку, научатся ориентироваться на листе, сформируется умение фиксировать уголок клетки. Можно не говорить заранее, что получится в итоге. Преподнесите задание как загадку, это повысит заинтересованность детей.</a:t>
            </a:r>
          </a:p>
          <a:p>
            <a:r>
              <a:rPr lang="ru-RU" sz="2000" dirty="0"/>
              <a:t>Материал: карандаш простой, лист в клеточку.</a:t>
            </a:r>
          </a:p>
        </p:txBody>
      </p:sp>
    </p:spTree>
    <p:extLst>
      <p:ext uri="{BB962C8B-B14F-4D97-AF65-F5344CB8AC3E}">
        <p14:creationId xmlns:p14="http://schemas.microsoft.com/office/powerpoint/2010/main" val="3282707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5A91CF-CBB8-4038-A09B-85FECFC4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56" y="188853"/>
            <a:ext cx="8672544" cy="5725551"/>
          </a:xfrm>
        </p:spPr>
        <p:txBody>
          <a:bodyPr>
            <a:normAutofit/>
          </a:bodyPr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3A6E6-241B-4B00-BE77-D03DACB9CA85}"/>
              </a:ext>
            </a:extLst>
          </p:cNvPr>
          <p:cNvSpPr txBox="1"/>
          <p:nvPr/>
        </p:nvSpPr>
        <p:spPr>
          <a:xfrm>
            <a:off x="515257" y="443133"/>
            <a:ext cx="86725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3 Вариант «Обведи рисунок по точкам, соедини цифры по порядку» </a:t>
            </a:r>
          </a:p>
          <a:p>
            <a:r>
              <a:rPr lang="ru-RU" sz="2000" dirty="0"/>
              <a:t>Цель: Упражнение "Обведи по точкам"  развитие у детей целостного восприятия предметов, обучение выполнению плавных линий без отрыва карандаша от бумаги. </a:t>
            </a:r>
          </a:p>
          <a:p>
            <a:endParaRPr lang="ru-RU" sz="2000" dirty="0"/>
          </a:p>
          <a:p>
            <a:r>
              <a:rPr lang="ru-RU" sz="2000" dirty="0"/>
              <a:t>Описание: На листе бумаги с помощью точек нанесен контур рисунка. Ребенку необходимо соединить все точки рисунка одной линией, стараясь не отрывать карандаш от бумаги.</a:t>
            </a:r>
          </a:p>
          <a:p>
            <a:endParaRPr lang="ru-RU" sz="2000" dirty="0"/>
          </a:p>
          <a:p>
            <a:r>
              <a:rPr lang="ru-RU" sz="2000" dirty="0"/>
              <a:t>Материал: лист бумаги контур рисунка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C43439-DCA6-434C-8C60-B08699487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7717" y="3372454"/>
            <a:ext cx="2396768" cy="31956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E2310C-F064-4427-9B1A-22E067FCCB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38" y="3771915"/>
            <a:ext cx="3195692" cy="23967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F4DB99-AF42-457F-BB1D-33E6953E0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30" y="3783795"/>
            <a:ext cx="3195692" cy="239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65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D5513C-3C67-4EEE-96A9-BB5C32440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65761"/>
            <a:ext cx="9549878" cy="5675602"/>
          </a:xfrm>
        </p:spPr>
        <p:txBody>
          <a:bodyPr/>
          <a:lstStyle/>
          <a:p>
            <a:endParaRPr lang="ru-RU" sz="2000" b="1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974EA7-3F57-4478-B3D1-F3E637C742EA}"/>
              </a:ext>
            </a:extLst>
          </p:cNvPr>
          <p:cNvSpPr txBox="1"/>
          <p:nvPr/>
        </p:nvSpPr>
        <p:spPr>
          <a:xfrm>
            <a:off x="328990" y="473470"/>
            <a:ext cx="891661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sz="2000" dirty="0"/>
              <a:t>Покажи сказку»</a:t>
            </a:r>
          </a:p>
          <a:p>
            <a:r>
              <a:rPr lang="ru-RU" sz="2000" dirty="0"/>
              <a:t> Цель: развитие речи; формирование правильного звукопроизношения; умение быстро и чисто говорить; развитие мелкой моторики, координации движений;  развитие памяти, внимания; умение согласовывать движения и речь.</a:t>
            </a:r>
          </a:p>
          <a:p>
            <a:r>
              <a:rPr lang="ru-RU" sz="2000" dirty="0"/>
              <a:t>Развивать игровые, познавательные, сенсорные, речевые способности, учитывая индивидуальные и возрастные особенности ребенка.</a:t>
            </a:r>
          </a:p>
          <a:p>
            <a:r>
              <a:rPr lang="ru-RU" sz="2000" dirty="0"/>
              <a:t> Формировать овладение образно – игровыми и имитационными движениями в сочетании с речью.</a:t>
            </a:r>
          </a:p>
          <a:p>
            <a:r>
              <a:rPr lang="ru-RU" sz="2000" dirty="0"/>
              <a:t> Вызывать положительные эмоции; прививать устойчивый интерес к пальчиковым играм</a:t>
            </a:r>
          </a:p>
          <a:p>
            <a:endParaRPr lang="ru-RU" sz="2000" dirty="0"/>
          </a:p>
          <a:p>
            <a:r>
              <a:rPr lang="ru-RU" sz="2000" dirty="0"/>
              <a:t>Описание: Дети рассматривают персонажи сказки. Название сказки, распределяют роли между собой. И одевают на пальчики персонажей сказки. </a:t>
            </a:r>
          </a:p>
          <a:p>
            <a:r>
              <a:rPr lang="ru-RU" sz="2000" b="1" dirty="0"/>
              <a:t>Материал: персонажи к сказке.</a:t>
            </a:r>
          </a:p>
        </p:txBody>
      </p:sp>
    </p:spTree>
    <p:extLst>
      <p:ext uri="{BB962C8B-B14F-4D97-AF65-F5344CB8AC3E}">
        <p14:creationId xmlns:p14="http://schemas.microsoft.com/office/powerpoint/2010/main" val="823976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EB28D15-9B08-483D-9C7E-AAC6C4BF8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48" y="520475"/>
            <a:ext cx="8596668" cy="3880773"/>
          </a:xfrm>
        </p:spPr>
        <p:txBody>
          <a:bodyPr/>
          <a:lstStyle/>
          <a:p>
            <a:r>
              <a:rPr lang="ru-RU" sz="2000" b="1" dirty="0"/>
              <a:t>2 Вариант </a:t>
            </a:r>
            <a:r>
              <a:rPr lang="ru-RU" sz="2000" dirty="0"/>
              <a:t>«Сложи сказку» (</a:t>
            </a:r>
            <a:r>
              <a:rPr lang="ru-RU" sz="2000" dirty="0" err="1"/>
              <a:t>Пазлы</a:t>
            </a:r>
            <a:r>
              <a:rPr lang="ru-RU" sz="2000" dirty="0"/>
              <a:t>)</a:t>
            </a:r>
          </a:p>
          <a:p>
            <a:r>
              <a:rPr lang="ru-RU" sz="2000" b="1" dirty="0"/>
              <a:t>Цель: </a:t>
            </a:r>
            <a:r>
              <a:rPr lang="ru-RU" sz="2000" dirty="0"/>
              <a:t>Развивать логическое мышление, внимание. Продолжать учить составлять сказочный рассказ по серии картинок.</a:t>
            </a:r>
          </a:p>
          <a:p>
            <a:r>
              <a:rPr lang="ru-RU" sz="2000" b="1" dirty="0"/>
              <a:t>Описание: </a:t>
            </a:r>
            <a:r>
              <a:rPr lang="ru-RU" sz="2000" dirty="0"/>
              <a:t>Игра представляет собой большие </a:t>
            </a:r>
            <a:r>
              <a:rPr lang="ru-RU" sz="2000" dirty="0" err="1"/>
              <a:t>пазлы</a:t>
            </a:r>
            <a:r>
              <a:rPr lang="ru-RU" sz="2000" dirty="0"/>
              <a:t> со сказочными героями. Детям нужно правильно подобрать героев сказок и сложить </a:t>
            </a:r>
            <a:r>
              <a:rPr lang="ru-RU" sz="2000" dirty="0" err="1"/>
              <a:t>пазлы</a:t>
            </a:r>
            <a:r>
              <a:rPr lang="ru-RU" sz="2000" dirty="0"/>
              <a:t> в единую картинку.</a:t>
            </a:r>
          </a:p>
          <a:p>
            <a:r>
              <a:rPr lang="ru-RU" sz="2000" b="1" dirty="0"/>
              <a:t>3 Вариант </a:t>
            </a:r>
            <a:r>
              <a:rPr lang="ru-RU" sz="2000" dirty="0"/>
              <a:t>«План сказки»</a:t>
            </a:r>
          </a:p>
          <a:p>
            <a:r>
              <a:rPr lang="ru-RU" sz="2000" b="1" dirty="0"/>
              <a:t>Материал: </a:t>
            </a:r>
            <a:r>
              <a:rPr lang="ru-RU" sz="2000" dirty="0"/>
              <a:t>Сказки, </a:t>
            </a:r>
            <a:r>
              <a:rPr lang="ru-RU" sz="2000" dirty="0" err="1"/>
              <a:t>пазлы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A7B8B2-C4AD-42E2-8030-DA8CB26A8E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02" y="2866321"/>
            <a:ext cx="4890868" cy="36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09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934" y="783771"/>
            <a:ext cx="8596668" cy="4963885"/>
          </a:xfrm>
        </p:spPr>
        <p:txBody>
          <a:bodyPr>
            <a:noAutofit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2400" b="1" dirty="0">
              <a:latin typeface="Bookman Old Style" pitchFamily="18" charset="0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2400" b="1" dirty="0">
              <a:latin typeface="Bookman Old Style" pitchFamily="18" charset="0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2400" b="1" dirty="0">
              <a:latin typeface="Bookman Old Style" pitchFamily="18" charset="0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2400" b="1" dirty="0">
              <a:latin typeface="Bookman Old Style" pitchFamily="18" charset="0"/>
              <a:ea typeface="Calibri"/>
              <a:cs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ru-RU" sz="2400" b="1" dirty="0"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424C6C-0741-4443-B896-6D97302B3AA3}"/>
              </a:ext>
            </a:extLst>
          </p:cNvPr>
          <p:cNvSpPr/>
          <p:nvPr/>
        </p:nvSpPr>
        <p:spPr>
          <a:xfrm>
            <a:off x="159027" y="265043"/>
            <a:ext cx="10707756" cy="6592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Ф.И.О. Баранова Маргарита Евгеньевна</a:t>
            </a:r>
          </a:p>
          <a:p>
            <a:pPr algn="ctr"/>
            <a:r>
              <a:rPr lang="ru-RU" sz="2000" dirty="0"/>
              <a:t>Образование (учебное заведение, год окончания, специальность по диплому) </a:t>
            </a:r>
          </a:p>
          <a:p>
            <a:pPr algn="ctr"/>
            <a:r>
              <a:rPr lang="ru-RU" sz="2000" dirty="0"/>
              <a:t>Донецкий институт социального образования, 2005</a:t>
            </a:r>
          </a:p>
          <a:p>
            <a:pPr algn="ctr"/>
            <a:r>
              <a:rPr lang="ru-RU" sz="2000" dirty="0"/>
              <a:t>Дошкольное воспитание</a:t>
            </a:r>
          </a:p>
          <a:p>
            <a:pPr algn="ctr"/>
            <a:r>
              <a:rPr lang="ru-RU" sz="2000" dirty="0"/>
              <a:t>Место работы: МБДОУ «Ясли-сад №249 города Донецка»</a:t>
            </a:r>
          </a:p>
          <a:p>
            <a:pPr algn="ctr"/>
            <a:r>
              <a:rPr lang="ru-RU" sz="2000" dirty="0"/>
              <a:t>Должность: Воспитатель</a:t>
            </a:r>
          </a:p>
          <a:p>
            <a:pPr algn="ctr"/>
            <a:r>
              <a:rPr lang="ru-RU" sz="2000" dirty="0"/>
              <a:t>Стаж 35 лет </a:t>
            </a:r>
          </a:p>
          <a:p>
            <a:pPr algn="ctr"/>
            <a:r>
              <a:rPr lang="ru-RU" sz="2000" dirty="0"/>
              <a:t>Дата и результаты последней аттестации 27.03.2018</a:t>
            </a:r>
          </a:p>
          <a:p>
            <a:pPr algn="ctr"/>
            <a:r>
              <a:rPr lang="ru-RU" sz="2000" dirty="0"/>
              <a:t>Квалификационная категория «специалист 1 категории»</a:t>
            </a:r>
          </a:p>
          <a:p>
            <a:pPr algn="ctr"/>
            <a:r>
              <a:rPr lang="ru-RU" sz="2000" dirty="0"/>
              <a:t>Обобщение педагогического опыта (тема, дата, уровень)</a:t>
            </a:r>
          </a:p>
          <a:p>
            <a:pPr algn="ctr"/>
            <a:r>
              <a:rPr lang="ru-RU" sz="2000" dirty="0"/>
              <a:t>Тема самообразования</a:t>
            </a:r>
          </a:p>
          <a:p>
            <a:pPr algn="ctr"/>
            <a:r>
              <a:rPr lang="ru-RU" sz="2000" dirty="0"/>
              <a:t>Развитие познавательного интереса при формировании элементарных математических представлений у детей старшего дошкольного возраста</a:t>
            </a:r>
          </a:p>
          <a:p>
            <a:pPr algn="ctr"/>
            <a:r>
              <a:rPr lang="ru-RU" sz="2000" dirty="0"/>
              <a:t>Дата рождения 05.03.1969</a:t>
            </a:r>
          </a:p>
          <a:p>
            <a:pPr algn="ctr"/>
            <a:r>
              <a:rPr lang="ru-RU" sz="2000" dirty="0"/>
              <a:t>Контакты (телефон, электронный адрес)</a:t>
            </a:r>
          </a:p>
          <a:p>
            <a:pPr algn="ctr"/>
            <a:r>
              <a:rPr lang="ru-RU" sz="2000" dirty="0"/>
              <a:t>+7(949)322-95-49 baranovam649@gmail.com</a:t>
            </a:r>
          </a:p>
        </p:txBody>
      </p:sp>
    </p:spTree>
    <p:extLst>
      <p:ext uri="{BB962C8B-B14F-4D97-AF65-F5344CB8AC3E}">
        <p14:creationId xmlns:p14="http://schemas.microsoft.com/office/powerpoint/2010/main" val="2466385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3" y="609600"/>
            <a:ext cx="10023323" cy="5725885"/>
          </a:xfrm>
        </p:spPr>
        <p:txBody>
          <a:bodyPr>
            <a:normAutofit/>
          </a:bodyPr>
          <a:lstStyle/>
          <a:p>
            <a:pPr indent="0" algn="just">
              <a:lnSpc>
                <a:spcPct val="120000"/>
              </a:lnSpc>
              <a:buNone/>
            </a:pPr>
            <a:r>
              <a:rPr lang="ru-RU" sz="2800" dirty="0">
                <a:latin typeface="Bookman Old Style" pitchFamily="18" charset="0"/>
                <a:ea typeface="Calibri"/>
                <a:cs typeface="Times New Roman"/>
              </a:rPr>
              <a:t>	</a:t>
            </a:r>
          </a:p>
          <a:p>
            <a:endParaRPr lang="ru-RU" sz="2400" dirty="0">
              <a:latin typeface="Bookman Old Style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7ECC636-5F02-4626-BF8A-6B3446B85E4D}"/>
              </a:ext>
            </a:extLst>
          </p:cNvPr>
          <p:cNvSpPr/>
          <p:nvPr/>
        </p:nvSpPr>
        <p:spPr>
          <a:xfrm>
            <a:off x="677333" y="933333"/>
            <a:ext cx="8678701" cy="4049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«</a:t>
            </a:r>
            <a:r>
              <a:rPr lang="ru-RU" sz="2400" dirty="0"/>
              <a:t>Многофункциональное дидактическое пособие для обучения дошкольников  6-7 лет»</a:t>
            </a:r>
          </a:p>
          <a:p>
            <a:pPr algn="ctr"/>
            <a:r>
              <a:rPr lang="ru-RU" sz="2400" dirty="0"/>
              <a:t>Домик-</a:t>
            </a:r>
            <a:r>
              <a:rPr lang="ru-RU" sz="2400" dirty="0" err="1"/>
              <a:t>развивайка</a:t>
            </a:r>
            <a:r>
              <a:rPr lang="ru-RU" sz="2400" dirty="0"/>
              <a:t> по сказке «Зимовье зверей»</a:t>
            </a:r>
          </a:p>
        </p:txBody>
      </p:sp>
    </p:spTree>
    <p:extLst>
      <p:ext uri="{BB962C8B-B14F-4D97-AF65-F5344CB8AC3E}">
        <p14:creationId xmlns:p14="http://schemas.microsoft.com/office/powerpoint/2010/main" val="267767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5531" y="609601"/>
            <a:ext cx="10747512" cy="6135756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Цель: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Формировать дружеские взаимоотношения и культуру общения; способствовать повышению познавательной активности; обогащать представления об окружающем мире; развитие логико-математического мышления у детей. Повышение уровня речевой активности с помощью интересных игр, упражнений и заданий. Закрепления правильного согласования местоимений и прилагательных с существительными женского, мужского, среднего рода в форме ед. ч, мн. ч. Развивать начальные графические навыки через коррекционно-развивающие упражнения и задания, способствующие подготовки руки к письму.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93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3" y="555171"/>
            <a:ext cx="10480524" cy="33745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B37EB0-C27D-4D5D-9556-8649DAF6B529}"/>
              </a:ext>
            </a:extLst>
          </p:cNvPr>
          <p:cNvSpPr/>
          <p:nvPr/>
        </p:nvSpPr>
        <p:spPr>
          <a:xfrm>
            <a:off x="552027" y="126609"/>
            <a:ext cx="11087946" cy="6176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/>
              <a:t>Задача</a:t>
            </a:r>
            <a:r>
              <a:rPr lang="ru-RU" sz="2000" dirty="0"/>
              <a:t>:</a:t>
            </a:r>
          </a:p>
          <a:p>
            <a:r>
              <a:rPr lang="ru-RU" sz="2000" dirty="0"/>
              <a:t>-Уточнение правильного произношения звуков; </a:t>
            </a:r>
          </a:p>
          <a:p>
            <a:r>
              <a:rPr lang="ru-RU" sz="2000" dirty="0"/>
              <a:t>развитие артикуляционной моторики; различение на слух изученных гласных и согласных звуков;</a:t>
            </a:r>
          </a:p>
          <a:p>
            <a:r>
              <a:rPr lang="ru-RU" sz="2000" dirty="0"/>
              <a:t>-формирование понятий: звук, гласный звук, согласный звук (твердый, мягкий, звонкий, глухой);</a:t>
            </a:r>
          </a:p>
          <a:p>
            <a:r>
              <a:rPr lang="ru-RU" sz="2000" dirty="0"/>
              <a:t>Активизировать словарный запас, познавательный интерес сосредоточенность на предмете.</a:t>
            </a:r>
          </a:p>
          <a:p>
            <a:r>
              <a:rPr lang="ru-RU" sz="2000" dirty="0"/>
              <a:t>-учить говорить целыми предложениями и составлять связный рассказ.</a:t>
            </a:r>
          </a:p>
          <a:p>
            <a:r>
              <a:rPr lang="ru-RU" sz="2000" dirty="0"/>
              <a:t>-Закреплять навыки порядкового и количественного счета в пределах 20</a:t>
            </a:r>
          </a:p>
          <a:p>
            <a:r>
              <a:rPr lang="ru-RU" sz="2000" dirty="0"/>
              <a:t>--Закрепить представления детей о геометрических фигурах.</a:t>
            </a:r>
          </a:p>
          <a:p>
            <a:r>
              <a:rPr lang="ru-RU" sz="2000" dirty="0"/>
              <a:t>-развивать умение правильно пользоваться количественными и порядковыми числительными, отвечать на вопросы «Сколько?», «Который по счету»; </a:t>
            </a:r>
          </a:p>
          <a:p>
            <a:r>
              <a:rPr lang="ru-RU" sz="2000" dirty="0"/>
              <a:t>-Развивать логическое мышление, сообразительность, внимание.</a:t>
            </a:r>
          </a:p>
          <a:p>
            <a:r>
              <a:rPr lang="ru-RU" sz="2000" dirty="0"/>
              <a:t>-развития навыков, речь, память, внимательность, творческие способности.</a:t>
            </a:r>
          </a:p>
          <a:p>
            <a:r>
              <a:rPr lang="ru-RU" sz="2000" dirty="0"/>
              <a:t>-формировать умение соблюдать правила игры </a:t>
            </a:r>
          </a:p>
          <a:p>
            <a:r>
              <a:rPr lang="ru-RU" sz="2000" dirty="0"/>
              <a:t>- Воспитывать самостоятельность, усидчивость, терпение, интерес к занятию.</a:t>
            </a:r>
          </a:p>
        </p:txBody>
      </p:sp>
    </p:spTree>
    <p:extLst>
      <p:ext uri="{BB962C8B-B14F-4D97-AF65-F5344CB8AC3E}">
        <p14:creationId xmlns:p14="http://schemas.microsoft.com/office/powerpoint/2010/main" val="34046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73084" y="1453243"/>
            <a:ext cx="10132181" cy="39515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Bookman Old Style" pitchFamily="18" charset="0"/>
                <a:ea typeface="Calibri"/>
                <a:cs typeface="Times New Roman"/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82B2CE-B508-4890-B21C-7A9C46D41973}"/>
              </a:ext>
            </a:extLst>
          </p:cNvPr>
          <p:cNvSpPr/>
          <p:nvPr/>
        </p:nvSpPr>
        <p:spPr>
          <a:xfrm>
            <a:off x="172850" y="139205"/>
            <a:ext cx="9916391" cy="9130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 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3940C4-75FC-41D6-9965-F359670C9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1871" y="-145712"/>
            <a:ext cx="3715342" cy="4953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96ED33-0B6E-4D06-AC95-51C91743F2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05212" y="2331183"/>
            <a:ext cx="5268684" cy="39515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03226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88907" y="208033"/>
            <a:ext cx="7287490" cy="69826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>
              <a:latin typeface="Bookman Old Style" pitchFamily="18" charset="0"/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ru-RU" sz="2400" dirty="0"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DB4A8-451D-400D-8E68-4BA22A7D1B94}"/>
              </a:ext>
            </a:extLst>
          </p:cNvPr>
          <p:cNvSpPr txBox="1"/>
          <p:nvPr/>
        </p:nvSpPr>
        <p:spPr>
          <a:xfrm>
            <a:off x="301539" y="19530"/>
            <a:ext cx="9423031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Методическое пособие «Домик-</a:t>
            </a:r>
            <a:r>
              <a:rPr lang="ru-RU" sz="2000" dirty="0" err="1"/>
              <a:t>развивайка</a:t>
            </a:r>
            <a:r>
              <a:rPr lang="ru-RU" sz="2000" dirty="0"/>
              <a:t>» сделан из ламината на основе домика в котором есть кармашки, в которых лежит задание. Каждый раздел домика имеет свое функциональное назначение. Это пособие дает возможность</a:t>
            </a:r>
          </a:p>
          <a:p>
            <a:r>
              <a:rPr lang="ru-RU" sz="2000" dirty="0"/>
              <a:t>использовать в работе с детьми самые разные дидактические задания,  направленные на развитие умственных и творческих способностей воспитанников.</a:t>
            </a:r>
          </a:p>
          <a:p>
            <a:r>
              <a:rPr lang="ru-RU" sz="2000" dirty="0"/>
              <a:t> Участвовать в игре  и выполнении заданий с использованием пособия «Домик-</a:t>
            </a:r>
            <a:r>
              <a:rPr lang="ru-RU" sz="2000" dirty="0" err="1"/>
              <a:t>развивайка</a:t>
            </a:r>
            <a:r>
              <a:rPr lang="ru-RU" sz="2000" dirty="0"/>
              <a:t>» может как один ребёнок, так и несколько  детей одновременно.</a:t>
            </a:r>
          </a:p>
          <a:p>
            <a:r>
              <a:rPr lang="ru-RU" sz="2000" dirty="0"/>
              <a:t>Цель этого многофункционального пособия формирование познавательной, игровой активности у детей дошкольного возраста посредством обучающих и развивающих игр.</a:t>
            </a:r>
          </a:p>
          <a:p>
            <a:r>
              <a:rPr lang="ru-RU" sz="2000" dirty="0"/>
              <a:t>Задачи  «Домика-</a:t>
            </a:r>
            <a:r>
              <a:rPr lang="ru-RU" sz="2000" dirty="0" err="1"/>
              <a:t>развивайка</a:t>
            </a:r>
            <a:r>
              <a:rPr lang="ru-RU" sz="2000" dirty="0"/>
              <a:t>» это обогатить сенсорный опыт детей в ходе предметно - игровой деятельности через игры с дидактическим материалом.</a:t>
            </a:r>
          </a:p>
          <a:p>
            <a:r>
              <a:rPr lang="ru-RU" sz="2000" dirty="0"/>
              <a:t> Сформировать у детей  умение ориентироваться в различных свойствах предметов </a:t>
            </a:r>
          </a:p>
          <a:p>
            <a:r>
              <a:rPr lang="ru-RU" sz="2000" dirty="0"/>
              <a:t>Развивать  самостоятельность, целенаправленность и саморегуляцию собственных действий. Развивать общую и мелкую моторику рук и пальцев рук.</a:t>
            </a:r>
          </a:p>
          <a:p>
            <a:r>
              <a:rPr lang="ru-RU" sz="2000" dirty="0"/>
              <a:t>Развивать логическое мышление, </a:t>
            </a:r>
            <a:r>
              <a:rPr lang="ru-RU" sz="2000" dirty="0" err="1"/>
              <a:t>речь,память</a:t>
            </a:r>
            <a:r>
              <a:rPr lang="ru-RU" sz="2000" dirty="0"/>
              <a:t>, внимание, внимание, восприятие, воображение.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110291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3" y="609600"/>
            <a:ext cx="10849649" cy="60405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i="1" dirty="0">
              <a:latin typeface="Bookman Old Style" pitchFamily="18" charset="0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sz="2000" dirty="0">
              <a:latin typeface="Bookman Old Style" pitchFamily="18" charset="0"/>
              <a:ea typeface="Calibri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CE8E4C-EE42-492F-B37B-22E943E95BA7}"/>
              </a:ext>
            </a:extLst>
          </p:cNvPr>
          <p:cNvSpPr txBox="1"/>
          <p:nvPr/>
        </p:nvSpPr>
        <p:spPr>
          <a:xfrm>
            <a:off x="164588" y="207818"/>
            <a:ext cx="844061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В лес от старика и старухи сбежали: Бык, Баран, Свинья, Гусь и Петух. Решили звери зимовать вместе. Бык предложил построить избу, все отказались ему помочь. Тогда Бык решил сам построить дом.  Но Баран, Свинья, Гусь и Петух все же замерзли без крыши над головой и пришли проситься к Быку.  Сначала Бык не хотел их пускать., но пустил потому, что они пригрозили испортить ему избу.  И тут мимо пробегала Лиса и узнала, что в избе живут животные и подговорила Медведя с Волком напасть на них, чтобы съесть. Но дружная команда дала достойный отпор голодным хищникам.</a:t>
            </a:r>
          </a:p>
          <a:p>
            <a:endParaRPr lang="ru-RU" sz="2000" dirty="0"/>
          </a:p>
          <a:p>
            <a:r>
              <a:rPr lang="ru-RU" sz="2000" dirty="0"/>
              <a:t>Главная мысль сказки «Зимовье зверей», что справиться с любыми трудностями можно только в том случае, если быть дружными и сплоченными.</a:t>
            </a:r>
          </a:p>
          <a:p>
            <a:r>
              <a:rPr lang="ru-RU" sz="2000" dirty="0"/>
              <a:t>Сказка учит не быть злопамятными и прощать друзей. Бык простил своих друзей впустил их в избушку, несмотря на то, что они не хотели помогать ему в строительстве. Это было правильным решением, так как вместе они смогли отбить нападение волка и медведя.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64F8E3-9E42-4C50-8A76-8D34A07A6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743" y="3084896"/>
            <a:ext cx="3667669" cy="31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8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7333" y="609601"/>
            <a:ext cx="9000067" cy="27105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Bookman Old Style" pitchFamily="18" charset="0"/>
                <a:ea typeface="Calibri"/>
              </a:rPr>
              <a:t>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1D7427-BE88-4D41-9C2F-D88AC895412D}"/>
              </a:ext>
            </a:extLst>
          </p:cNvPr>
          <p:cNvSpPr/>
          <p:nvPr/>
        </p:nvSpPr>
        <p:spPr>
          <a:xfrm>
            <a:off x="110836" y="609601"/>
            <a:ext cx="9739746" cy="5638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i="1" dirty="0"/>
          </a:p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EB247-C85D-4EEA-B62B-61CCEFEA74CB}"/>
              </a:ext>
            </a:extLst>
          </p:cNvPr>
          <p:cNvSpPr txBox="1"/>
          <p:nvPr/>
        </p:nvSpPr>
        <p:spPr>
          <a:xfrm>
            <a:off x="677333" y="893361"/>
            <a:ext cx="744734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Д/игра </a:t>
            </a:r>
            <a:r>
              <a:rPr lang="ru-RU" sz="2000" dirty="0"/>
              <a:t>«О ком я расскажу»</a:t>
            </a:r>
          </a:p>
          <a:p>
            <a:r>
              <a:rPr lang="ru-RU" sz="2000" b="1" dirty="0"/>
              <a:t>Цель: </a:t>
            </a:r>
            <a:r>
              <a:rPr lang="ru-RU" sz="2000" dirty="0"/>
              <a:t>Продолжать расширять и обогащать знания детей о домашних и диких животных,  домашние птицы, умение отгадывать загадки и обосновывать свой ответ.</a:t>
            </a:r>
          </a:p>
          <a:p>
            <a:r>
              <a:rPr lang="ru-RU" sz="2000" b="1" dirty="0"/>
              <a:t>Описание: </a:t>
            </a:r>
            <a:r>
              <a:rPr lang="ru-RU" sz="2000" dirty="0"/>
              <a:t>Детям </a:t>
            </a:r>
            <a:r>
              <a:rPr lang="ru-RU" sz="2000" dirty="0" err="1"/>
              <a:t>предлогается</a:t>
            </a:r>
            <a:r>
              <a:rPr lang="ru-RU" sz="2000" dirty="0"/>
              <a:t> задание отгадать загадки с </a:t>
            </a:r>
            <a:r>
              <a:rPr lang="ru-RU" sz="2000" dirty="0" err="1"/>
              <a:t>помошью</a:t>
            </a:r>
            <a:r>
              <a:rPr lang="ru-RU" sz="2000" dirty="0"/>
              <a:t> картинок.</a:t>
            </a:r>
          </a:p>
          <a:p>
            <a:r>
              <a:rPr lang="ru-RU" sz="2000" dirty="0"/>
              <a:t> </a:t>
            </a:r>
          </a:p>
          <a:p>
            <a:r>
              <a:rPr lang="ru-RU" sz="2000" b="1" dirty="0"/>
              <a:t>2 Вариант:  </a:t>
            </a:r>
            <a:r>
              <a:rPr lang="ru-RU" sz="2000" dirty="0"/>
              <a:t>«Подбери словечко»</a:t>
            </a:r>
          </a:p>
          <a:p>
            <a:r>
              <a:rPr lang="ru-RU" sz="2000" b="1" dirty="0"/>
              <a:t>Цель</a:t>
            </a:r>
            <a:r>
              <a:rPr lang="ru-RU" sz="2000" dirty="0"/>
              <a:t>: учить детей подбирать и называть слова-признаки, слова-действия. Учить отвечать на вопросы Какой, какая? Что делает?</a:t>
            </a:r>
          </a:p>
          <a:p>
            <a:r>
              <a:rPr lang="ru-RU" sz="2000" dirty="0"/>
              <a:t>Описание: Воспитатель показывает картинки задает вопрос, ребенок отвечает на вопросы: Какой? Какая? Что делает?</a:t>
            </a:r>
          </a:p>
          <a:p>
            <a:r>
              <a:rPr lang="ru-RU" sz="2000" b="1" dirty="0"/>
              <a:t>Материал: </a:t>
            </a:r>
            <a:r>
              <a:rPr lang="ru-RU" sz="2000" dirty="0"/>
              <a:t>загадки, картинки к отгадкам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8A718E-27EE-40C4-A5AD-580311BD4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91" y="3822688"/>
            <a:ext cx="3624775" cy="27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6209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960</TotalTime>
  <Words>1874</Words>
  <Application>Microsoft Office PowerPoint</Application>
  <PresentationFormat>Широкоэкранный</PresentationFormat>
  <Paragraphs>165</Paragraphs>
  <Slides>18</Slides>
  <Notes>2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Bookman Old Style</vt:lpstr>
      <vt:lpstr>Calibri</vt:lpstr>
      <vt:lpstr>Symbol</vt:lpstr>
      <vt:lpstr>Times New Roman</vt:lpstr>
      <vt:lpstr>Trebuchet MS</vt:lpstr>
      <vt:lpstr>Wingdings 3</vt:lpstr>
      <vt:lpstr>Аспект</vt:lpstr>
      <vt:lpstr>МУНИЦИПАЛЬНОЕ БЮДЖЕТНОЕ ДОШКОЛЬНОЕ ОБРАЗОВАТЕЛЬНОЕ УЧРЕЖДЕНИЕ «ЯСЛИ-САД КОМБИНИРОВАННОГО ТИПА №249 ГОРОДА ДОНЕЦКА»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КОМБИНИРОВАННОГО ТИПА «ЯСЛИ-САДА №249 ГОРОДА ДОНЕЦКА»</dc:title>
  <dc:creator>Lenovo Ideapad 110</dc:creator>
  <cp:lastModifiedBy>Пользователь</cp:lastModifiedBy>
  <cp:revision>31</cp:revision>
  <dcterms:created xsi:type="dcterms:W3CDTF">2020-12-12T13:29:14Z</dcterms:created>
  <dcterms:modified xsi:type="dcterms:W3CDTF">2023-10-17T07:45:05Z</dcterms:modified>
</cp:coreProperties>
</file>