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C7B4-A7D0-4808-BD3C-2601D2E086FC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EC74BBA-6737-41F1-93C8-CE9E832C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6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C7B4-A7D0-4808-BD3C-2601D2E086FC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C74BBA-6737-41F1-93C8-CE9E832C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45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C7B4-A7D0-4808-BD3C-2601D2E086FC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C74BBA-6737-41F1-93C8-CE9E832C787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2057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C7B4-A7D0-4808-BD3C-2601D2E086FC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C74BBA-6737-41F1-93C8-CE9E832C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99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C7B4-A7D0-4808-BD3C-2601D2E086FC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C74BBA-6737-41F1-93C8-CE9E832C787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372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C7B4-A7D0-4808-BD3C-2601D2E086FC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C74BBA-6737-41F1-93C8-CE9E832C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17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C7B4-A7D0-4808-BD3C-2601D2E086FC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4BBA-6737-41F1-93C8-CE9E832C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06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C7B4-A7D0-4808-BD3C-2601D2E086FC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4BBA-6737-41F1-93C8-CE9E832C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12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C7B4-A7D0-4808-BD3C-2601D2E086FC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4BBA-6737-41F1-93C8-CE9E832C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36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C7B4-A7D0-4808-BD3C-2601D2E086FC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C74BBA-6737-41F1-93C8-CE9E832C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0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C7B4-A7D0-4808-BD3C-2601D2E086FC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C74BBA-6737-41F1-93C8-CE9E832C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89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C7B4-A7D0-4808-BD3C-2601D2E086FC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C74BBA-6737-41F1-93C8-CE9E832C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99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C7B4-A7D0-4808-BD3C-2601D2E086FC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4BBA-6737-41F1-93C8-CE9E832C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12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C7B4-A7D0-4808-BD3C-2601D2E086FC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4BBA-6737-41F1-93C8-CE9E832C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79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C7B4-A7D0-4808-BD3C-2601D2E086FC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4BBA-6737-41F1-93C8-CE9E832C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241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C7B4-A7D0-4808-BD3C-2601D2E086FC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C74BBA-6737-41F1-93C8-CE9E832C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80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9C7B4-A7D0-4808-BD3C-2601D2E086FC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EC74BBA-6737-41F1-93C8-CE9E832C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9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052946"/>
            <a:ext cx="8915399" cy="1981199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«Современные технологии речевого развития дошкольников как инструмент формирования предпосылок функциональной грамотности»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6601" y="3807561"/>
            <a:ext cx="8915399" cy="1126283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БДОУ </a:t>
            </a:r>
            <a:r>
              <a:rPr lang="ru-RU" sz="2400" dirty="0" err="1"/>
              <a:t>г.Омска</a:t>
            </a:r>
            <a:r>
              <a:rPr lang="ru-RU" sz="2400" dirty="0"/>
              <a:t> «Центр развития ребенка –детский </a:t>
            </a:r>
            <a:r>
              <a:rPr lang="ru-RU" sz="2400"/>
              <a:t>сад </a:t>
            </a:r>
            <a:r>
              <a:rPr lang="ru-RU" sz="2400" smtClean="0"/>
              <a:t>№</a:t>
            </a:r>
            <a:r>
              <a:rPr lang="ru-RU" sz="2400" smtClean="0"/>
              <a:t>55</a:t>
            </a:r>
            <a:r>
              <a:rPr lang="ru-RU" sz="2400" smtClean="0"/>
              <a:t>»</a:t>
            </a:r>
            <a:endParaRPr lang="ru-RU" sz="2400" dirty="0"/>
          </a:p>
          <a:p>
            <a:r>
              <a:rPr lang="ru-RU" sz="2400" dirty="0"/>
              <a:t>Воспитатель: </a:t>
            </a:r>
            <a:r>
              <a:rPr lang="ru-RU" sz="2400" dirty="0" err="1"/>
              <a:t>Берлиба</a:t>
            </a:r>
            <a:r>
              <a:rPr lang="ru-RU" sz="2400" dirty="0"/>
              <a:t> Елена Валерьевна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77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Особое внимание уделяется  развитию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0839" y="1491135"/>
            <a:ext cx="6037047" cy="39485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мелкой моторики, дыхательной гимнастике , развитию слуха. Например различные виды </a:t>
            </a:r>
            <a:r>
              <a:rPr lang="ru-RU" sz="2800" dirty="0" err="1"/>
              <a:t>мозайки</a:t>
            </a:r>
            <a:r>
              <a:rPr lang="ru-RU" sz="2800" dirty="0"/>
              <a:t>, мыльные пузыри, шнуровки….</a:t>
            </a:r>
          </a:p>
        </p:txBody>
      </p:sp>
    </p:spTree>
    <p:extLst>
      <p:ext uri="{BB962C8B-B14F-4D97-AF65-F5344CB8AC3E}">
        <p14:creationId xmlns:p14="http://schemas.microsoft.com/office/powerpoint/2010/main" val="223480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46087"/>
            <a:ext cx="3505199" cy="2130857"/>
          </a:xfrm>
        </p:spPr>
        <p:txBody>
          <a:bodyPr>
            <a:normAutofit/>
          </a:bodyPr>
          <a:lstStyle/>
          <a:p>
            <a:r>
              <a:rPr lang="ru-RU" sz="3200" dirty="0"/>
              <a:t>Одной из интересных методик являются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872836"/>
            <a:ext cx="5181600" cy="44888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2576944"/>
            <a:ext cx="3505199" cy="328410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игры </a:t>
            </a:r>
            <a:r>
              <a:rPr lang="ru-RU" sz="3200" dirty="0"/>
              <a:t>с крупами, бусами, камешками…</a:t>
            </a:r>
          </a:p>
        </p:txBody>
      </p:sp>
    </p:spTree>
    <p:extLst>
      <p:ext uri="{BB962C8B-B14F-4D97-AF65-F5344CB8AC3E}">
        <p14:creationId xmlns:p14="http://schemas.microsoft.com/office/powerpoint/2010/main" val="309978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60873"/>
            <a:ext cx="8911687" cy="1502115"/>
          </a:xfrm>
        </p:spPr>
        <p:txBody>
          <a:bodyPr>
            <a:noAutofit/>
          </a:bodyPr>
          <a:lstStyle/>
          <a:p>
            <a:r>
              <a:rPr lang="ru-RU" sz="2000" dirty="0"/>
              <a:t>Для развития речи мы применяем шар Су </a:t>
            </a:r>
            <a:r>
              <a:rPr lang="ru-RU" sz="2000" dirty="0" err="1"/>
              <a:t>Джок</a:t>
            </a:r>
            <a:r>
              <a:rPr lang="ru-RU" sz="2000" dirty="0"/>
              <a:t>. В игровой форме проводим занятия с шаром и кольцами, где дети совершают ритмические движения в такт стишкам и </a:t>
            </a:r>
            <a:r>
              <a:rPr lang="ru-RU" sz="2000" dirty="0" err="1"/>
              <a:t>потешкам</a:t>
            </a:r>
            <a:r>
              <a:rPr lang="ru-RU" sz="2000" dirty="0"/>
              <a:t> (вращение, перекатывание), или нанизывают кольца на пальчики, стимулируя развитие мелкой моторики рук.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0627" y="2907343"/>
            <a:ext cx="4343852" cy="27816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48389" y="2684213"/>
            <a:ext cx="4343622" cy="3228110"/>
          </a:xfrm>
        </p:spPr>
      </p:pic>
    </p:spTree>
    <p:extLst>
      <p:ext uri="{BB962C8B-B14F-4D97-AF65-F5344CB8AC3E}">
        <p14:creationId xmlns:p14="http://schemas.microsoft.com/office/powerpoint/2010/main" val="2274189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Конечно, работу по развитию активной речи лучше проводить с использованием наглядности - предметов, игрушек и картинок.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0236" y="2835494"/>
            <a:ext cx="4475814" cy="30704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06826" y="2933594"/>
            <a:ext cx="4482166" cy="2867891"/>
          </a:xfrm>
        </p:spPr>
      </p:pic>
    </p:spTree>
    <p:extLst>
      <p:ext uri="{BB962C8B-B14F-4D97-AF65-F5344CB8AC3E}">
        <p14:creationId xmlns:p14="http://schemas.microsoft.com/office/powerpoint/2010/main" val="3148007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502112"/>
          </a:xfrm>
        </p:spPr>
        <p:txBody>
          <a:bodyPr>
            <a:noAutofit/>
          </a:bodyPr>
          <a:lstStyle/>
          <a:p>
            <a:r>
              <a:rPr lang="ru-RU" sz="2400" dirty="0"/>
              <a:t>Большим успехом у </a:t>
            </a:r>
            <a:r>
              <a:rPr lang="ru-RU" sz="2400" dirty="0" smtClean="0"/>
              <a:t>ребят </a:t>
            </a:r>
            <a:r>
              <a:rPr lang="ru-RU" sz="2400" dirty="0"/>
              <a:t>пользуются занятия с водой и песком, которые помимо функций развития мелкой моторики, развивают речь, память, мышление, внимание.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33599"/>
            <a:ext cx="2937164" cy="443345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82" y="2125662"/>
            <a:ext cx="3048000" cy="4441391"/>
          </a:xfrm>
        </p:spPr>
      </p:pic>
    </p:spTree>
    <p:extLst>
      <p:ext uri="{BB962C8B-B14F-4D97-AF65-F5344CB8AC3E}">
        <p14:creationId xmlns:p14="http://schemas.microsoft.com/office/powerpoint/2010/main" val="110683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654472"/>
          </a:xfrm>
        </p:spPr>
        <p:txBody>
          <a:bodyPr/>
          <a:lstStyle/>
          <a:p>
            <a:r>
              <a:rPr lang="ru-RU" dirty="0"/>
              <a:t>Одной из составляющих функциональной грамотности на уровне дошкольного образования является работа по формированию социально- коммуникативной грамотности и развитию речевой активности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35391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665854"/>
          </a:xfrm>
        </p:spPr>
        <p:txBody>
          <a:bodyPr/>
          <a:lstStyle/>
          <a:p>
            <a:r>
              <a:rPr lang="ru-RU" dirty="0"/>
              <a:t>Функциональная грамотность детей старшего дошкольного возраста рассматривается, как способность использовать все постоянно приобретаемые в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1628413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5707417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Речевая </a:t>
            </a:r>
            <a:r>
              <a:rPr lang="ru-RU" sz="2800" dirty="0"/>
              <a:t>грамотность дошкольника – это способность демонстрировать коммуникативные умения:</a:t>
            </a:r>
            <a:br>
              <a:rPr lang="ru-RU" sz="2800" dirty="0"/>
            </a:br>
            <a:r>
              <a:rPr lang="ru-RU" sz="2800" dirty="0"/>
              <a:t> ▪ владение навыками речевой активности;</a:t>
            </a:r>
            <a:br>
              <a:rPr lang="ru-RU" sz="2800" dirty="0"/>
            </a:br>
            <a:r>
              <a:rPr lang="ru-RU" sz="2800" dirty="0"/>
              <a:t>▪ построение продуктивного речевого взаимодействия со сверстниками и взрослыми;</a:t>
            </a:r>
            <a:br>
              <a:rPr lang="ru-RU" sz="2800" dirty="0"/>
            </a:br>
            <a:r>
              <a:rPr lang="ru-RU" sz="2800" dirty="0"/>
              <a:t>▪ адекватное восприятие устной и письменной речи;</a:t>
            </a:r>
            <a:br>
              <a:rPr lang="ru-RU" sz="2800" dirty="0"/>
            </a:br>
            <a:r>
              <a:rPr lang="ru-RU" sz="2800" dirty="0"/>
              <a:t>▪ точное, правильное, логичное и выразительное изложение своей точки зрения по поставленной проблеме;</a:t>
            </a:r>
            <a:br>
              <a:rPr lang="ru-RU" sz="2800" dirty="0"/>
            </a:br>
            <a:r>
              <a:rPr lang="ru-RU" sz="2800" dirty="0"/>
              <a:t>▪ соблюдение в процессе коммуникации основных норм устной речи и правил русского речевого этикета.</a:t>
            </a:r>
          </a:p>
        </p:txBody>
      </p:sp>
    </p:spTree>
    <p:extLst>
      <p:ext uri="{BB962C8B-B14F-4D97-AF65-F5344CB8AC3E}">
        <p14:creationId xmlns:p14="http://schemas.microsoft.com/office/powerpoint/2010/main" val="1925895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361054"/>
          </a:xfrm>
        </p:spPr>
        <p:txBody>
          <a:bodyPr>
            <a:normAutofit fontScale="90000"/>
          </a:bodyPr>
          <a:lstStyle/>
          <a:p>
            <a:r>
              <a:rPr lang="ru-RU" dirty="0"/>
              <a:t>В деятельности людей нет такой области, где не употреблялась бы речь, она нужна везде.</a:t>
            </a:r>
            <a:br>
              <a:rPr lang="ru-RU" dirty="0"/>
            </a:br>
            <a:r>
              <a:rPr lang="ru-RU" dirty="0"/>
              <a:t>От качества речи зависит успешность обучения. При помощи речи, общения ребёнок легко и незаметно для себя входит в окружающий его мир, узнаёт много нового, интересного, может выразить свои мысли, желания, требования.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961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277926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Правильная, хорошо развитая речь является одним из основных показателей готовности ребёнка к успешному обучению в школе. Недостатки речи могут привести к неуспеваемости, породить </a:t>
            </a:r>
            <a:r>
              <a:rPr lang="ru-RU" dirty="0" smtClean="0"/>
              <a:t>неуверенность ребёнка </a:t>
            </a:r>
            <a:r>
              <a:rPr lang="ru-RU" dirty="0"/>
              <a:t>в своих силах, а это будет иметь далеко идущие негативные последствия. Поэтому начинать заботиться о правильности речи надо как можно раньше.</a:t>
            </a:r>
          </a:p>
        </p:txBody>
      </p:sp>
    </p:spTree>
    <p:extLst>
      <p:ext uri="{BB962C8B-B14F-4D97-AF65-F5344CB8AC3E}">
        <p14:creationId xmlns:p14="http://schemas.microsoft.com/office/powerpoint/2010/main" val="257294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22250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ahnschrift" panose="020B0502040204020203" pitchFamily="34" charset="0"/>
              </a:rPr>
              <a:t>Дошкольный возраст </a:t>
            </a:r>
            <a:r>
              <a:rPr lang="ru-RU" sz="3200" dirty="0"/>
              <a:t>– это период активного социального развития, становления личного опыта взаимодействия детей с миром, с окружающими. В этот период ребенок активно накапливает свой первый опыт самостоятельных, социально-ориентированных поступков, делает первые шаги в освоении принятых в обществе этических норм и правил.</a:t>
            </a:r>
          </a:p>
        </p:txBody>
      </p:sp>
    </p:spTree>
    <p:extLst>
      <p:ext uri="{BB962C8B-B14F-4D97-AF65-F5344CB8AC3E}">
        <p14:creationId xmlns:p14="http://schemas.microsoft.com/office/powerpoint/2010/main" val="1985127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5180945"/>
          </a:xfrm>
        </p:spPr>
        <p:txBody>
          <a:bodyPr/>
          <a:lstStyle/>
          <a:p>
            <a:r>
              <a:rPr lang="ru-RU" dirty="0"/>
              <a:t>Актуальность данной проблемы стимулирует  </a:t>
            </a:r>
            <a:r>
              <a:rPr lang="ru-RU" dirty="0" smtClean="0"/>
              <a:t>, </a:t>
            </a:r>
            <a:r>
              <a:rPr lang="ru-RU" dirty="0"/>
              <a:t>на постоянный поиск новых идей и технологий, позволяющих оптимизировать образовательную деятельность с современным ребёнком.</a:t>
            </a:r>
          </a:p>
        </p:txBody>
      </p:sp>
    </p:spTree>
    <p:extLst>
      <p:ext uri="{BB962C8B-B14F-4D97-AF65-F5344CB8AC3E}">
        <p14:creationId xmlns:p14="http://schemas.microsoft.com/office/powerpoint/2010/main" val="3179482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5998363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Особое значение в своей работе я уделяю формированию речевой грамотности воспитанников, так как в современных реалиях жизни в результате огромного количества общественных перемен, проблема формирования речевой грамотности у подрастающего поколения стала наиболее острой. Мы живем в эпоху компьютерных технологий и большого количества информации, которую очень сложно дифференцировать.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2795159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5555017"/>
          </a:xfrm>
        </p:spPr>
        <p:txBody>
          <a:bodyPr/>
          <a:lstStyle/>
          <a:p>
            <a:r>
              <a:rPr lang="ru-RU" dirty="0"/>
              <a:t>В своей работе, с одной стороны, я использую систему традиционных для ДОУ игровых упражнений и заданий на развитие у детей коммуникативных способностей, с другой – нетрадиционные формы речевой работы детьми.</a:t>
            </a:r>
          </a:p>
        </p:txBody>
      </p:sp>
    </p:spTree>
    <p:extLst>
      <p:ext uri="{BB962C8B-B14F-4D97-AF65-F5344CB8AC3E}">
        <p14:creationId xmlns:p14="http://schemas.microsoft.com/office/powerpoint/2010/main" val="379769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Игровые обучающие ситуации – одна из эффективных форм совместной деятельности взрослых и детей. Навыки игрового общения, речевые умения, которые дети будут приобретать в ходе данных ситуаций, помогут им свободно употребить их и в самостоятельной деятельности.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2" y="2133599"/>
            <a:ext cx="3447184" cy="459970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09" y="2125662"/>
            <a:ext cx="2909455" cy="4607645"/>
          </a:xfrm>
        </p:spPr>
      </p:pic>
    </p:spTree>
    <p:extLst>
      <p:ext uri="{BB962C8B-B14F-4D97-AF65-F5344CB8AC3E}">
        <p14:creationId xmlns:p14="http://schemas.microsoft.com/office/powerpoint/2010/main" val="1355712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46087"/>
            <a:ext cx="3505199" cy="1152525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Особое место в развитии речевой грамотности дошкольников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1413164"/>
            <a:ext cx="5410202" cy="42394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занимают литературные досуги, праздники, викторины и развлечения, которые являются кульминационными событиям после знакомства детей с определенными литературными произведениями и обобщают многообразные художественные впечатления детей.</a:t>
            </a:r>
          </a:p>
        </p:txBody>
      </p:sp>
    </p:spTree>
    <p:extLst>
      <p:ext uri="{BB962C8B-B14F-4D97-AF65-F5344CB8AC3E}">
        <p14:creationId xmlns:p14="http://schemas.microsoft.com/office/powerpoint/2010/main" val="2800559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929090"/>
          </a:xfrm>
        </p:spPr>
        <p:txBody>
          <a:bodyPr>
            <a:normAutofit fontScale="90000"/>
          </a:bodyPr>
          <a:lstStyle/>
          <a:p>
            <a:r>
              <a:rPr lang="ru-RU" dirty="0"/>
              <a:t>В группе создан уголок театрализованной деятельности, где ребята могут быть как зрителями театрального действия, так и его участниками. Ребята с удовольствием принимают участие в инсценировке произведений, самостоятельно готовят костюмы, маски и атрибуты. Театральная деятельность способствует не только формированию правильной модели поведения в современном мире, но и повышению общей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2362547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Театральный уголок.</a:t>
            </a:r>
            <a:br>
              <a:rPr lang="ru-RU" sz="1800" dirty="0" smtClean="0"/>
            </a:br>
            <a:r>
              <a:rPr lang="ru-RU" sz="1800" dirty="0" smtClean="0"/>
              <a:t>В нём есть и кукольный театр, и костюмы , и пальчиковый театр , театральные маски, деревянный театр, ширма ….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6549" y="3140963"/>
            <a:ext cx="4205070" cy="217605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9456" y="2922914"/>
            <a:ext cx="4420396" cy="2840181"/>
          </a:xfrm>
        </p:spPr>
      </p:pic>
    </p:spTree>
    <p:extLst>
      <p:ext uri="{BB962C8B-B14F-4D97-AF65-F5344CB8AC3E}">
        <p14:creationId xmlns:p14="http://schemas.microsoft.com/office/powerpoint/2010/main" val="3203002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Театр на палочках от мороженого . Распечатали цветные картинки, </a:t>
            </a:r>
            <a:r>
              <a:rPr lang="ru-RU" sz="2000" dirty="0"/>
              <a:t>н</a:t>
            </a:r>
            <a:r>
              <a:rPr lang="ru-RU" sz="2000" dirty="0" smtClean="0"/>
              <a:t>аклеили на палочки. Ребята выбирают себе героев и показывают сказку. Наряжаются в костюмы героев , играют роли и даже показывают своё представление другим ребятам 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703" y="2972976"/>
            <a:ext cx="4378829" cy="26984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03365" y="3147890"/>
            <a:ext cx="4385181" cy="2342313"/>
          </a:xfrm>
        </p:spPr>
      </p:pic>
    </p:spTree>
    <p:extLst>
      <p:ext uri="{BB962C8B-B14F-4D97-AF65-F5344CB8AC3E}">
        <p14:creationId xmlns:p14="http://schemas.microsoft.com/office/powerpoint/2010/main" val="1302528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Пальчиковый театр. Ребята надевают на пальчики героев и ведут между собой диалог, составляя сказки, либо просто ведут беседу.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3367" y="2943695"/>
            <a:ext cx="4420393" cy="279861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0129" y="2815383"/>
            <a:ext cx="4315910" cy="2938058"/>
          </a:xfrm>
        </p:spPr>
      </p:pic>
    </p:spTree>
    <p:extLst>
      <p:ext uri="{BB962C8B-B14F-4D97-AF65-F5344CB8AC3E}">
        <p14:creationId xmlns:p14="http://schemas.microsoft.com/office/powerpoint/2010/main" val="2773676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Пальчиковый театр.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0236" y="2835494"/>
            <a:ext cx="4475814" cy="30704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4712" y="3037054"/>
            <a:ext cx="4592998" cy="2771804"/>
          </a:xfrm>
        </p:spPr>
      </p:pic>
    </p:spTree>
    <p:extLst>
      <p:ext uri="{BB962C8B-B14F-4D97-AF65-F5344CB8AC3E}">
        <p14:creationId xmlns:p14="http://schemas.microsoft.com/office/powerpoint/2010/main" val="167069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5444181"/>
          </a:xfrm>
        </p:spPr>
        <p:txBody>
          <a:bodyPr>
            <a:normAutofit fontScale="90000"/>
          </a:bodyPr>
          <a:lstStyle/>
          <a:p>
            <a:r>
              <a:rPr lang="ru-RU" dirty="0"/>
              <a:t>Именно в дошкольном возрасте создается базовая основа чтения, письма, математики и это является той благодатной почвой, которая впоследствии помогает будущему школьнику использовать эти знания для решения различных жизненных задач в различных сферах человеческой деятельности, общения и социальных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1595898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Герои из картона, вставляются вместо ножек детские пальчики и ребята играют .</a:t>
            </a:r>
            <a:br>
              <a:rPr lang="ru-RU" sz="1600" dirty="0" smtClean="0"/>
            </a:br>
            <a:r>
              <a:rPr lang="ru-RU" sz="1600" dirty="0" smtClean="0"/>
              <a:t>Так же есть различные куклы, которые надеваются на руку ребёнка.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5592" y="3118450"/>
            <a:ext cx="4323414" cy="23521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2529" y="2981637"/>
            <a:ext cx="4329764" cy="2619404"/>
          </a:xfrm>
        </p:spPr>
      </p:pic>
    </p:spTree>
    <p:extLst>
      <p:ext uri="{BB962C8B-B14F-4D97-AF65-F5344CB8AC3E}">
        <p14:creationId xmlns:p14="http://schemas.microsoft.com/office/powerpoint/2010/main" val="1641925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Деревянные герои сказок .               Маски героев.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3030" y="3097667"/>
            <a:ext cx="4725193" cy="27954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67839" y="3106326"/>
            <a:ext cx="4579143" cy="2619404"/>
          </a:xfrm>
        </p:spPr>
      </p:pic>
    </p:spTree>
    <p:extLst>
      <p:ext uri="{BB962C8B-B14F-4D97-AF65-F5344CB8AC3E}">
        <p14:creationId xmlns:p14="http://schemas.microsoft.com/office/powerpoint/2010/main" val="1624831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46087"/>
            <a:ext cx="3505199" cy="2366385"/>
          </a:xfrm>
        </p:spPr>
        <p:txBody>
          <a:bodyPr>
            <a:noAutofit/>
          </a:bodyPr>
          <a:lstStyle/>
          <a:p>
            <a:r>
              <a:rPr lang="ru-RU" dirty="0"/>
              <a:t>Ежедневно  с ребятами занимаемся пальчиковыми играми, артикуляционной гимнастикой , играем в </a:t>
            </a:r>
            <a:r>
              <a:rPr lang="ru-RU" dirty="0" smtClean="0"/>
              <a:t>сюжетно-ролевые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5" y="446088"/>
            <a:ext cx="3380915" cy="59962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2812472"/>
            <a:ext cx="3505199" cy="3048577"/>
          </a:xfrm>
        </p:spPr>
        <p:txBody>
          <a:bodyPr>
            <a:normAutofit/>
          </a:bodyPr>
          <a:lstStyle/>
          <a:p>
            <a:r>
              <a:rPr lang="ru-RU" sz="2000" dirty="0"/>
              <a:t>игры…</a:t>
            </a:r>
          </a:p>
        </p:txBody>
      </p:sp>
    </p:spTree>
    <p:extLst>
      <p:ext uri="{BB962C8B-B14F-4D97-AF65-F5344CB8AC3E}">
        <p14:creationId xmlns:p14="http://schemas.microsoft.com/office/powerpoint/2010/main" val="3571226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Например игра в «Магазин» - где ребёнок приходит за покупками , и происходит диалог между покупателем и продавцом. Учатся правильно выражать свои мысли и выстраивать предложение.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8" y="2133599"/>
            <a:ext cx="3336348" cy="428105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4" y="2125662"/>
            <a:ext cx="3227964" cy="4288991"/>
          </a:xfrm>
        </p:spPr>
      </p:pic>
    </p:spTree>
    <p:extLst>
      <p:ext uri="{BB962C8B-B14F-4D97-AF65-F5344CB8AC3E}">
        <p14:creationId xmlns:p14="http://schemas.microsoft.com/office/powerpoint/2010/main" val="3950405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1370945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Проводятся ежедневные беседы на различные темы , с наглядным пособием. После чего мы высказываем свои мысли, идеи, эмоции.. Рассуждаем, что понравилось, а что нет и почему.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9" y="2133600"/>
            <a:ext cx="2847166" cy="462741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4" y="2125662"/>
            <a:ext cx="2730282" cy="4635355"/>
          </a:xfrm>
        </p:spPr>
      </p:pic>
    </p:spTree>
    <p:extLst>
      <p:ext uri="{BB962C8B-B14F-4D97-AF65-F5344CB8AC3E}">
        <p14:creationId xmlns:p14="http://schemas.microsoft.com/office/powerpoint/2010/main" val="543240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Так же в группе сделаны самодельные книжки – сказки. Ребёнок берет любую из книг и может сам по картинкам рассказать сказку.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6210" y="3063032"/>
            <a:ext cx="4517378" cy="26569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9400" y="3092474"/>
            <a:ext cx="4523730" cy="2591695"/>
          </a:xfrm>
        </p:spPr>
      </p:pic>
    </p:spTree>
    <p:extLst>
      <p:ext uri="{BB962C8B-B14F-4D97-AF65-F5344CB8AC3E}">
        <p14:creationId xmlns:p14="http://schemas.microsoft.com/office/powerpoint/2010/main" val="2840112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Играем в игру «Волшебный мешочек», либо «Волшебная коробочка» 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174" y="446088"/>
            <a:ext cx="3513278" cy="54149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/>
              <a:t>Ребята не видят предмет, который в коробке, но на </a:t>
            </a:r>
            <a:r>
              <a:rPr lang="ru-RU" sz="2400" dirty="0" err="1"/>
              <a:t>ощуп</a:t>
            </a:r>
            <a:r>
              <a:rPr lang="ru-RU" sz="2400" dirty="0"/>
              <a:t> они пытаются рассказать , что они ощущают и на что этот предмет похож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4399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Ежедневно мы читаем какое либо произведение и потом его обсуждаем: вспоминаем героев, что хорошего или плохого сделал герой, проговариваем все качества героя</a:t>
            </a:r>
            <a:r>
              <a:rPr lang="ru-RU" sz="1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6637" y="2896163"/>
            <a:ext cx="4461164" cy="2936038"/>
          </a:xfrm>
        </p:spPr>
      </p:pic>
    </p:spTree>
    <p:extLst>
      <p:ext uri="{BB962C8B-B14F-4D97-AF65-F5344CB8AC3E}">
        <p14:creationId xmlns:p14="http://schemas.microsoft.com/office/powerpoint/2010/main" val="10538684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Использование в работе воспитателя множества различных видов деятельности и форм работы позволяет проявить все многообразие функций речи.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7362" y="2937727"/>
            <a:ext cx="4572003" cy="2963747"/>
          </a:xfrm>
        </p:spPr>
      </p:pic>
    </p:spTree>
    <p:extLst>
      <p:ext uri="{BB962C8B-B14F-4D97-AF65-F5344CB8AC3E}">
        <p14:creationId xmlns:p14="http://schemas.microsoft.com/office/powerpoint/2010/main" val="966806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58272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«Мы должны так обучать детей, чтобы они об этом даже не догадывались</a:t>
            </a:r>
            <a:r>
              <a:rPr lang="ru-RU" sz="2800" dirty="0" smtClean="0">
                <a:solidFill>
                  <a:srgbClr val="FF0000"/>
                </a:solidFill>
              </a:rPr>
              <a:t>».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Поэтому грамотно продуманная и реализуемая деятельность педагога дошкольного образования является гарантом успешности коммуникативной грамотности будущих первоклассников.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7404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5610435"/>
          </a:xfrm>
        </p:spPr>
        <p:txBody>
          <a:bodyPr/>
          <a:lstStyle/>
          <a:p>
            <a:r>
              <a:rPr lang="ru-RU" dirty="0"/>
              <a:t>На сегодняшний день нет единого определения функциональной грамотности, т.к. все очень быстро меняется, поэтому многие ученые приводят все новые и новые формулировки, стараясь наиболее полно описать функциональную грамотность современного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046650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089564"/>
            <a:ext cx="8911687" cy="279861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Спасибо за внимание!!!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1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1385455"/>
            <a:ext cx="8911687" cy="4779817"/>
          </a:xfrm>
        </p:spPr>
        <p:txBody>
          <a:bodyPr>
            <a:normAutofit fontScale="90000"/>
          </a:bodyPr>
          <a:lstStyle/>
          <a:p>
            <a:r>
              <a:rPr lang="ru-RU" dirty="0"/>
              <a:t>Так что такое функциональная грамотность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Функциональная грамотность – это способность человека вступать в отношения с внешней средой и максимально быстро адаптироваться и функционировать в ней.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9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035963"/>
          </a:xfrm>
        </p:spPr>
        <p:txBody>
          <a:bodyPr>
            <a:noAutofit/>
          </a:bodyPr>
          <a:lstStyle/>
          <a:p>
            <a:r>
              <a:rPr lang="ru-RU" sz="2400" dirty="0"/>
              <a:t>Речь не дается человеку от рождения. Должно пройти время, чтобы ребенок начал говорить. А взрослые должны приложить немало усилий, чтобы речь ребенка развивалась правильно и своевременно.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7" y="2286001"/>
            <a:ext cx="4003964" cy="4433454"/>
          </a:xfrm>
        </p:spPr>
      </p:pic>
    </p:spTree>
    <p:extLst>
      <p:ext uri="{BB962C8B-B14F-4D97-AF65-F5344CB8AC3E}">
        <p14:creationId xmlns:p14="http://schemas.microsoft.com/office/powerpoint/2010/main" val="2334464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416472"/>
          </a:xfrm>
        </p:spPr>
        <p:txBody>
          <a:bodyPr>
            <a:normAutofit fontScale="90000"/>
          </a:bodyPr>
          <a:lstStyle/>
          <a:p>
            <a:r>
              <a:rPr lang="ru-RU" dirty="0"/>
              <a:t>В возрасте 1-3 лет ребенок переживает очень важный этап своего развития - освоение родного языка. Именно в этом возрасте происходит формирование речи. Взрослые, родители и воспитатели, должны оказать помощь малышу в этот непростой для ребенка период. Очень важно правильно организованное общение и систематические занятия по развитию речи.</a:t>
            </a:r>
          </a:p>
        </p:txBody>
      </p:sp>
    </p:spTree>
    <p:extLst>
      <p:ext uri="{BB962C8B-B14F-4D97-AF65-F5344CB8AC3E}">
        <p14:creationId xmlns:p14="http://schemas.microsoft.com/office/powerpoint/2010/main" val="105204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735126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Чтобы речь ребенка развивалась, нужно создать для этого благоприятные условия. Самое главное - как можно больше говорить с ребенком, ведь в основе речи лежит подражание - повторение за взрослым слов и фраз. Речь должна постоянно окружать малыша, он должен «купаться» в речи. Для этого мы комментируем все бытовые ситуации, режимные моменты и другие события жизни малыша.</a:t>
            </a:r>
          </a:p>
        </p:txBody>
      </p:sp>
    </p:spTree>
    <p:extLst>
      <p:ext uri="{BB962C8B-B14F-4D97-AF65-F5344CB8AC3E}">
        <p14:creationId xmlns:p14="http://schemas.microsoft.com/office/powerpoint/2010/main" val="259879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430326"/>
          </a:xfrm>
        </p:spPr>
        <p:txBody>
          <a:bodyPr>
            <a:normAutofit fontScale="90000"/>
          </a:bodyPr>
          <a:lstStyle/>
          <a:p>
            <a:r>
              <a:rPr lang="ru-RU" dirty="0"/>
              <a:t>В развитии речи малыша можно выделить два основных направления - развитие понимания речи и развитие собственной активной речи ребенка.</a:t>
            </a:r>
            <a:br>
              <a:rPr lang="ru-RU" dirty="0"/>
            </a:br>
            <a:r>
              <a:rPr lang="ru-RU" dirty="0"/>
              <a:t>Кроме этого, надо уделить достаточно внимания и таким дополнительным направлениям работы, как развитие дыхания и слуха, подражания и мелкой моторики.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94097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</TotalTime>
  <Words>1126</Words>
  <Application>Microsoft Office PowerPoint</Application>
  <PresentationFormat>Широкоэкранный</PresentationFormat>
  <Paragraphs>47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Bahnschrift</vt:lpstr>
      <vt:lpstr>Century Gothic</vt:lpstr>
      <vt:lpstr>Wingdings 3</vt:lpstr>
      <vt:lpstr>Легкий дым</vt:lpstr>
      <vt:lpstr>«Современные технологии речевого развития дошкольников как инструмент формирования предпосылок функциональной грамотности»</vt:lpstr>
      <vt:lpstr>Дошкольный возраст – это период активного социального развития, становления личного опыта взаимодействия детей с миром, с окружающими. В этот период ребенок активно накапливает свой первый опыт самостоятельных, социально-ориентированных поступков, делает первые шаги в освоении принятых в обществе этических норм и правил.</vt:lpstr>
      <vt:lpstr>Именно в дошкольном возрасте создается базовая основа чтения, письма, математики и это является той благодатной почвой, которая впоследствии помогает будущему школьнику использовать эти знания для решения различных жизненных задач в различных сферах человеческой деятельности, общения и социальных отношений.</vt:lpstr>
      <vt:lpstr>На сегодняшний день нет единого определения функциональной грамотности, т.к. все очень быстро меняется, поэтому многие ученые приводят все новые и новые формулировки, стараясь наиболее полно описать функциональную грамотность современного человека.</vt:lpstr>
      <vt:lpstr>Так что такое функциональная грамотность?  Функциональная грамотность – это способность человека вступать в отношения с внешней средой и максимально быстро адаптироваться и функционировать в ней. </vt:lpstr>
      <vt:lpstr>Речь не дается человеку от рождения. Должно пройти время, чтобы ребенок начал говорить. А взрослые должны приложить немало усилий, чтобы речь ребенка развивалась правильно и своевременно.</vt:lpstr>
      <vt:lpstr>В возрасте 1-3 лет ребенок переживает очень важный этап своего развития - освоение родного языка. Именно в этом возрасте происходит формирование речи. Взрослые, родители и воспитатели, должны оказать помощь малышу в этот непростой для ребенка период. Очень важно правильно организованное общение и систематические занятия по развитию речи.</vt:lpstr>
      <vt:lpstr>Чтобы речь ребенка развивалась, нужно создать для этого благоприятные условия. Самое главное - как можно больше говорить с ребенком, ведь в основе речи лежит подражание - повторение за взрослым слов и фраз. Речь должна постоянно окружать малыша, он должен «купаться» в речи. Для этого мы комментируем все бытовые ситуации, режимные моменты и другие события жизни малыша.</vt:lpstr>
      <vt:lpstr>В развитии речи малыша можно выделить два основных направления - развитие понимания речи и развитие собственной активной речи ребенка. Кроме этого, надо уделить достаточно внимания и таким дополнительным направлениям работы, как развитие дыхания и слуха, подражания и мелкой моторики. </vt:lpstr>
      <vt:lpstr>Особое внимание уделяется  развитию </vt:lpstr>
      <vt:lpstr>Одной из интересных методик являются</vt:lpstr>
      <vt:lpstr>Для развития речи мы применяем шар Су Джок. В игровой форме проводим занятия с шаром и кольцами, где дети совершают ритмические движения в такт стишкам и потешкам (вращение, перекатывание), или нанизывают кольца на пальчики, стимулируя развитие мелкой моторики рук.</vt:lpstr>
      <vt:lpstr>Конечно, работу по развитию активной речи лучше проводить с использованием наглядности - предметов, игрушек и картинок.</vt:lpstr>
      <vt:lpstr>Большим успехом у ребят пользуются занятия с водой и песком, которые помимо функций развития мелкой моторики, развивают речь, память, мышление, внимание.</vt:lpstr>
      <vt:lpstr>Одной из составляющих функциональной грамотности на уровне дошкольного образования является работа по формированию социально- коммуникативной грамотности и развитию речевой активности дошкольников.</vt:lpstr>
      <vt:lpstr>Функциональная грамотность детей старшего дошкольного возраста рассматривается, как способность использовать все постоянно приобретаемые в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</vt:lpstr>
      <vt:lpstr>Речевая грамотность дошкольника – это способность демонстрировать коммуникативные умения:  ▪ владение навыками речевой активности; ▪ построение продуктивного речевого взаимодействия со сверстниками и взрослыми; ▪ адекватное восприятие устной и письменной речи; ▪ точное, правильное, логичное и выразительное изложение своей точки зрения по поставленной проблеме; ▪ соблюдение в процессе коммуникации основных норм устной речи и правил русского речевого этикета.</vt:lpstr>
      <vt:lpstr>В деятельности людей нет такой области, где не употреблялась бы речь, она нужна везде. От качества речи зависит успешность обучения. При помощи речи, общения ребёнок легко и незаметно для себя входит в окружающий его мир, узнаёт много нового, интересного, может выразить свои мысли, желания, требования. </vt:lpstr>
      <vt:lpstr>Правильная, хорошо развитая речь является одним из основных показателей готовности ребёнка к успешному обучению в школе. Недостатки речи могут привести к неуспеваемости, породить неуверенность ребёнка в своих силах, а это будет иметь далеко идущие негативные последствия. Поэтому начинать заботиться о правильности речи надо как можно раньше.</vt:lpstr>
      <vt:lpstr>Актуальность данной проблемы стимулирует  , на постоянный поиск новых идей и технологий, позволяющих оптимизировать образовательную деятельность с современным ребёнком.</vt:lpstr>
      <vt:lpstr>Особое значение в своей работе я уделяю формированию речевой грамотности воспитанников, так как в современных реалиях жизни в результате огромного количества общественных перемен, проблема формирования речевой грамотности у подрастающего поколения стала наиболее острой. Мы живем в эпоху компьютерных технологий и большого количества информации, которую очень сложно дифференцировать.</vt:lpstr>
      <vt:lpstr>В своей работе, с одной стороны, я использую систему традиционных для ДОУ игровых упражнений и заданий на развитие у детей коммуникативных способностей, с другой – нетрадиционные формы речевой работы детьми.</vt:lpstr>
      <vt:lpstr>Игровые обучающие ситуации – одна из эффективных форм совместной деятельности взрослых и детей. Навыки игрового общения, речевые умения, которые дети будут приобретать в ходе данных ситуаций, помогут им свободно употребить их и в самостоятельной деятельности. </vt:lpstr>
      <vt:lpstr>Особое место в развитии речевой грамотности дошкольников </vt:lpstr>
      <vt:lpstr>В группе создан уголок театрализованной деятельности, где ребята могут быть как зрителями театрального действия, так и его участниками. Ребята с удовольствием принимают участие в инсценировке произведений, самостоятельно готовят костюмы, маски и атрибуты. Театральная деятельность способствует не только формированию правильной модели поведения в современном мире, но и повышению общей культуры.</vt:lpstr>
      <vt:lpstr>Театральный уголок. В нём есть и кукольный театр, и костюмы , и пальчиковый театр , театральные маски, деревянный театр, ширма …. </vt:lpstr>
      <vt:lpstr>Театр на палочках от мороженого . Распечатали цветные картинки, наклеили на палочки. Ребята выбирают себе героев и показывают сказку. Наряжаются в костюмы героев , играют роли и даже показывают своё представление другим ребятам .</vt:lpstr>
      <vt:lpstr>Пальчиковый театр. Ребята надевают на пальчики героев и ведут между собой диалог, составляя сказки, либо просто ведут беседу. </vt:lpstr>
      <vt:lpstr>Пальчиковый театр.</vt:lpstr>
      <vt:lpstr>Герои из картона, вставляются вместо ножек детские пальчики и ребята играют . Так же есть различные куклы, которые надеваются на руку ребёнка.</vt:lpstr>
      <vt:lpstr>Деревянные герои сказок .               Маски героев.</vt:lpstr>
      <vt:lpstr>Ежедневно  с ребятами занимаемся пальчиковыми играми, артикуляционной гимнастикой , играем в сюжетно-ролевые</vt:lpstr>
      <vt:lpstr>Например игра в «Магазин» - где ребёнок приходит за покупками , и происходит диалог между покупателем и продавцом. Учатся правильно выражать свои мысли и выстраивать предложение. </vt:lpstr>
      <vt:lpstr>Проводятся ежедневные беседы на различные темы , с наглядным пособием. После чего мы высказываем свои мысли, идеи, эмоции.. Рассуждаем, что понравилось, а что нет и почему. </vt:lpstr>
      <vt:lpstr>Так же в группе сделаны самодельные книжки – сказки. Ребёнок берет любую из книг и может сам по картинкам рассказать сказку. </vt:lpstr>
      <vt:lpstr>Играем в игру «Волшебный мешочек», либо «Волшебная коробочка» . </vt:lpstr>
      <vt:lpstr>Ежедневно мы читаем какое либо произведение и потом его обсуждаем: вспоминаем героев, что хорошего или плохого сделал герой, проговариваем все качества героя.</vt:lpstr>
      <vt:lpstr>Использование в работе воспитателя множества различных видов деятельности и форм работы позволяет проявить все многообразие функций речи.</vt:lpstr>
      <vt:lpstr>«Мы должны так обучать детей, чтобы они об этом даже не догадывались».   Поэтому грамотно продуманная и реализуемая деятельность педагога дошкольного образования является гарантом успешности коммуникативной грамотности будущих первоклассников. 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технологии речевого развития дошкольников как инструмент формирования предпосылок функциональной грамотности»</dc:title>
  <dc:creator>User</dc:creator>
  <cp:lastModifiedBy>User</cp:lastModifiedBy>
  <cp:revision>13</cp:revision>
  <dcterms:created xsi:type="dcterms:W3CDTF">2023-04-22T06:56:14Z</dcterms:created>
  <dcterms:modified xsi:type="dcterms:W3CDTF">2024-01-06T15:57:26Z</dcterms:modified>
</cp:coreProperties>
</file>