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6" r:id="rId6"/>
    <p:sldId id="267" r:id="rId7"/>
    <p:sldId id="270" r:id="rId8"/>
    <p:sldId id="271" r:id="rId9"/>
    <p:sldId id="269" r:id="rId10"/>
    <p:sldId id="272" r:id="rId11"/>
    <p:sldId id="273" r:id="rId12"/>
    <p:sldId id="276" r:id="rId13"/>
    <p:sldId id="278" r:id="rId14"/>
    <p:sldId id="261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789D5-C7EF-4BFB-AC03-D3E72378C15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FF5B7-5D2A-40D7-BB01-67CDF9866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9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FF5B7-5D2A-40D7-BB01-67CDF9866A0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8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olokovsem.com/wp-content/uploads/2012/10/rusca-seo1-300x26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8138" flipH="1">
            <a:off x="1074048" y="-355271"/>
            <a:ext cx="5261857" cy="44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4167" r="8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14396"/>
          <a:stretch/>
        </p:blipFill>
        <p:spPr bwMode="auto">
          <a:xfrm>
            <a:off x="323528" y="344551"/>
            <a:ext cx="255966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702" flipH="1">
            <a:off x="-5014" y="858554"/>
            <a:ext cx="4178495" cy="593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339752" y="3212975"/>
            <a:ext cx="6624736" cy="19442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517232"/>
            <a:ext cx="5254003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0" name="Скругленный прямоугольник 19"/>
          <p:cNvSpPr/>
          <p:nvPr userDrawn="1"/>
        </p:nvSpPr>
        <p:spPr>
          <a:xfrm>
            <a:off x="2339752" y="3249442"/>
            <a:ext cx="6624736" cy="1907749"/>
          </a:xfrm>
          <a:prstGeom prst="roundRect">
            <a:avLst/>
          </a:prstGeom>
          <a:noFill/>
          <a:ln w="63500" cmpd="dbl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 userDrawn="1"/>
        </p:nvSpPr>
        <p:spPr>
          <a:xfrm>
            <a:off x="3704976" y="5517232"/>
            <a:ext cx="5259512" cy="1080120"/>
          </a:xfrm>
          <a:prstGeom prst="roundRect">
            <a:avLst/>
          </a:prstGeom>
          <a:noFill/>
          <a:ln w="63500" cmpd="dbl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1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gradFill flip="none" rotWithShape="1">
          <a:gsLst>
            <a:gs pos="2000">
              <a:srgbClr val="03D4A8">
                <a:alpha val="47000"/>
                <a:lumMod val="68000"/>
                <a:lumOff val="32000"/>
              </a:srgbClr>
            </a:gs>
            <a:gs pos="49000">
              <a:srgbClr val="21D6E0">
                <a:alpha val="75000"/>
              </a:srgbClr>
            </a:gs>
            <a:gs pos="84000">
              <a:srgbClr val="0087E6">
                <a:alpha val="58000"/>
              </a:srgbClr>
            </a:gs>
            <a:gs pos="97000">
              <a:srgbClr val="00B050">
                <a:alpha val="84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 userDrawn="1"/>
        </p:nvSpPr>
        <p:spPr>
          <a:xfrm>
            <a:off x="791330" y="1700808"/>
            <a:ext cx="7885126" cy="4824536"/>
          </a:xfrm>
          <a:prstGeom prst="roundRect">
            <a:avLst/>
          </a:prstGeom>
          <a:noFill/>
          <a:ln w="635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://www.molokovsem.com/wp-content/uploads/2012/10/rusca-seo1-300x26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0102">
            <a:off x="1946923" y="5391301"/>
            <a:ext cx="2026568" cy="16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3704" flipH="1">
            <a:off x="210355" y="4105911"/>
            <a:ext cx="2062377" cy="292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30" y="260648"/>
            <a:ext cx="7895470" cy="11569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1330" y="1772816"/>
            <a:ext cx="7895470" cy="475252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791330" y="260648"/>
            <a:ext cx="7885126" cy="1152128"/>
          </a:xfrm>
          <a:prstGeom prst="roundRect">
            <a:avLst/>
          </a:prstGeom>
          <a:noFill/>
          <a:ln w="63500" cmpd="dbl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6667" l="14167" r="8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14396"/>
          <a:stretch/>
        </p:blipFill>
        <p:spPr bwMode="auto">
          <a:xfrm rot="20243002">
            <a:off x="1275826" y="5565008"/>
            <a:ext cx="1259632" cy="13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8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9000">
              <a:srgbClr val="03D4A8">
                <a:alpha val="47000"/>
                <a:lumMod val="68000"/>
                <a:lumOff val="32000"/>
              </a:srgbClr>
            </a:gs>
            <a:gs pos="33000">
              <a:srgbClr val="21D6E0">
                <a:alpha val="75000"/>
              </a:srgbClr>
            </a:gs>
            <a:gs pos="56000">
              <a:srgbClr val="0087E6">
                <a:alpha val="58000"/>
              </a:srgbClr>
            </a:gs>
            <a:gs pos="43000">
              <a:srgbClr val="00B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 userDrawn="1"/>
        </p:nvSpPr>
        <p:spPr>
          <a:xfrm>
            <a:off x="791330" y="1700808"/>
            <a:ext cx="7885126" cy="4824536"/>
          </a:xfrm>
          <a:prstGeom prst="roundRect">
            <a:avLst/>
          </a:prstGeom>
          <a:noFill/>
          <a:ln w="635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30" y="260648"/>
            <a:ext cx="7895470" cy="115699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1330" y="1700808"/>
            <a:ext cx="7885126" cy="482453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791330" y="260648"/>
            <a:ext cx="7885126" cy="1152128"/>
          </a:xfrm>
          <a:prstGeom prst="roundRect">
            <a:avLst/>
          </a:prstGeom>
          <a:noFill/>
          <a:ln w="63500" cmpd="dbl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www.molokovsem.com/wp-content/uploads/2012/10/rusca-seo1-300x26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87480"/>
            <a:ext cx="2448272" cy="14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molokovsem.com/wp-content/uploads/2012/10/rusca-seo1-300x26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1" y="5113842"/>
            <a:ext cx="1937387" cy="158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molokovsem.com/wp-content/uploads/2012/10/rusca-seo1-300x26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1728192" cy="131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4167" r="8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14396"/>
          <a:stretch/>
        </p:blipFill>
        <p:spPr bwMode="auto">
          <a:xfrm>
            <a:off x="-27334" y="5341553"/>
            <a:ext cx="1582658" cy="151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gradFill flip="none" rotWithShape="1">
          <a:gsLst>
            <a:gs pos="9000">
              <a:srgbClr val="03D4A8">
                <a:alpha val="47000"/>
                <a:lumMod val="68000"/>
                <a:lumOff val="32000"/>
              </a:srgbClr>
            </a:gs>
            <a:gs pos="33000">
              <a:srgbClr val="21D6E0">
                <a:alpha val="75000"/>
              </a:srgbClr>
            </a:gs>
            <a:gs pos="56000">
              <a:srgbClr val="0087E6">
                <a:alpha val="58000"/>
              </a:srgbClr>
            </a:gs>
            <a:gs pos="79000">
              <a:srgbClr val="00B050">
                <a:alpha val="8400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791330" y="1628800"/>
            <a:ext cx="7885126" cy="4896544"/>
          </a:xfrm>
          <a:prstGeom prst="roundRect">
            <a:avLst/>
          </a:prstGeom>
          <a:noFill/>
          <a:ln w="635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8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3704" flipH="1">
            <a:off x="210355" y="4105911"/>
            <a:ext cx="2062377" cy="292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30" y="260648"/>
            <a:ext cx="7895470" cy="11569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1330" y="1628800"/>
            <a:ext cx="7885126" cy="489654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791330" y="260648"/>
            <a:ext cx="7885126" cy="1152128"/>
          </a:xfrm>
          <a:prstGeom prst="roundRect">
            <a:avLst/>
          </a:prstGeom>
          <a:noFill/>
          <a:ln w="63500" cmpd="dbl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4167" r="8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14396"/>
          <a:stretch/>
        </p:blipFill>
        <p:spPr bwMode="auto">
          <a:xfrm rot="20243002">
            <a:off x="1275826" y="5565008"/>
            <a:ext cx="1259632" cy="13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7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>
            <a:off x="791330" y="1628800"/>
            <a:ext cx="7885126" cy="4896544"/>
          </a:xfrm>
          <a:prstGeom prst="roundRect">
            <a:avLst/>
          </a:prstGeom>
          <a:noFill/>
          <a:ln w="635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://www.molokovsem.com/wp-content/uploads/2012/10/rusca-seo1-300x26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0102">
            <a:off x="650778" y="5409475"/>
            <a:ext cx="2026568" cy="16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30" y="260648"/>
            <a:ext cx="7895470" cy="11569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1330" y="1700808"/>
            <a:ext cx="7885126" cy="482453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791330" y="260648"/>
            <a:ext cx="7885126" cy="1152128"/>
          </a:xfrm>
          <a:prstGeom prst="roundRect">
            <a:avLst/>
          </a:prstGeom>
          <a:noFill/>
          <a:ln w="63500" cmpd="dbl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4167" r="8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14396"/>
          <a:stretch/>
        </p:blipFill>
        <p:spPr bwMode="auto">
          <a:xfrm rot="20243002">
            <a:off x="23142" y="5583181"/>
            <a:ext cx="1259632" cy="13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9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flip="none" rotWithShape="1">
          <a:gsLst>
            <a:gs pos="9000">
              <a:srgbClr val="03D4A8">
                <a:alpha val="47000"/>
                <a:lumMod val="68000"/>
                <a:lumOff val="32000"/>
              </a:srgbClr>
            </a:gs>
            <a:gs pos="33000">
              <a:srgbClr val="21D6E0">
                <a:alpha val="75000"/>
              </a:srgbClr>
            </a:gs>
            <a:gs pos="56000">
              <a:srgbClr val="0087E6">
                <a:alpha val="58000"/>
              </a:srgbClr>
            </a:gs>
            <a:gs pos="79000">
              <a:srgbClr val="00B050">
                <a:alpha val="84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467544" y="260648"/>
            <a:ext cx="8208912" cy="1152128"/>
          </a:xfrm>
          <a:prstGeom prst="roundRect">
            <a:avLst/>
          </a:prstGeom>
          <a:noFill/>
          <a:ln w="63500" cmpd="dbl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467544" y="1628800"/>
            <a:ext cx="4069693" cy="4536504"/>
          </a:xfrm>
          <a:prstGeom prst="roundRect">
            <a:avLst/>
          </a:prstGeom>
          <a:noFill/>
          <a:ln w="63500" cmpd="dbl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 userDrawn="1"/>
        </p:nvSpPr>
        <p:spPr>
          <a:xfrm>
            <a:off x="4682359" y="1628800"/>
            <a:ext cx="4069693" cy="4476372"/>
          </a:xfrm>
          <a:prstGeom prst="roundRect">
            <a:avLst/>
          </a:prstGeom>
          <a:noFill/>
          <a:ln w="63500" cmpd="dbl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www.molokovsem.com/wp-content/uploads/2012/10/rusca-seo1-300x26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736" y="4912395"/>
            <a:ext cx="2486623" cy="196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4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Picture 2" descr="http://www.molokovsem.com/wp-content/uploads/2012/10/rusca-seo1-300x26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37" y="4868511"/>
            <a:ext cx="2486625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4167" r="8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14396"/>
          <a:stretch/>
        </p:blipFill>
        <p:spPr bwMode="auto">
          <a:xfrm>
            <a:off x="3813193" y="5278353"/>
            <a:ext cx="1517614" cy="157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flip="none" rotWithShape="1">
          <a:gsLst>
            <a:gs pos="9000">
              <a:srgbClr val="03D4A8">
                <a:alpha val="47000"/>
                <a:lumMod val="68000"/>
                <a:lumOff val="32000"/>
              </a:srgbClr>
            </a:gs>
            <a:gs pos="33000">
              <a:srgbClr val="21D6E0">
                <a:alpha val="75000"/>
              </a:srgbClr>
            </a:gs>
            <a:gs pos="68000">
              <a:srgbClr val="0087E6">
                <a:alpha val="58000"/>
              </a:srgbClr>
            </a:gs>
            <a:gs pos="100000">
              <a:srgbClr val="00B050">
                <a:alpha val="84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6667" l="14167" r="8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14396"/>
          <a:stretch/>
        </p:blipFill>
        <p:spPr bwMode="auto">
          <a:xfrm>
            <a:off x="0" y="3911072"/>
            <a:ext cx="1259632" cy="13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8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702" flipH="1">
            <a:off x="46018" y="3992934"/>
            <a:ext cx="2062377" cy="292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467544" y="260648"/>
            <a:ext cx="8208912" cy="1152128"/>
          </a:xfrm>
          <a:prstGeom prst="roundRect">
            <a:avLst/>
          </a:prstGeom>
          <a:noFill/>
          <a:ln w="63500" cmpd="dbl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3704" flipH="1">
            <a:off x="1640613" y="2859011"/>
            <a:ext cx="3179383" cy="415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molokovsem.com/wp-content/uploads/2012/10/rusca-seo1-300x260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5126" flipH="1">
            <a:off x="2428963" y="5254995"/>
            <a:ext cx="2169235" cy="16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834">
            <a:off x="4531956" y="2742325"/>
            <a:ext cx="3310919" cy="42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52" y="1124745"/>
            <a:ext cx="8196319" cy="1152128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1703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611560" y="1124744"/>
            <a:ext cx="8208912" cy="1152128"/>
          </a:xfrm>
          <a:prstGeom prst="roundRect">
            <a:avLst/>
          </a:prstGeom>
          <a:noFill/>
          <a:ln w="63500" cmpd="dbl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www.molokovsem.com/wp-content/uploads/2012/10/rusca-seo1-300x260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0102">
            <a:off x="4692815" y="5175706"/>
            <a:ext cx="2222754" cy="168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6667" l="14167" r="8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14396"/>
          <a:stretch/>
        </p:blipFill>
        <p:spPr bwMode="auto">
          <a:xfrm rot="20243002">
            <a:off x="3983582" y="5344640"/>
            <a:ext cx="1259632" cy="13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03D4A8">
                <a:alpha val="47000"/>
                <a:lumMod val="68000"/>
                <a:lumOff val="32000"/>
              </a:srgbClr>
            </a:gs>
            <a:gs pos="33000">
              <a:srgbClr val="21D6E0">
                <a:alpha val="75000"/>
              </a:srgbClr>
            </a:gs>
            <a:gs pos="56000">
              <a:srgbClr val="0087E6">
                <a:alpha val="58000"/>
              </a:srgbClr>
            </a:gs>
            <a:gs pos="79000">
              <a:srgbClr val="00B050">
                <a:alpha val="84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0" r:id="rId3"/>
    <p:sldLayoutId id="2147483663" r:id="rId4"/>
    <p:sldLayoutId id="2147483664" r:id="rId5"/>
    <p:sldLayoutId id="2147483652" r:id="rId6"/>
    <p:sldLayoutId id="2147483654" r:id="rId7"/>
    <p:sldLayoutId id="214748365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3356991"/>
            <a:ext cx="6696744" cy="1800199"/>
          </a:xfrm>
        </p:spPr>
        <p:txBody>
          <a:bodyPr/>
          <a:lstStyle/>
          <a:p>
            <a:r>
              <a:rPr lang="ru-RU" dirty="0"/>
              <a:t>«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 нам хлеб приходит</a:t>
            </a:r>
            <a:r>
              <a:rPr lang="ru-RU" dirty="0"/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Гальс Елена Николаевна  учитель начальных классов филиала МБОУ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Коробицынская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в п. Красносельское</a:t>
            </a:r>
          </a:p>
        </p:txBody>
      </p:sp>
    </p:spTree>
    <p:extLst>
      <p:ext uri="{BB962C8B-B14F-4D97-AF65-F5344CB8AC3E}">
        <p14:creationId xmlns:p14="http://schemas.microsoft.com/office/powerpoint/2010/main" val="1061249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76CD1-8B62-4D9B-9F43-B6246550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 на  элеватор. Водители грузовиков везут зерно.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24343D-7A73-4500-9F72-A367D4C05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96" y="1628775"/>
            <a:ext cx="6985071" cy="48958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438D3B-B46E-A6EC-7FFE-DE208CB3C290}"/>
              </a:ext>
            </a:extLst>
          </p:cNvPr>
          <p:cNvSpPr txBox="1"/>
          <p:nvPr/>
        </p:nvSpPr>
        <p:spPr>
          <a:xfrm>
            <a:off x="1979713" y="1988840"/>
            <a:ext cx="5923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Вереницей идут грузовые автомобили с полей. Зерно тщательно укрыто, чтобы не пропало  ни одно зёрнышко</a:t>
            </a:r>
            <a:r>
              <a:rPr lang="ru-RU" dirty="0"/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ВОДИТЕЛИ бережно ведут машины</a:t>
            </a:r>
          </a:p>
        </p:txBody>
      </p:sp>
    </p:spTree>
    <p:extLst>
      <p:ext uri="{BB962C8B-B14F-4D97-AF65-F5344CB8AC3E}">
        <p14:creationId xmlns:p14="http://schemas.microsoft.com/office/powerpoint/2010/main" val="228828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71187-147A-44D5-B212-F4E502634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мукомольном заводе зерно превращается в муку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E61907-29B2-469C-939B-0B5ABAA85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76" y="1628775"/>
            <a:ext cx="3431510" cy="4895850"/>
          </a:xfrm>
        </p:spPr>
      </p:pic>
    </p:spTree>
    <p:extLst>
      <p:ext uri="{BB962C8B-B14F-4D97-AF65-F5344CB8AC3E}">
        <p14:creationId xmlns:p14="http://schemas.microsoft.com/office/powerpoint/2010/main" val="4125125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6C559-4F93-404A-94F6-A8E4DC100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 муки  замешивают тесто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02B5B9-29B1-4E05-97F5-85DD2A460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96" y="1628775"/>
            <a:ext cx="6985071" cy="4895850"/>
          </a:xfrm>
        </p:spPr>
      </p:pic>
    </p:spTree>
    <p:extLst>
      <p:ext uri="{BB962C8B-B14F-4D97-AF65-F5344CB8AC3E}">
        <p14:creationId xmlns:p14="http://schemas.microsoft.com/office/powerpoint/2010/main" val="2450312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E7FF8-AF45-495D-9474-7AF2F306C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он – хлебушек!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A9AEB9-5D4E-4898-A535-B7D643079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96" y="1628775"/>
            <a:ext cx="6985071" cy="48958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D14C6C-7EB3-D5E9-7303-E93D9F2C4FA3}"/>
              </a:ext>
            </a:extLst>
          </p:cNvPr>
          <p:cNvSpPr txBox="1"/>
          <p:nvPr/>
        </p:nvSpPr>
        <p:spPr>
          <a:xfrm>
            <a:off x="1403648" y="6237312"/>
            <a:ext cx="6822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с конвейеров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хлебзаводов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выходят тонны хлебобулочных изделий. Вкусный, свежий, ароматный хлеб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7383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B7F55A2F-1AA4-45AF-AEE6-A360CBFF80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72" y="1600200"/>
            <a:ext cx="3172256" cy="45259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Слава хлеборобам!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всем, кто трудится, чтобы у нас на столе всегда был свежий хлеб.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Слава миру  на  Земле!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Слава  хлебу на столе!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 рук его растило,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Охраняло,  берегло!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долго и упорно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Потрудились на земле!</a:t>
            </a:r>
          </a:p>
        </p:txBody>
      </p:sp>
    </p:spTree>
    <p:extLst>
      <p:ext uri="{BB962C8B-B14F-4D97-AF65-F5344CB8AC3E}">
        <p14:creationId xmlns:p14="http://schemas.microsoft.com/office/powerpoint/2010/main" val="208128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всем за 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42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хотим кого-то встретить с честью и почётом,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 гостей  таких  встречаем, пышным свежим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караваем!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8A095C-C038-46FD-B719-C8B8F7BA1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46" y="1561778"/>
            <a:ext cx="4824536" cy="50355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2DC188-EE42-B8D1-04A9-CA33D15723F9}"/>
              </a:ext>
            </a:extLst>
          </p:cNvPr>
          <p:cNvSpPr txBox="1"/>
          <p:nvPr/>
        </p:nvSpPr>
        <p:spPr>
          <a:xfrm>
            <a:off x="1043608" y="2204864"/>
            <a:ext cx="27606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ли испечь каравай?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его выпекают?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людей приложили усилий, вложили своего труда, чтобы мы могли  купить в магазине батон или булку? </a:t>
            </a:r>
          </a:p>
        </p:txBody>
      </p:sp>
    </p:spTree>
    <p:extLst>
      <p:ext uri="{BB962C8B-B14F-4D97-AF65-F5344CB8AC3E}">
        <p14:creationId xmlns:p14="http://schemas.microsoft.com/office/powerpoint/2010/main" val="270901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пахота:  задержание снега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A424E0-63BC-4A3E-9989-1F3CC7A77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8168"/>
            <a:ext cx="4618856" cy="475138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DB23DA-C3E3-6F73-2AE1-7BCE24F7DA53}"/>
              </a:ext>
            </a:extLst>
          </p:cNvPr>
          <p:cNvSpPr txBox="1"/>
          <p:nvPr/>
        </p:nvSpPr>
        <p:spPr>
          <a:xfrm>
            <a:off x="1207151" y="2492896"/>
            <a:ext cx="27167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год идёт забота о пашне.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Тракторы выходят на зимнюю пахоту.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снега – больше хлеба, гласит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мудрость.   ТРАКТОРИСТЫ уверенно бороздят снежные поля</a:t>
            </a:r>
          </a:p>
        </p:txBody>
      </p:sp>
    </p:spTree>
    <p:extLst>
      <p:ext uri="{BB962C8B-B14F-4D97-AF65-F5344CB8AC3E}">
        <p14:creationId xmlns:p14="http://schemas.microsoft.com/office/powerpoint/2010/main" val="114923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лаборатории АГРОНОМ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семена на всхожесть,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это время на полях кипит работа по удобрению земли.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70C4B5-2340-4DE5-9CF5-D41794E0B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16" y="1700808"/>
            <a:ext cx="3381439" cy="482441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1D10FF-3292-F2FF-14DE-41C0E4BEF888}"/>
              </a:ext>
            </a:extLst>
          </p:cNvPr>
          <p:cNvSpPr txBox="1"/>
          <p:nvPr/>
        </p:nvSpPr>
        <p:spPr>
          <a:xfrm>
            <a:off x="5004047" y="2204864"/>
            <a:ext cx="3168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</a:t>
            </a: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05A75C88-FBEC-ADE7-E862-72FC66394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90" y="1629370"/>
            <a:ext cx="343151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7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87597-8F72-4A32-B7A9-E8DC2497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Трактористы подготовили борозды, точно соблюдая глубину вспашки. Начался  сев.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412A78-3BB6-458E-BD44-E86592C02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96" y="1628775"/>
            <a:ext cx="6985071" cy="48958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BF47A0-773E-C693-7C27-E808ED7903A5}"/>
              </a:ext>
            </a:extLst>
          </p:cNvPr>
          <p:cNvSpPr txBox="1"/>
          <p:nvPr/>
        </p:nvSpPr>
        <p:spPr>
          <a:xfrm>
            <a:off x="1691680" y="1988840"/>
            <a:ext cx="598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Сеялки идут точно по бороздам и семена ложатся в землю.</a:t>
            </a:r>
          </a:p>
        </p:txBody>
      </p:sp>
    </p:spTree>
    <p:extLst>
      <p:ext uri="{BB962C8B-B14F-4D97-AF65-F5344CB8AC3E}">
        <p14:creationId xmlns:p14="http://schemas.microsoft.com/office/powerpoint/2010/main" val="212509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E253B-8240-4B80-89F9-AAF322CC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ПИЛОТЫ опыляют поля  от вредных насекомых.  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6A7F8B-EB3D-4DBE-BC4A-4BA0E42A6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96" y="1628775"/>
            <a:ext cx="6985071" cy="4895850"/>
          </a:xfrm>
        </p:spPr>
      </p:pic>
    </p:spTree>
    <p:extLst>
      <p:ext uri="{BB962C8B-B14F-4D97-AF65-F5344CB8AC3E}">
        <p14:creationId xmlns:p14="http://schemas.microsoft.com/office/powerpoint/2010/main" val="218523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7EE98-AFF1-43C1-9CA7-217BB0F1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Драгоценные  колоски  пшеницы.   Вот он – новый  урожай!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752744-4392-4088-8065-6C9D93D9C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76" y="1628775"/>
            <a:ext cx="3431510" cy="48958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6072E5-6E01-9965-6DE2-D35EBF770991}"/>
              </a:ext>
            </a:extLst>
          </p:cNvPr>
          <p:cNvSpPr txBox="1"/>
          <p:nvPr/>
        </p:nvSpPr>
        <p:spPr>
          <a:xfrm>
            <a:off x="1547664" y="1988840"/>
            <a:ext cx="6462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Золотые колоски, золото полей – богатство нашей земли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418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03749-C209-4AB2-A31D-25748887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Жаркая  пора – уборка урожая!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F514BA-2ACA-4F3B-AE41-CB8851EE7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96" y="1628775"/>
            <a:ext cx="6985071" cy="48958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B33F13-6E31-9303-EB99-5768EFCB7406}"/>
              </a:ext>
            </a:extLst>
          </p:cNvPr>
          <p:cNvSpPr txBox="1"/>
          <p:nvPr/>
        </p:nvSpPr>
        <p:spPr>
          <a:xfrm>
            <a:off x="1835697" y="2420888"/>
            <a:ext cx="6067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пора комбайнов. КОМБАЙНЁРЫ трудятся днем и ночью,     чтобы успеть собрать урожай.</a:t>
            </a:r>
          </a:p>
        </p:txBody>
      </p:sp>
    </p:spTree>
    <p:extLst>
      <p:ext uri="{BB962C8B-B14F-4D97-AF65-F5344CB8AC3E}">
        <p14:creationId xmlns:p14="http://schemas.microsoft.com/office/powerpoint/2010/main" val="154079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2B742-0C94-491D-9232-3AF1D4CF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 тоже кипит работа.                                                                                     Идёт борьба за каждый колосок.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434AB7-6782-4B8B-A5D5-2F3E12618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96" y="1628775"/>
            <a:ext cx="6985071" cy="48958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F2DC46-9796-CBAD-7462-C1E9F2BFB978}"/>
              </a:ext>
            </a:extLst>
          </p:cNvPr>
          <p:cNvSpPr txBox="1"/>
          <p:nvPr/>
        </p:nvSpPr>
        <p:spPr>
          <a:xfrm>
            <a:off x="2123729" y="2348880"/>
            <a:ext cx="5779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МЕХАНИЗАТОРЫ работают круглые сутки, сменяя друг друга в поле. Надо  успеть собрать всю пшеницу, до последнего зёрнышка.</a:t>
            </a:r>
          </a:p>
        </p:txBody>
      </p:sp>
    </p:spTree>
    <p:extLst>
      <p:ext uri="{BB962C8B-B14F-4D97-AF65-F5344CB8AC3E}">
        <p14:creationId xmlns:p14="http://schemas.microsoft.com/office/powerpoint/2010/main" val="3188418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352</Words>
  <Application>Microsoft Office PowerPoint</Application>
  <PresentationFormat>Экран (4:3)</PresentationFormat>
  <Paragraphs>38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« Как к нам хлеб приходит»</vt:lpstr>
      <vt:lpstr>Если мы хотим кого-то встретить с честью и почётом, то  гостей  таких  встречаем, пышным свежим  караваем!</vt:lpstr>
      <vt:lpstr>Зимняя пахота:  задержание снега</vt:lpstr>
      <vt:lpstr> В лаборатории АГРОНОМ проверяет семена на всхожесть, а в это время на полях кипит работа по удобрению земли.</vt:lpstr>
      <vt:lpstr>Трактористы подготовили борозды, точно соблюдая глубину вспашки. Начался  сев.  </vt:lpstr>
      <vt:lpstr>ПИЛОТЫ опыляют поля  от вредных насекомых.   </vt:lpstr>
      <vt:lpstr>Драгоценные  колоски  пшеницы.   Вот он – новый  урожай!</vt:lpstr>
      <vt:lpstr>Жаркая  пора – уборка урожая!</vt:lpstr>
      <vt:lpstr>Ночью тоже кипит работа.                                                                                     Идёт борьба за каждый колосок.</vt:lpstr>
      <vt:lpstr>Дорога  на  элеватор. Водители грузовиков везут зерно.</vt:lpstr>
      <vt:lpstr>На  мукомольном заводе зерно превращается в муку</vt:lpstr>
      <vt:lpstr>Из  муки  замешивают тесто</vt:lpstr>
      <vt:lpstr>Вот он – хлебушек!</vt:lpstr>
      <vt:lpstr>Слава хлеборобам! Спасибо всем, кто трудится, чтобы у нас на столе всегда был свежий хлеб.</vt:lpstr>
      <vt:lpstr>Спасибо всем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Погодаев</dc:creator>
  <cp:lastModifiedBy>Анжелика Гальс</cp:lastModifiedBy>
  <cp:revision>26</cp:revision>
  <dcterms:created xsi:type="dcterms:W3CDTF">2017-01-04T16:32:47Z</dcterms:created>
  <dcterms:modified xsi:type="dcterms:W3CDTF">2023-10-15T14:26:15Z</dcterms:modified>
</cp:coreProperties>
</file>