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1"/>
  </p:notesMasterIdLst>
  <p:sldIdLst>
    <p:sldId id="256" r:id="rId2"/>
    <p:sldId id="275" r:id="rId3"/>
    <p:sldId id="267" r:id="rId4"/>
    <p:sldId id="263" r:id="rId5"/>
    <p:sldId id="268" r:id="rId6"/>
    <p:sldId id="273" r:id="rId7"/>
    <p:sldId id="259" r:id="rId8"/>
    <p:sldId id="274" r:id="rId9"/>
    <p:sldId id="276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CC99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46" autoAdjust="0"/>
    <p:restoredTop sz="94660"/>
  </p:normalViewPr>
  <p:slideViewPr>
    <p:cSldViewPr>
      <p:cViewPr varScale="1">
        <p:scale>
          <a:sx n="83" d="100"/>
          <a:sy n="83" d="100"/>
        </p:scale>
        <p:origin x="-1541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B29C56-61F7-487F-9710-436D09995B5F}" type="datetimeFigureOut">
              <a:rPr lang="ru-RU" smtClean="0"/>
              <a:pPr/>
              <a:t>28.10.2022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4BE7F7-1AEA-4BD6-BB21-5FA9A7C1EFD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4BE7F7-1AEA-4BD6-BB21-5FA9A7C1EFDA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5DB02-104A-4D75-BD8F-4572BF64CFB1}" type="datetimeFigureOut">
              <a:rPr lang="ru-RU" smtClean="0"/>
              <a:pPr/>
              <a:t>28.10.2022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A9F32-AB8B-4A44-8D71-A5E6239DA3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5DB02-104A-4D75-BD8F-4572BF64CFB1}" type="datetimeFigureOut">
              <a:rPr lang="ru-RU" smtClean="0"/>
              <a:pPr/>
              <a:t>28.10.2022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A9F32-AB8B-4A44-8D71-A5E6239DA3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5DB02-104A-4D75-BD8F-4572BF64CFB1}" type="datetimeFigureOut">
              <a:rPr lang="ru-RU" smtClean="0"/>
              <a:pPr/>
              <a:t>28.10.2022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A9F32-AB8B-4A44-8D71-A5E6239DA3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5DB02-104A-4D75-BD8F-4572BF64CFB1}" type="datetimeFigureOut">
              <a:rPr lang="ru-RU" smtClean="0"/>
              <a:pPr/>
              <a:t>28.10.2022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A9F32-AB8B-4A44-8D71-A5E6239DA3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5DB02-104A-4D75-BD8F-4572BF64CFB1}" type="datetimeFigureOut">
              <a:rPr lang="ru-RU" smtClean="0"/>
              <a:pPr/>
              <a:t>28.10.2022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A9F32-AB8B-4A44-8D71-A5E6239DA3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5DB02-104A-4D75-BD8F-4572BF64CFB1}" type="datetimeFigureOut">
              <a:rPr lang="ru-RU" smtClean="0"/>
              <a:pPr/>
              <a:t>28.10.2022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A9F32-AB8B-4A44-8D71-A5E6239DA3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5DB02-104A-4D75-BD8F-4572BF64CFB1}" type="datetimeFigureOut">
              <a:rPr lang="ru-RU" smtClean="0"/>
              <a:pPr/>
              <a:t>28.10.2022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A9F32-AB8B-4A44-8D71-A5E6239DA3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5DB02-104A-4D75-BD8F-4572BF64CFB1}" type="datetimeFigureOut">
              <a:rPr lang="ru-RU" smtClean="0"/>
              <a:pPr/>
              <a:t>28.10.2022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A9F32-AB8B-4A44-8D71-A5E6239DA3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5DB02-104A-4D75-BD8F-4572BF64CFB1}" type="datetimeFigureOut">
              <a:rPr lang="ru-RU" smtClean="0"/>
              <a:pPr/>
              <a:t>28.10.2022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A9F32-AB8B-4A44-8D71-A5E6239DA3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5DB02-104A-4D75-BD8F-4572BF64CFB1}" type="datetimeFigureOut">
              <a:rPr lang="ru-RU" smtClean="0"/>
              <a:pPr/>
              <a:t>28.10.2022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A9F32-AB8B-4A44-8D71-A5E6239DA3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5DB02-104A-4D75-BD8F-4572BF64CFB1}" type="datetimeFigureOut">
              <a:rPr lang="ru-RU" smtClean="0"/>
              <a:pPr/>
              <a:t>28.10.2022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B2A9F32-AB8B-4A44-8D71-A5E6239DA3A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FD5DB02-104A-4D75-BD8F-4572BF64CFB1}" type="datetimeFigureOut">
              <a:rPr lang="ru-RU" smtClean="0"/>
              <a:pPr/>
              <a:t>28.10.2022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2A9F32-AB8B-4A44-8D71-A5E6239DA3AB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7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2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13" Type="http://schemas.openxmlformats.org/officeDocument/2006/relationships/image" Target="../media/image2.gif"/><Relationship Id="rId3" Type="http://schemas.openxmlformats.org/officeDocument/2006/relationships/image" Target="../media/image14.jpeg"/><Relationship Id="rId7" Type="http://schemas.openxmlformats.org/officeDocument/2006/relationships/image" Target="../media/image20.jpeg"/><Relationship Id="rId12" Type="http://schemas.openxmlformats.org/officeDocument/2006/relationships/image" Target="../media/image1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11" Type="http://schemas.openxmlformats.org/officeDocument/2006/relationships/image" Target="../media/image24.jpeg"/><Relationship Id="rId5" Type="http://schemas.openxmlformats.org/officeDocument/2006/relationships/image" Target="../media/image19.jpeg"/><Relationship Id="rId10" Type="http://schemas.openxmlformats.org/officeDocument/2006/relationships/image" Target="../media/image23.jpeg"/><Relationship Id="rId4" Type="http://schemas.openxmlformats.org/officeDocument/2006/relationships/image" Target="../media/image18.gif"/><Relationship Id="rId9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png"/><Relationship Id="rId4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0"/>
            <a:ext cx="8229600" cy="3212976"/>
          </a:xfrm>
        </p:spPr>
        <p:txBody>
          <a:bodyPr>
            <a:noAutofit/>
          </a:bodyPr>
          <a:lstStyle/>
          <a:p>
            <a:pPr algn="ctr"/>
            <a:r>
              <a:rPr lang="ru-RU" sz="9600" dirty="0" smtClean="0"/>
              <a:t/>
            </a:r>
            <a:br>
              <a:rPr lang="ru-RU" sz="9600" dirty="0" smtClean="0"/>
            </a:br>
            <a:r>
              <a:rPr lang="ru-RU" sz="9600" dirty="0" smtClean="0"/>
              <a:t> </a:t>
            </a:r>
            <a:br>
              <a:rPr lang="ru-RU" sz="9600" dirty="0" smtClean="0"/>
            </a:br>
            <a:r>
              <a:rPr lang="ru-RU" sz="9600" i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Быть мужчиной</a:t>
            </a:r>
            <a:endParaRPr lang="ru-RU" sz="96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2780928"/>
            <a:ext cx="7854696" cy="3000396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6" name="Рисунок 5" descr="http://www.gifanimategratis.com/gifanimategratis.com/gif-animate/p/professioni-mestieri-impiegato_27525-gif-animata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68344" y="332656"/>
            <a:ext cx="1219200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training-time-management.ru/wp-content/uploads/2013/12/%D1%82%D0%B0%D0%B9%D0%BC-%D0%BC%D0%B5%D0%BD%D0%B5%D0%B4%D0%B6%D0%BC%D0%B5%D0%BD%D1%82-%D0%B4%D0%BB%D1%8F-%D0%BF%D0%B5%D1%80%D1%81%D0%BE%D0%BD%D0%B0%D0%BB%D0%B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3212976"/>
            <a:ext cx="3888432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Овал 11"/>
          <p:cNvSpPr/>
          <p:nvPr/>
        </p:nvSpPr>
        <p:spPr>
          <a:xfrm rot="499790">
            <a:off x="87714" y="93934"/>
            <a:ext cx="2771800" cy="1412776"/>
          </a:xfrm>
          <a:prstGeom prst="ellipse">
            <a:avLst/>
          </a:prstGeom>
          <a:solidFill>
            <a:schemeClr val="bg2">
              <a:lumMod val="75000"/>
            </a:schemeClr>
          </a:solidFill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CurveDown">
              <a:avLst/>
            </a:prstTxWarp>
          </a:bodyPr>
          <a:lstStyle/>
          <a:p>
            <a:pPr algn="ctr"/>
            <a:r>
              <a:rPr lang="ru-RU" dirty="0" smtClean="0">
                <a:solidFill>
                  <a:schemeClr val="tx2"/>
                </a:solidFill>
              </a:rPr>
              <a:t>Внеклассное мероприятие</a:t>
            </a:r>
            <a:r>
              <a:rPr lang="ru-RU" dirty="0" smtClean="0">
                <a:solidFill>
                  <a:schemeClr val="tx2"/>
                </a:solidFill>
              </a:rPr>
              <a:t> </a:t>
            </a:r>
            <a:endParaRPr lang="ru-RU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http://vtyumene.ru/wp-content/uploads/2014/04/man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43702" y="0"/>
            <a:ext cx="2500298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кругленный прямоугольник 3"/>
          <p:cNvSpPr/>
          <p:nvPr/>
        </p:nvSpPr>
        <p:spPr>
          <a:xfrm>
            <a:off x="357158" y="1357298"/>
            <a:ext cx="8429684" cy="100013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00FF"/>
                </a:solidFill>
              </a:rPr>
              <a:t>Углубить представления  о личностных </a:t>
            </a:r>
            <a:br>
              <a:rPr lang="ru-RU" sz="2400" b="1" dirty="0" smtClean="0">
                <a:solidFill>
                  <a:srgbClr val="0000FF"/>
                </a:solidFill>
              </a:rPr>
            </a:br>
            <a:r>
              <a:rPr lang="ru-RU" sz="2400" b="1" dirty="0" smtClean="0">
                <a:solidFill>
                  <a:srgbClr val="0000FF"/>
                </a:solidFill>
              </a:rPr>
              <a:t>качествах и предназначении мужчины в обществе </a:t>
            </a:r>
            <a:endParaRPr lang="ru-RU" sz="2400" dirty="0">
              <a:solidFill>
                <a:srgbClr val="0000FF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57158" y="428604"/>
            <a:ext cx="2185974" cy="867524"/>
          </a:xfrm>
          <a:prstGeom prst="ellipse">
            <a:avLst/>
          </a:prstGeom>
          <a:solidFill>
            <a:schemeClr val="bg2">
              <a:lumMod val="75000"/>
            </a:schemeClr>
          </a:solidFill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CurveDown">
              <a:avLst/>
            </a:prstTxWarp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Цель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6" name="Заголовок 4"/>
          <p:cNvSpPr>
            <a:spLocks noGrp="1"/>
          </p:cNvSpPr>
          <p:nvPr>
            <p:ph idx="1"/>
          </p:nvPr>
        </p:nvSpPr>
        <p:spPr>
          <a:xfrm>
            <a:off x="357158" y="2428868"/>
            <a:ext cx="2143140" cy="1000132"/>
          </a:xfrm>
          <a:prstGeom prst="ellipse">
            <a:avLst/>
          </a:prstGeom>
          <a:solidFill>
            <a:schemeClr val="bg2">
              <a:lumMod val="75000"/>
            </a:schemeClr>
          </a:solidFill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CurveDown">
              <a:avLst/>
            </a:prstTxWarp>
            <a:normAutofit fontScale="97500"/>
          </a:bodyPr>
          <a:lstStyle/>
          <a:p>
            <a:pPr algn="ctr">
              <a:buNone/>
            </a:pPr>
            <a:r>
              <a:rPr lang="ru-RU" dirty="0" smtClean="0">
                <a:solidFill>
                  <a:srgbClr val="FF0000"/>
                </a:solidFill>
              </a:rPr>
              <a:t>Задачи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28596" y="3571876"/>
            <a:ext cx="8429684" cy="328612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Tx/>
              <a:buChar char="-"/>
            </a:pPr>
            <a:r>
              <a:rPr lang="ru-RU" sz="2400" b="1" dirty="0" smtClean="0">
                <a:solidFill>
                  <a:srgbClr val="0000FF"/>
                </a:solidFill>
              </a:rPr>
              <a:t>Раскрытие   смысла  выражения  «быть мужчиной»</a:t>
            </a:r>
          </a:p>
          <a:p>
            <a:pPr>
              <a:buFontTx/>
              <a:buChar char="-"/>
            </a:pPr>
            <a:r>
              <a:rPr lang="ru-RU" sz="2400" b="1" dirty="0" smtClean="0">
                <a:solidFill>
                  <a:srgbClr val="0000FF"/>
                </a:solidFill>
              </a:rPr>
              <a:t>развитие сознательного стремления проявлять </a:t>
            </a:r>
            <a:br>
              <a:rPr lang="ru-RU" sz="2400" b="1" dirty="0" smtClean="0">
                <a:solidFill>
                  <a:srgbClr val="0000FF"/>
                </a:solidFill>
              </a:rPr>
            </a:br>
            <a:r>
              <a:rPr lang="ru-RU" sz="2400" b="1" dirty="0" smtClean="0">
                <a:solidFill>
                  <a:srgbClr val="0000FF"/>
                </a:solidFill>
              </a:rPr>
              <a:t> личностную    активность;</a:t>
            </a:r>
            <a:br>
              <a:rPr lang="ru-RU" sz="2400" b="1" dirty="0" smtClean="0">
                <a:solidFill>
                  <a:srgbClr val="0000FF"/>
                </a:solidFill>
              </a:rPr>
            </a:br>
            <a:r>
              <a:rPr lang="ru-RU" sz="2400" b="1" dirty="0" smtClean="0">
                <a:solidFill>
                  <a:srgbClr val="0000FF"/>
                </a:solidFill>
              </a:rPr>
              <a:t> -воспитание  чувства собственного достоинства, </a:t>
            </a:r>
            <a:br>
              <a:rPr lang="ru-RU" sz="2400" b="1" dirty="0" smtClean="0">
                <a:solidFill>
                  <a:srgbClr val="0000FF"/>
                </a:solidFill>
              </a:rPr>
            </a:br>
            <a:r>
              <a:rPr lang="ru-RU" sz="2400" b="1" dirty="0" smtClean="0">
                <a:solidFill>
                  <a:srgbClr val="0000FF"/>
                </a:solidFill>
              </a:rPr>
              <a:t>   патриотизма; положительных мужских качеств;</a:t>
            </a:r>
            <a:br>
              <a:rPr lang="ru-RU" sz="2400" b="1" dirty="0" smtClean="0">
                <a:solidFill>
                  <a:srgbClr val="0000FF"/>
                </a:solidFill>
              </a:rPr>
            </a:br>
            <a:r>
              <a:rPr lang="ru-RU" sz="2400" b="1" dirty="0" smtClean="0">
                <a:solidFill>
                  <a:srgbClr val="0000FF"/>
                </a:solidFill>
              </a:rPr>
              <a:t>- создание  условий для формирования идейного   </a:t>
            </a:r>
          </a:p>
          <a:p>
            <a:r>
              <a:rPr lang="ru-RU" sz="2400" b="1" dirty="0" smtClean="0">
                <a:solidFill>
                  <a:srgbClr val="0000FF"/>
                </a:solidFill>
              </a:rPr>
              <a:t>  мировоззрения образа настоящего мужчины,    </a:t>
            </a:r>
          </a:p>
          <a:p>
            <a:r>
              <a:rPr lang="ru-RU" sz="2400" b="1" dirty="0" smtClean="0">
                <a:solidFill>
                  <a:srgbClr val="0000FF"/>
                </a:solidFill>
              </a:rPr>
              <a:t>  активной жизненной позиции.</a:t>
            </a:r>
            <a:r>
              <a:rPr lang="ru-RU" sz="2800" b="1" dirty="0" smtClean="0"/>
              <a:t/>
            </a:r>
            <a:br>
              <a:rPr lang="ru-RU" sz="2800" b="1" dirty="0" smtClean="0"/>
            </a:br>
            <a:endParaRPr lang="ru-RU" sz="2800" dirty="0">
              <a:solidFill>
                <a:srgbClr val="0000FF"/>
              </a:solidFill>
            </a:endParaRPr>
          </a:p>
        </p:txBody>
      </p:sp>
      <p:pic>
        <p:nvPicPr>
          <p:cNvPr id="9" name="Рисунок 8" descr="http://www.gifanimategratis.com/gifanimategratis.com/gif-animate/p/professioni-mestieri-impiegato_27525-gif-animata.gif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43834" y="5286388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C:\Documents and Settings\User\Рабочий стол\101354305_dostizhenie_cele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43174" y="357166"/>
            <a:ext cx="908682" cy="9286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5400" b="1" i="1" dirty="0" smtClean="0">
                <a:solidFill>
                  <a:srgbClr val="0000FF"/>
                </a:solidFill>
                <a:latin typeface="Arial Black" pitchFamily="34" charset="0"/>
              </a:rPr>
              <a:t>«Мужчинами не рождаются, ими становятся…»</a:t>
            </a:r>
          </a:p>
          <a:p>
            <a:pPr algn="ctr">
              <a:buNone/>
            </a:pPr>
            <a:r>
              <a:rPr lang="ru-RU" sz="2400" b="1" i="1" dirty="0" smtClean="0">
                <a:solidFill>
                  <a:srgbClr val="0000FF"/>
                </a:solidFill>
                <a:latin typeface="Arial Black" pitchFamily="34" charset="0"/>
              </a:rPr>
              <a:t>                                                          О. Уайльд</a:t>
            </a:r>
          </a:p>
        </p:txBody>
      </p:sp>
      <p:pic>
        <p:nvPicPr>
          <p:cNvPr id="7" name="Рисунок 6" descr="http://www.careerist.ru/uploads/mce/career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00892" y="0"/>
            <a:ext cx="2143108" cy="1357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www.gifanimategratis.com/gifanimategratis.com/gif-animate/p/professioni-mestieri-impiegato_27525-gif-animata.gif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143116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review-image" descr="http://news-vendor.com/nimages/2/6/4/264887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4643446"/>
            <a:ext cx="2214578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http://www.mgg.in.ua/wp-content/uploads/2015/04/987654321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86182" y="4643446"/>
            <a:ext cx="2560906" cy="1857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Овал 15"/>
          <p:cNvSpPr/>
          <p:nvPr/>
        </p:nvSpPr>
        <p:spPr>
          <a:xfrm>
            <a:off x="500034" y="500042"/>
            <a:ext cx="2000264" cy="1143008"/>
          </a:xfrm>
          <a:prstGeom prst="ellipse">
            <a:avLst/>
          </a:prstGeom>
          <a:solidFill>
            <a:schemeClr val="bg2"/>
          </a:solidFill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CurveDown">
              <a:avLst/>
            </a:prstTxWarp>
          </a:bodyPr>
          <a:lstStyle/>
          <a:p>
            <a:pPr algn="ctr"/>
            <a:r>
              <a:rPr lang="ru-RU" dirty="0" smtClean="0">
                <a:solidFill>
                  <a:schemeClr val="tx2"/>
                </a:solidFill>
              </a:rPr>
              <a:t>Цитата урока</a:t>
            </a:r>
            <a:endParaRPr lang="ru-RU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Горизонтальный свиток 9"/>
          <p:cNvSpPr/>
          <p:nvPr/>
        </p:nvSpPr>
        <p:spPr>
          <a:xfrm>
            <a:off x="285720" y="1928802"/>
            <a:ext cx="8501122" cy="4214842"/>
          </a:xfrm>
          <a:prstGeom prst="horizont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None/>
            </a:pPr>
            <a:r>
              <a:rPr lang="ru-RU" sz="3200" b="1" i="1" dirty="0" smtClean="0">
                <a:solidFill>
                  <a:srgbClr val="0000FF"/>
                </a:solidFill>
              </a:rPr>
              <a:t>Подумайте опираясь на слова </a:t>
            </a:r>
            <a:r>
              <a:rPr lang="ru-RU" sz="3200" b="1" i="1" dirty="0" smtClean="0">
                <a:solidFill>
                  <a:srgbClr val="0000FF"/>
                </a:solidFill>
              </a:rPr>
              <a:t>Уайльда</a:t>
            </a:r>
            <a:r>
              <a:rPr lang="ru-RU" sz="3200" b="1" i="1" dirty="0" smtClean="0">
                <a:solidFill>
                  <a:srgbClr val="0000FF"/>
                </a:solidFill>
              </a:rPr>
              <a:t>,  </a:t>
            </a:r>
            <a:r>
              <a:rPr lang="ru-RU" sz="3200" b="1" i="1" dirty="0" smtClean="0">
                <a:solidFill>
                  <a:srgbClr val="0000FF"/>
                </a:solidFill>
              </a:rPr>
              <a:t>кого  из наших современников  можно назвать </a:t>
            </a:r>
            <a:r>
              <a:rPr lang="ru-RU" sz="3200" b="1" i="1" dirty="0" smtClean="0">
                <a:solidFill>
                  <a:srgbClr val="0000FF"/>
                </a:solidFill>
              </a:rPr>
              <a:t>настоящим мужчиной</a:t>
            </a:r>
            <a:r>
              <a:rPr lang="ru-RU" sz="3200" b="1" i="1" dirty="0" smtClean="0">
                <a:solidFill>
                  <a:srgbClr val="0000FF"/>
                </a:solidFill>
              </a:rPr>
              <a:t>? </a:t>
            </a:r>
            <a:endParaRPr lang="ru-RU" sz="3200" b="1" i="1" dirty="0" smtClean="0">
              <a:solidFill>
                <a:srgbClr val="0000FF"/>
              </a:solidFill>
            </a:endParaRPr>
          </a:p>
          <a:p>
            <a:pPr>
              <a:buNone/>
            </a:pPr>
            <a:r>
              <a:rPr lang="ru-RU" sz="3200" b="1" i="1" dirty="0" smtClean="0">
                <a:solidFill>
                  <a:srgbClr val="0000FF"/>
                </a:solidFill>
              </a:rPr>
              <a:t>Как это отражается в его характере, поступках, отношении к людям?</a:t>
            </a:r>
            <a:endParaRPr lang="ru-RU" sz="3200" b="1" i="1" dirty="0">
              <a:solidFill>
                <a:srgbClr val="0000FF"/>
              </a:solidFill>
            </a:endParaRPr>
          </a:p>
        </p:txBody>
      </p:sp>
      <p:pic>
        <p:nvPicPr>
          <p:cNvPr id="8" name="Рисунок 7" descr="http://www.gifanimategratis.com/gifanimategratis.com/gif-animate/p/professioni-mestieri-impiegato_27525-gif-animata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4800" y="285728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Овал 8"/>
          <p:cNvSpPr/>
          <p:nvPr/>
        </p:nvSpPr>
        <p:spPr>
          <a:xfrm>
            <a:off x="357158" y="357166"/>
            <a:ext cx="2195736" cy="1052736"/>
          </a:xfrm>
          <a:prstGeom prst="ellipse">
            <a:avLst/>
          </a:prstGeom>
          <a:solidFill>
            <a:schemeClr val="bg2"/>
          </a:solidFill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CurveDown">
              <a:avLst/>
            </a:prstTxWarp>
          </a:bodyPr>
          <a:lstStyle/>
          <a:p>
            <a:pPr algn="ctr"/>
            <a:r>
              <a:rPr lang="ru-RU" dirty="0" smtClean="0">
                <a:solidFill>
                  <a:schemeClr val="tx2"/>
                </a:solidFill>
              </a:rPr>
              <a:t>Диалоговое обсуждение </a:t>
            </a:r>
            <a:endParaRPr lang="ru-RU" dirty="0">
              <a:solidFill>
                <a:schemeClr val="tx2"/>
              </a:solidFill>
            </a:endParaRPr>
          </a:p>
        </p:txBody>
      </p:sp>
      <p:pic>
        <p:nvPicPr>
          <p:cNvPr id="11" name="p540515848" descr="&amp;Rcy;&amp;ycy;&amp;tscy;&amp;acy;&amp;rcy;&amp;softcy; &amp;vcy;&amp;iecy;&amp;rcy;&amp;khcy;&amp;ocy;&amp;mcy;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5591175"/>
            <a:ext cx="1228725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Лента лицом вниз 11"/>
          <p:cNvSpPr/>
          <p:nvPr/>
        </p:nvSpPr>
        <p:spPr>
          <a:xfrm>
            <a:off x="2285984" y="1500174"/>
            <a:ext cx="4286280" cy="714380"/>
          </a:xfrm>
          <a:prstGeom prst="ribbon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None/>
            </a:pPr>
            <a:r>
              <a:rPr lang="ru-RU" b="1" i="1" dirty="0" smtClean="0">
                <a:solidFill>
                  <a:srgbClr val="002060"/>
                </a:solidFill>
              </a:rPr>
              <a:t>Работа в парах</a:t>
            </a:r>
          </a:p>
        </p:txBody>
      </p:sp>
      <p:pic>
        <p:nvPicPr>
          <p:cNvPr id="13" name="Рисунок 12" descr="http://s.fishki.net/upload/users/2015/08/25/418446/f75ebe9b39cbd87d63b12d62e901fbc9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1500174"/>
            <a:ext cx="1500198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http://img1.liveinternet.ru/images/attach/c/9/105/392/105392005_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857356" y="1214422"/>
            <a:ext cx="6695772" cy="4714908"/>
          </a:xfrm>
        </p:spPr>
        <p:txBody>
          <a:bodyPr>
            <a:normAutofit fontScale="92500" lnSpcReduction="20000"/>
          </a:bodyPr>
          <a:lstStyle/>
          <a:p>
            <a:pPr algn="ctr"/>
            <a:endParaRPr lang="ru-RU" sz="6600" b="1" dirty="0" smtClean="0">
              <a:solidFill>
                <a:srgbClr val="C00000"/>
              </a:solidFill>
              <a:latin typeface="Arial Black" pitchFamily="34" charset="0"/>
            </a:endParaRPr>
          </a:p>
          <a:p>
            <a:pPr algn="ctr">
              <a:buNone/>
            </a:pPr>
            <a:endParaRPr lang="ru-RU" sz="6600" b="1" dirty="0" smtClean="0">
              <a:solidFill>
                <a:srgbClr val="C00000"/>
              </a:solidFill>
              <a:latin typeface="Arial Black" pitchFamily="34" charset="0"/>
            </a:endParaRPr>
          </a:p>
          <a:p>
            <a:pPr algn="ctr">
              <a:buNone/>
            </a:pPr>
            <a:r>
              <a:rPr lang="ru-RU" sz="7800" b="1" dirty="0" smtClean="0">
                <a:solidFill>
                  <a:srgbClr val="FF0000"/>
                </a:solidFill>
                <a:latin typeface="Arial Black" pitchFamily="34" charset="0"/>
              </a:rPr>
              <a:t>Вперед! </a:t>
            </a:r>
          </a:p>
          <a:p>
            <a:pPr algn="ctr">
              <a:buNone/>
            </a:pPr>
            <a:r>
              <a:rPr lang="ru-RU" sz="6600" b="1" dirty="0" smtClean="0">
                <a:solidFill>
                  <a:srgbClr val="FF0000"/>
                </a:solidFill>
                <a:latin typeface="Arial Black" pitchFamily="34" charset="0"/>
              </a:rPr>
              <a:t>В движении к своей цели!</a:t>
            </a:r>
          </a:p>
        </p:txBody>
      </p:sp>
      <p:pic>
        <p:nvPicPr>
          <p:cNvPr id="4" name="Рисунок 3" descr="http://www.gifanimategratis.com/gifanimategratis.com/gif-animate/p/professioni-mestieri-impiegato_27525-gif-animata.gif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86776" y="-142900"/>
            <a:ext cx="1292918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 rot="295999">
            <a:off x="285720" y="214290"/>
            <a:ext cx="3929058" cy="142876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CurveDown">
              <a:avLst>
                <a:gd name="adj" fmla="val 47053"/>
              </a:avLst>
            </a:prstTxWarp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tx2"/>
                </a:solidFill>
              </a:rPr>
              <a:t>Отдохнем!</a:t>
            </a:r>
            <a:endParaRPr lang="ru-RU" dirty="0">
              <a:solidFill>
                <a:schemeClr val="tx2"/>
              </a:solidFill>
            </a:endParaRPr>
          </a:p>
        </p:txBody>
      </p:sp>
      <p:pic>
        <p:nvPicPr>
          <p:cNvPr id="9" name="p260033103" descr="&amp;KHcy;&amp;ocy;&amp;kcy;&amp;kcy;&amp;iecy;&amp;icy;&amp;scy;&amp;tcy; &amp;scy;&amp;kcy;&amp;ocy;&amp;lcy;&amp;softcy;&amp;zcy;&amp;icy;&amp;tcy; &amp;pcy;&amp;ocy; &amp;lcy;&amp;softcy;&amp;dcy;&amp;ucy;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67622" y="5357826"/>
            <a:ext cx="1476378" cy="1223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review-image" descr="http://infoprivorot.ru/wp-content/uploads/2014/03/paren-i-devushka-obnimautsya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48550" y="5162550"/>
            <a:ext cx="1695450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https://im2-tub-kz.yandex.net/i?id=d15101140acc2aa232aa1f7a2f2688fe&amp;n=33&amp;h=190&amp;w=28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33864"/>
            <a:ext cx="1944216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143000"/>
          </a:xfrm>
        </p:spPr>
        <p:txBody>
          <a:bodyPr/>
          <a:lstStyle/>
          <a:p>
            <a:pPr algn="ctr"/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556792"/>
            <a:ext cx="6000792" cy="2586588"/>
          </a:xfrm>
        </p:spPr>
        <p:txBody>
          <a:bodyPr>
            <a:normAutofit/>
          </a:bodyPr>
          <a:lstStyle/>
          <a:p>
            <a:endParaRPr lang="ru-RU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None/>
            </a:pPr>
            <a:r>
              <a:rPr lang="ru-RU" dirty="0" smtClean="0"/>
              <a:t>  </a:t>
            </a:r>
            <a:endParaRPr lang="ru-RU" dirty="0">
              <a:solidFill>
                <a:srgbClr val="0000FF"/>
              </a:solidFill>
            </a:endParaRPr>
          </a:p>
        </p:txBody>
      </p:sp>
      <p:pic>
        <p:nvPicPr>
          <p:cNvPr id="8" name="Рисунок 7" descr="http://www.gifanimategratis.com/gifanimategratis.com/gif-animate/p/professioni-mestieri-impiegato_27525-gif-animata.gif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24800" y="285728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Овал 8"/>
          <p:cNvSpPr/>
          <p:nvPr/>
        </p:nvSpPr>
        <p:spPr>
          <a:xfrm>
            <a:off x="357158" y="357166"/>
            <a:ext cx="2195736" cy="1052736"/>
          </a:xfrm>
          <a:prstGeom prst="ellipse">
            <a:avLst/>
          </a:prstGeom>
          <a:solidFill>
            <a:schemeClr val="bg2"/>
          </a:solidFill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CurveDown">
              <a:avLst/>
            </a:prstTxWarp>
          </a:bodyPr>
          <a:lstStyle/>
          <a:p>
            <a:pPr algn="ctr"/>
            <a:r>
              <a:rPr lang="ru-RU" dirty="0" smtClean="0">
                <a:solidFill>
                  <a:schemeClr val="tx2"/>
                </a:solidFill>
              </a:rPr>
              <a:t>Творческая работа 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12" name="Лента лицом вниз 11"/>
          <p:cNvSpPr/>
          <p:nvPr/>
        </p:nvSpPr>
        <p:spPr>
          <a:xfrm>
            <a:off x="2214546" y="1357298"/>
            <a:ext cx="4786346" cy="714380"/>
          </a:xfrm>
          <a:prstGeom prst="ribbon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None/>
            </a:pPr>
            <a:r>
              <a:rPr lang="ru-RU" b="1" i="1" dirty="0" smtClean="0">
                <a:solidFill>
                  <a:srgbClr val="002060"/>
                </a:solidFill>
              </a:rPr>
              <a:t>Работа в группах</a:t>
            </a:r>
          </a:p>
        </p:txBody>
      </p:sp>
      <p:sp>
        <p:nvSpPr>
          <p:cNvPr id="13" name="Правильный пятиугольник 12"/>
          <p:cNvSpPr/>
          <p:nvPr/>
        </p:nvSpPr>
        <p:spPr>
          <a:xfrm>
            <a:off x="571472" y="2071678"/>
            <a:ext cx="7929618" cy="4286280"/>
          </a:xfrm>
          <a:prstGeom prst="pentagon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002060"/>
                </a:solidFill>
              </a:rPr>
              <a:t>Составить коллаж</a:t>
            </a:r>
          </a:p>
          <a:p>
            <a:pPr algn="ctr"/>
            <a:r>
              <a:rPr lang="ru-RU" sz="3200" b="1" i="1" dirty="0" smtClean="0">
                <a:solidFill>
                  <a:srgbClr val="002060"/>
                </a:solidFill>
              </a:rPr>
              <a:t>«Мужчина в современном обществе»</a:t>
            </a:r>
            <a:endParaRPr lang="ru-RU" sz="3200" b="1" i="1" dirty="0">
              <a:solidFill>
                <a:srgbClr val="002060"/>
              </a:solidFill>
            </a:endParaRPr>
          </a:p>
        </p:txBody>
      </p:sp>
      <p:pic>
        <p:nvPicPr>
          <p:cNvPr id="16" name="preview-image" descr="http://cs305915.userapi.com/v305915732/21f8/IesN-rd4I-I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3768" y="1643050"/>
            <a:ext cx="1857388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review-image" descr="http://122012.imgbb.ru/user/27/275501/1/2c3ef83d3f4e25948580c7b7efec0a2e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7158" y="1785926"/>
            <a:ext cx="1500198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347143496" descr="&amp;Scy;&amp;pcy;&amp;ocy;&amp;rcy;&amp;tcy;&amp;icy;&amp;vcy;&amp;ncy;&amp;ycy;&amp;jcy; &amp;acy;&amp;vcy;&amp;tcy;&amp;ocy;&amp;mcy;&amp;ocy;&amp;bcy;&amp;icy;&amp;lcy;&amp;softcy;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4429132"/>
            <a:ext cx="1000100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 descr="https://im2-tub-kz.yandex.net/i?id=d15101140acc2aa232aa1f7a2f2688fe&amp;n=33&amp;h=190&amp;w=28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714620"/>
            <a:ext cx="1214414" cy="938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640385010" descr="&amp;Mcy;&amp;ucy;&amp;zhcy;&amp;chcy;&amp;icy;&amp;ncy;&amp;acy; &amp;ucy;&amp;lcy;&amp;ycy;&amp;bcy;&amp;acy;&amp;iecy;&amp;tcy;&amp;scy;&amp;yacy; &amp;icy; &amp;pcy;&amp;ocy;&amp;dcy;&amp;ncy;&amp;icy;&amp;mcy;&amp;acy;&amp;iecy;&amp;tcy; &amp;bcy;&amp;rcy;&amp;ocy;&amp;vcy;&amp;icy;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15306" y="2285992"/>
            <a:ext cx="928694" cy="1000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Рисунок 22" descr="http://samopoznanie.kz/avatars/objects/3-122485_1_6.jpg?1433954498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596" y="1500174"/>
            <a:ext cx="1285852" cy="777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review-image" descr="http://cs305915.userapi.com/v305915732/21f8/IesN-rd4I-I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3438" y="5429264"/>
            <a:ext cx="1857388" cy="1214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18" descr="http://www.3567777.com/uploads/120524/8-1205240951009A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8596" y="5214950"/>
            <a:ext cx="1500198" cy="1457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http://thumbs.dreamstime.com/z/business-gesture-group-ok-people-7271994.jpg"/>
          <p:cNvPicPr/>
          <p:nvPr/>
        </p:nvPicPr>
        <p:blipFill>
          <a:blip r:embed="rId8" cstate="print"/>
          <a:srcRect b="12346"/>
          <a:stretch>
            <a:fillRect/>
          </a:stretch>
        </p:blipFill>
        <p:spPr bwMode="auto">
          <a:xfrm>
            <a:off x="2357422" y="5429264"/>
            <a:ext cx="2000232" cy="1214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Рисунок 19" descr="https://im0-tub-kz.yandex.net/i?id=fa91b02605499b7060d02bfd2d945e08&amp;n=33&amp;h=190&amp;w=284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858148" y="500042"/>
            <a:ext cx="1285852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http://ru.t3leads.com/wp-content/uploads/2015/06/optimalnaya-partnerskaya-programma-chto-nuzhno-znat-reklamodatelyu.jpg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572264" y="5429264"/>
            <a:ext cx="2214578" cy="1214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C:\Documents and Settings\User\Рабочий стол\101354305_dostizhenie_celey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0" y="0"/>
            <a:ext cx="1357290" cy="138714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4" y="0"/>
            <a:ext cx="7015154" cy="1143000"/>
          </a:xfrm>
        </p:spPr>
        <p:txBody>
          <a:bodyPr>
            <a:normAutofit/>
          </a:bodyPr>
          <a:lstStyle/>
          <a:p>
            <a:pPr algn="ctr"/>
            <a:r>
              <a:rPr lang="ru-RU" sz="3600" b="1" i="1" dirty="0" smtClean="0">
                <a:solidFill>
                  <a:srgbClr val="0000FF"/>
                </a:solidFill>
              </a:rPr>
              <a:t>А какими хотят видеть мужчин девушки?</a:t>
            </a:r>
            <a:endParaRPr lang="ru-RU" sz="3600" b="1" i="1" dirty="0">
              <a:solidFill>
                <a:srgbClr val="0000FF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1071546"/>
            <a:ext cx="8072494" cy="5162346"/>
          </a:xfrm>
        </p:spPr>
        <p:txBody>
          <a:bodyPr>
            <a:normAutofit/>
          </a:bodyPr>
          <a:lstStyle/>
          <a:p>
            <a:pPr lvl="0" algn="ctr">
              <a:buNone/>
            </a:pPr>
            <a:r>
              <a:rPr lang="ru-RU" sz="2200" dirty="0" smtClean="0">
                <a:solidFill>
                  <a:srgbClr val="0000FF"/>
                </a:solidFill>
              </a:rPr>
              <a:t>Обладать положительными качествами характера</a:t>
            </a:r>
          </a:p>
          <a:p>
            <a:pPr lvl="0" algn="ctr">
              <a:buNone/>
            </a:pPr>
            <a:r>
              <a:rPr lang="ru-RU" sz="2200" b="1" i="1" dirty="0" smtClean="0">
                <a:solidFill>
                  <a:srgbClr val="FF0000"/>
                </a:solidFill>
              </a:rPr>
              <a:t>Быть</a:t>
            </a:r>
            <a:r>
              <a:rPr lang="ru-RU" sz="2200" dirty="0" smtClean="0">
                <a:solidFill>
                  <a:srgbClr val="0000FF"/>
                </a:solidFill>
              </a:rPr>
              <a:t> : уверенным в себе и своих возможностях, </a:t>
            </a:r>
            <a:r>
              <a:rPr lang="ru-RU" sz="2200" dirty="0" err="1" smtClean="0">
                <a:solidFill>
                  <a:srgbClr val="0000FF"/>
                </a:solidFill>
              </a:rPr>
              <a:t>креативным</a:t>
            </a:r>
            <a:r>
              <a:rPr lang="ru-RU" sz="2200" dirty="0" smtClean="0">
                <a:solidFill>
                  <a:srgbClr val="0000FF"/>
                </a:solidFill>
              </a:rPr>
              <a:t>, с чувством юмора,   аккуратным, ухоженным, тактичным по отношению к  людям  и галантным по отношению к женщине, уметь проявлять инициативу, образованным, целеустремленным, </a:t>
            </a:r>
          </a:p>
          <a:p>
            <a:pPr lvl="0">
              <a:buNone/>
            </a:pPr>
            <a:r>
              <a:rPr lang="ru-RU" sz="2200" dirty="0" smtClean="0">
                <a:solidFill>
                  <a:srgbClr val="0000FF"/>
                </a:solidFill>
              </a:rPr>
              <a:t>      профессионалом своего дела,  с активной жизненной позицией, независимым от интернет  пространства, без вредных привычек, спортивным, смелым, верным, </a:t>
            </a:r>
          </a:p>
          <a:p>
            <a:pPr lvl="0">
              <a:buNone/>
            </a:pPr>
            <a:r>
              <a:rPr lang="ru-RU" sz="2200" dirty="0" smtClean="0">
                <a:solidFill>
                  <a:srgbClr val="0000FF"/>
                </a:solidFill>
              </a:rPr>
              <a:t>любящим, порядочным, трудолюбивым, ответственным за свои слова и поступки, быть хорошим отцом и мужем.</a:t>
            </a:r>
          </a:p>
          <a:p>
            <a:pPr lvl="0">
              <a:buNone/>
            </a:pPr>
            <a:endParaRPr lang="ru-RU" sz="2200" dirty="0">
              <a:solidFill>
                <a:srgbClr val="0000FF"/>
              </a:solidFill>
            </a:endParaRPr>
          </a:p>
        </p:txBody>
      </p:sp>
      <p:pic>
        <p:nvPicPr>
          <p:cNvPr id="17" name="p260033103" descr="&amp;KHcy;&amp;ocy;&amp;kcy;&amp;kcy;&amp;iecy;&amp;icy;&amp;scy;&amp;tcy; &amp;scy;&amp;kcy;&amp;ocy;&amp;lcy;&amp;softcy;&amp;zcy;&amp;icy;&amp;tcy; &amp;pcy;&amp;ocy; &amp;lcy;&amp;softcy;&amp;dcy;&amp;ucy;"/>
          <p:cNvPicPr/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14282" y="4143380"/>
            <a:ext cx="1047750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Рисунок 20" descr="http://www.gifanimategratis.com/gifanimategratis.com/gif-animate/p/professioni-mestieri-impiegato_27525-gif-animata.gif"/>
          <p:cNvPicPr/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143636" y="500042"/>
            <a:ext cx="571504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500174"/>
            <a:ext cx="8115328" cy="4824426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4" name="Заголовок 6"/>
          <p:cNvSpPr>
            <a:spLocks noGrp="1"/>
          </p:cNvSpPr>
          <p:nvPr>
            <p:ph type="title"/>
          </p:nvPr>
        </p:nvSpPr>
        <p:spPr>
          <a:xfrm>
            <a:off x="0" y="0"/>
            <a:ext cx="2500330" cy="114300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CurveDown">
              <a:avLst>
                <a:gd name="adj" fmla="val 47053"/>
              </a:avLst>
            </a:prstTxWarp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tx2"/>
                </a:solidFill>
              </a:rPr>
              <a:t>Вывод по теме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 rot="20642046">
            <a:off x="5102771" y="319638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0000FF"/>
                </a:solidFill>
              </a:rPr>
              <a:t> </a:t>
            </a:r>
            <a:endParaRPr lang="ru-RU" dirty="0"/>
          </a:p>
        </p:txBody>
      </p:sp>
      <p:pic>
        <p:nvPicPr>
          <p:cNvPr id="39" name="Рисунок 38" descr="http://mybuzines.ru/marinbiz.ru/wp-content/uploads/2015/10/6a00d834546ab769e2010536d2bcee970c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86575" y="0"/>
            <a:ext cx="2257425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Рисунок 39" descr="http://www.airlineberg.com/wp-content/uploads/2014/12/successful-business-people-smiling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4786314" y="0"/>
            <a:ext cx="2143140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" name="Рисунок 41" descr="http://jewishexponent.com/sites/default/files/styles/facebook_og-image/public/J-Dogs%20Catering%20%26%20Amusements%20Rectangle.jpg?itok=xYb-ghQ9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0298" y="0"/>
            <a:ext cx="2319334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" name="Рисунок 42" descr="http://www.sympaty.net/wp-content/uploads/2012/03/rez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285860"/>
            <a:ext cx="1080120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Рисунок 35" descr="http://www.3567777.com/uploads/120524/8-1205240951009A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5072074"/>
            <a:ext cx="1071538" cy="1457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Прямоугольник с двумя скругленными противолежащими углами 36"/>
          <p:cNvSpPr/>
          <p:nvPr/>
        </p:nvSpPr>
        <p:spPr>
          <a:xfrm>
            <a:off x="1000100" y="2000240"/>
            <a:ext cx="7858180" cy="4500594"/>
          </a:xfrm>
          <a:prstGeom prst="round2Diag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rgbClr val="0000FF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Чутким, отзывчивым, с  активной  жизненной  позицией,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rgbClr val="0000FF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духовно  стойким,  иметь силу воли, трудолюбивым, ответственным, 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rgbClr val="0000FF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мужественным, с широкой душой,  патриотом своей страны, настоящей опорой своей семьи, стремится всегда вперед, всегда к успеху</a:t>
            </a:r>
            <a:r>
              <a:rPr lang="ru-RU" sz="2800" dirty="0" smtClean="0">
                <a:solidFill>
                  <a:srgbClr val="0000FF"/>
                </a:solidFill>
                <a:latin typeface="Times New Roman"/>
                <a:ea typeface="Times New Roman" pitchFamily="18" charset="0"/>
                <a:cs typeface="Times New Roman" pitchFamily="18" charset="0"/>
              </a:rPr>
              <a:t>…</a:t>
            </a:r>
            <a:r>
              <a:rPr lang="ru-RU" sz="2800" dirty="0" smtClean="0">
                <a:solidFill>
                  <a:srgbClr val="0000FF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  быть уверенным, целеустремленным.</a:t>
            </a:r>
            <a:endParaRPr lang="ru-RU" sz="2800" dirty="0" smtClean="0">
              <a:solidFill>
                <a:srgbClr val="0000FF"/>
              </a:soli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6"/>
          <p:cNvSpPr>
            <a:spLocks noGrp="1"/>
          </p:cNvSpPr>
          <p:nvPr>
            <p:ph type="title"/>
          </p:nvPr>
        </p:nvSpPr>
        <p:spPr>
          <a:xfrm rot="326325">
            <a:off x="229350" y="430551"/>
            <a:ext cx="3643338" cy="1224714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CurveDown">
              <a:avLst>
                <a:gd name="adj" fmla="val 47053"/>
              </a:avLst>
            </a:prstTxWarp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tx2"/>
                </a:solidFill>
              </a:rPr>
              <a:t>Вопросы в стол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5" name="Прямоугольник с двумя вырезанными противолежащими углами 4"/>
          <p:cNvSpPr/>
          <p:nvPr/>
        </p:nvSpPr>
        <p:spPr>
          <a:xfrm>
            <a:off x="500034" y="2000240"/>
            <a:ext cx="8001056" cy="3429024"/>
          </a:xfrm>
          <a:prstGeom prst="snip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Tx/>
              <a:buChar char="-"/>
            </a:pPr>
            <a:endParaRPr lang="ru-RU" sz="2800" dirty="0" smtClean="0">
              <a:solidFill>
                <a:srgbClr val="0000FF"/>
              </a:solidFill>
            </a:endParaRPr>
          </a:p>
          <a:p>
            <a:pPr>
              <a:buFontTx/>
              <a:buChar char="-"/>
            </a:pPr>
            <a:r>
              <a:rPr lang="ru-RU" sz="2800" dirty="0" smtClean="0">
                <a:solidFill>
                  <a:srgbClr val="0000FF"/>
                </a:solidFill>
              </a:rPr>
              <a:t>Что понравилось и </a:t>
            </a:r>
            <a:r>
              <a:rPr lang="ru-RU" sz="2800" dirty="0" smtClean="0">
                <a:solidFill>
                  <a:srgbClr val="0000FF"/>
                </a:solidFill>
              </a:rPr>
              <a:t>запомнилось на мероприятии?</a:t>
            </a:r>
            <a:endParaRPr lang="ru-RU" sz="2800" dirty="0" smtClean="0">
              <a:solidFill>
                <a:srgbClr val="0000FF"/>
              </a:solidFill>
            </a:endParaRPr>
          </a:p>
          <a:p>
            <a:pPr>
              <a:buFontTx/>
              <a:buChar char="-"/>
            </a:pPr>
            <a:r>
              <a:rPr lang="ru-RU" sz="2800" dirty="0" smtClean="0">
                <a:solidFill>
                  <a:srgbClr val="0000FF"/>
                </a:solidFill>
              </a:rPr>
              <a:t>Какой образ мужчины сформировался у вас в сознании?</a:t>
            </a:r>
          </a:p>
          <a:p>
            <a:pPr>
              <a:buFontTx/>
              <a:buChar char="-"/>
            </a:pPr>
            <a:endParaRPr lang="ru-RU" sz="2400" dirty="0"/>
          </a:p>
        </p:txBody>
      </p:sp>
      <p:pic>
        <p:nvPicPr>
          <p:cNvPr id="6" name="p54727902" descr="&amp;Mcy;&amp;ucy;&amp;zhcy;&amp;chcy;&amp;icy;&amp;ncy;&amp;acy; &amp;dcy;&amp;acy;&amp;rcy;&amp;icy;&amp;tcy; &amp;tscy;&amp;vcy;&amp;iecy;&amp;tcy;&amp;ycy;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72198" y="4357694"/>
            <a:ext cx="2428892" cy="2500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s.fishki.net/upload/users/2015/08/25/418446/f75ebe9b39cbd87d63b12d62e901fbc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2071678"/>
            <a:ext cx="1500198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vtyumene.ru/wp-content/uploads/2014/04/man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86446" y="0"/>
            <a:ext cx="3357554" cy="1928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://ial-group.com/files/styles/big-image-news/public/2_0.png?itok=FevVtyIm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572140"/>
            <a:ext cx="2071670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://thumbs.dreamstime.com/z/business-gesture-group-ok-people-7271994.jpg"/>
          <p:cNvPicPr/>
          <p:nvPr/>
        </p:nvPicPr>
        <p:blipFill>
          <a:blip r:embed="rId6" cstate="print"/>
          <a:srcRect b="12346"/>
          <a:stretch>
            <a:fillRect/>
          </a:stretch>
        </p:blipFill>
        <p:spPr bwMode="auto">
          <a:xfrm>
            <a:off x="2500298" y="5500702"/>
            <a:ext cx="2747935" cy="1357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1318</TotalTime>
  <Words>257</Words>
  <Application>Microsoft Office PowerPoint</Application>
  <PresentationFormat>Экран (4:3)</PresentationFormat>
  <Paragraphs>43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Поток</vt:lpstr>
      <vt:lpstr>   Быть мужчиной</vt:lpstr>
      <vt:lpstr>Цель </vt:lpstr>
      <vt:lpstr>Слайд 3</vt:lpstr>
      <vt:lpstr>Слайд 4</vt:lpstr>
      <vt:lpstr>Отдохнем!</vt:lpstr>
      <vt:lpstr>Слайд 6</vt:lpstr>
      <vt:lpstr>А какими хотят видеть мужчин девушки?</vt:lpstr>
      <vt:lpstr>Вывод по теме</vt:lpstr>
      <vt:lpstr>Вопросы в стол</vt:lpstr>
    </vt:vector>
  </TitlesOfParts>
  <Company>School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ТРЕНИНГ Формула успеха</dc:title>
  <dc:creator>User</dc:creator>
  <cp:lastModifiedBy>Пользователь</cp:lastModifiedBy>
  <cp:revision>121</cp:revision>
  <dcterms:created xsi:type="dcterms:W3CDTF">2015-02-11T10:02:08Z</dcterms:created>
  <dcterms:modified xsi:type="dcterms:W3CDTF">2022-10-28T11:28:04Z</dcterms:modified>
</cp:coreProperties>
</file>