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5" r:id="rId2"/>
    <p:sldId id="319" r:id="rId3"/>
    <p:sldId id="318" r:id="rId4"/>
    <p:sldId id="325" r:id="rId5"/>
    <p:sldId id="316" r:id="rId6"/>
    <p:sldId id="320" r:id="rId7"/>
    <p:sldId id="321" r:id="rId8"/>
    <p:sldId id="297" r:id="rId9"/>
    <p:sldId id="322" r:id="rId10"/>
    <p:sldId id="293" r:id="rId11"/>
    <p:sldId id="323" r:id="rId12"/>
    <p:sldId id="324" r:id="rId13"/>
    <p:sldId id="309" r:id="rId14"/>
    <p:sldId id="276" r:id="rId15"/>
    <p:sldId id="301" r:id="rId16"/>
    <p:sldId id="302" r:id="rId17"/>
    <p:sldId id="310" r:id="rId18"/>
    <p:sldId id="307" r:id="rId19"/>
    <p:sldId id="304" r:id="rId20"/>
    <p:sldId id="305" r:id="rId21"/>
    <p:sldId id="274" r:id="rId22"/>
    <p:sldId id="281" r:id="rId23"/>
    <p:sldId id="284" r:id="rId24"/>
    <p:sldId id="313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00"/>
    <a:srgbClr val="0000CC"/>
    <a:srgbClr val="25071C"/>
    <a:srgbClr val="FA06CC"/>
    <a:srgbClr val="73BF7C"/>
    <a:srgbClr val="CCFF33"/>
    <a:srgbClr val="AD7C1B"/>
    <a:srgbClr val="D10EF2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32" autoAdjust="0"/>
    <p:restoredTop sz="94567" autoAdjust="0"/>
  </p:normalViewPr>
  <p:slideViewPr>
    <p:cSldViewPr>
      <p:cViewPr varScale="1">
        <p:scale>
          <a:sx n="67" d="100"/>
          <a:sy n="67" d="100"/>
        </p:scale>
        <p:origin x="163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397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1E5C2-0592-438C-8B27-F33AA7E56E99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00735-914D-4C94-94A0-993813DA1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4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00735-914D-4C94-94A0-993813DA1C0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5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00735-914D-4C94-94A0-993813DA1C0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4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00735-914D-4C94-94A0-993813DA1C0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08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00735-914D-4C94-94A0-993813DA1C0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63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00735-914D-4C94-94A0-993813DA1C0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43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148138"/>
            <a:ext cx="6227763" cy="100806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accent2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3860800"/>
            <a:ext cx="6048375" cy="1109663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721225"/>
            <a:ext cx="6048375" cy="696913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980728"/>
            <a:ext cx="6696744" cy="3367207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ЭКСПЕРИМЕНТАРИЙ</a:t>
            </a:r>
            <a:r>
              <a:rPr lang="ru-RU" sz="2800" b="1" dirty="0">
                <a:solidFill>
                  <a:srgbClr val="003399"/>
                </a:solidFill>
              </a:rPr>
              <a:t/>
            </a:r>
            <a:br>
              <a:rPr lang="ru-RU" sz="2800" b="1" dirty="0">
                <a:solidFill>
                  <a:srgbClr val="003399"/>
                </a:solidFill>
              </a:rPr>
            </a:br>
            <a:r>
              <a:rPr lang="ru-RU" sz="2800" b="1" dirty="0">
                <a:solidFill>
                  <a:srgbClr val="003399"/>
                </a:solidFill>
              </a:rPr>
              <a:t> КАК СПОСОБ ПОВЫШЕНИЯ МОТИВАЦИИ УЧАЩИХСЯ</a:t>
            </a:r>
            <a:br>
              <a:rPr lang="ru-RU" sz="2800" b="1" dirty="0">
                <a:solidFill>
                  <a:srgbClr val="003399"/>
                </a:solidFill>
              </a:rPr>
            </a:br>
            <a:r>
              <a:rPr lang="ru-RU" sz="2800" b="1" dirty="0">
                <a:solidFill>
                  <a:srgbClr val="003399"/>
                </a:solidFill>
              </a:rPr>
              <a:t> К ИЗУЧЕНИЮ</a:t>
            </a:r>
            <a:br>
              <a:rPr lang="ru-RU" sz="2800" b="1" dirty="0">
                <a:solidFill>
                  <a:srgbClr val="003399"/>
                </a:solidFill>
              </a:rPr>
            </a:br>
            <a:r>
              <a:rPr lang="ru-RU" sz="2800" b="1" dirty="0">
                <a:solidFill>
                  <a:srgbClr val="003399"/>
                </a:solidFill>
              </a:rPr>
              <a:t> ЕСТЕСТВЕННЫХ НАУК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8465" y="3572175"/>
            <a:ext cx="4355329" cy="21957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69839" y="3592426"/>
            <a:ext cx="4365623" cy="2165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149080"/>
            <a:ext cx="2448272" cy="2706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4146718"/>
            <a:ext cx="2304254" cy="26786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73113" y="116632"/>
            <a:ext cx="3496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dirty="0">
                <a:solidFill>
                  <a:srgbClr val="25071C"/>
                </a:solidFill>
              </a:rPr>
              <a:t>МБОУ </a:t>
            </a:r>
            <a:r>
              <a:rPr lang="ru-RU" sz="2000" dirty="0" smtClean="0">
                <a:solidFill>
                  <a:srgbClr val="25071C"/>
                </a:solidFill>
              </a:rPr>
              <a:t>«Нагалыкская СОШ»</a:t>
            </a:r>
            <a:endParaRPr lang="ru-RU" sz="2000" dirty="0">
              <a:solidFill>
                <a:srgbClr val="250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9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56181" y="1813868"/>
            <a:ext cx="5972758" cy="720080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1475656" y="1844824"/>
            <a:ext cx="6048672" cy="650875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234" y="-545493"/>
            <a:ext cx="3456385" cy="4569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8071" y="-548653"/>
            <a:ext cx="3467275" cy="4564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637" y="2871489"/>
            <a:ext cx="3384995" cy="45765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5473" y="2889474"/>
            <a:ext cx="3390725" cy="45463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2716" y="2779242"/>
            <a:ext cx="2774552" cy="259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1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1881" y="345410"/>
            <a:ext cx="3660238" cy="29694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586" y="199797"/>
            <a:ext cx="3645027" cy="3275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5378" y="371615"/>
            <a:ext cx="3689954" cy="28872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427" y="2860815"/>
            <a:ext cx="3177173" cy="4776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85" y="3086525"/>
            <a:ext cx="3182901" cy="433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3806" y="3225316"/>
            <a:ext cx="3923928" cy="3632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0"/>
            <a:ext cx="3923928" cy="3255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0072" cy="68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1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экспериментарий картинки\цифровой микроскоп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15" r="18901"/>
          <a:stretch>
            <a:fillRect/>
          </a:stretch>
        </p:blipFill>
        <p:spPr bwMode="auto">
          <a:xfrm>
            <a:off x="3646366" y="4251920"/>
            <a:ext cx="1617981" cy="2516904"/>
          </a:xfrm>
          <a:prstGeom prst="rect">
            <a:avLst/>
          </a:prstGeom>
          <a:noFill/>
        </p:spPr>
      </p:pic>
      <p:pic>
        <p:nvPicPr>
          <p:cNvPr id="8194" name="Picture 2" descr="F:\экспериментарий картинки\пчела.jpg"/>
          <p:cNvPicPr>
            <a:picLocks noChangeAspect="1" noChangeArrowheads="1"/>
          </p:cNvPicPr>
          <p:nvPr/>
        </p:nvPicPr>
        <p:blipFill rotWithShape="1">
          <a:blip r:embed="rId3" cstate="print"/>
          <a:srcRect r="12347"/>
          <a:stretch/>
        </p:blipFill>
        <p:spPr bwMode="auto">
          <a:xfrm>
            <a:off x="0" y="4483691"/>
            <a:ext cx="3578725" cy="2381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F:\экспериментарий картинки\лапка пчелы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613759">
            <a:off x="4237445" y="-881010"/>
            <a:ext cx="2027082" cy="428946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7" t="17000" r="34144" b="61311"/>
          <a:stretch/>
        </p:blipFill>
        <p:spPr>
          <a:xfrm>
            <a:off x="607828" y="2348879"/>
            <a:ext cx="3366433" cy="213481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3968" y="2492058"/>
            <a:ext cx="7772400" cy="1362075"/>
          </a:xfrm>
        </p:spPr>
        <p:txBody>
          <a:bodyPr/>
          <a:lstStyle/>
          <a:p>
            <a:r>
              <a:rPr lang="ru-RU" sz="2800" cap="none" dirty="0">
                <a:solidFill>
                  <a:srgbClr val="C00000"/>
                </a:solidFill>
              </a:rPr>
              <a:t>Ч</a:t>
            </a:r>
            <a:r>
              <a:rPr lang="ru-RU" sz="2800" cap="none" dirty="0" smtClean="0">
                <a:solidFill>
                  <a:srgbClr val="C00000"/>
                </a:solidFill>
              </a:rPr>
              <a:t>то за страшная картина:</a:t>
            </a:r>
            <a:br>
              <a:rPr lang="ru-RU" sz="2800" cap="none" dirty="0" smtClean="0">
                <a:solidFill>
                  <a:srgbClr val="C00000"/>
                </a:solidFill>
              </a:rPr>
            </a:br>
            <a:r>
              <a:rPr lang="ru-RU" sz="2800" cap="none" dirty="0" smtClean="0">
                <a:solidFill>
                  <a:srgbClr val="C00000"/>
                </a:solidFill>
              </a:rPr>
              <a:t>толи иглы, толь шипы…</a:t>
            </a:r>
            <a:endParaRPr lang="ru-RU" sz="2800" cap="none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9504" y="2888980"/>
            <a:ext cx="4464496" cy="134230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Вовсе это не ужастик, Это лапка у пчелы!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6070" y="3557356"/>
            <a:ext cx="2696205" cy="38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2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2"/>
            <a:ext cx="2160588" cy="1215330"/>
          </a:xfrm>
        </p:spPr>
      </p:pic>
      <p:pic>
        <p:nvPicPr>
          <p:cNvPr id="5123" name="Picture 3" descr="F:\экспериментарий картинки\электрофорная маш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30" y="2996952"/>
            <a:ext cx="296573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F:\экспериментарий картинки\электродвигатель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168" y="4718050"/>
            <a:ext cx="2133600" cy="2139950"/>
          </a:xfrm>
          <a:prstGeom prst="rect">
            <a:avLst/>
          </a:prstGeom>
          <a:noFill/>
        </p:spPr>
      </p:pic>
      <p:pic>
        <p:nvPicPr>
          <p:cNvPr id="5125" name="Picture 5" descr="F:\экспериментарий картинки\магдебургские полушар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365104"/>
            <a:ext cx="2482857" cy="222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F:\экспериментарий картинки\Катушка-моток-демонстрационная-300x2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564904"/>
            <a:ext cx="2220838" cy="219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F:\экспериментарий картинки\весы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7307" y="2445153"/>
            <a:ext cx="2231157" cy="184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039293" y="1813868"/>
            <a:ext cx="4679999" cy="720080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1979712" y="1844824"/>
            <a:ext cx="4739482" cy="650875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Магия</a:t>
            </a:r>
            <a:r>
              <a:rPr kumimoji="0" lang="ru-RU" sz="40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физики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57175" y="1863323"/>
            <a:ext cx="4054785" cy="1313689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-1620688" y="2064417"/>
            <a:ext cx="12385376" cy="1280152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Волшебная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круговерть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509761" y="3247056"/>
            <a:ext cx="57961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в ведро воды нальем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по кругу крутанем.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 и два, и три, и пять…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вечно так вращать!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вода не льется?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ей это удается?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чем причина? В чем секрет?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даст правильный ответ?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3256" y="3375741"/>
            <a:ext cx="3113584" cy="3707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16" y="-103014"/>
            <a:ext cx="2823464" cy="30294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664" y="23467"/>
            <a:ext cx="3024336" cy="2823464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3635896" y="1556792"/>
            <a:ext cx="16984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389516" y="284693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25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1876997"/>
            <a:ext cx="5947957" cy="823044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-122366" y="1853588"/>
            <a:ext cx="6192688" cy="743944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noProof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Бумага-силач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3101867"/>
            <a:ext cx="57961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поставим два стакана,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 ними будет яма.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ожет ли бумажный лист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Доказать, что он штангист?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ему не оплошать,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Стакан третий удержать,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тот не провалился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И, конечно, не разбился?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20160323_181045-1.jpg"/>
          <p:cNvPicPr>
            <a:picLocks noChangeAspect="1"/>
          </p:cNvPicPr>
          <p:nvPr/>
        </p:nvPicPr>
        <p:blipFill rotWithShape="1">
          <a:blip r:embed="rId2" cstate="print"/>
          <a:srcRect l="-826" r="11200"/>
          <a:stretch/>
        </p:blipFill>
        <p:spPr>
          <a:xfrm>
            <a:off x="179512" y="3497942"/>
            <a:ext cx="4067944" cy="2731640"/>
          </a:xfrm>
          <a:prstGeom prst="rect">
            <a:avLst/>
          </a:prstGeom>
        </p:spPr>
      </p:pic>
      <p:pic>
        <p:nvPicPr>
          <p:cNvPr id="8" name="Рисунок 7" descr="20160323_181137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747973"/>
            <a:ext cx="4067944" cy="4110027"/>
          </a:xfrm>
          <a:prstGeom prst="rect">
            <a:avLst/>
          </a:prstGeom>
        </p:spPr>
      </p:pic>
      <p:pic>
        <p:nvPicPr>
          <p:cNvPr id="9" name="Рисунок 8" descr="20160323_181204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47973"/>
            <a:ext cx="4067944" cy="3248699"/>
          </a:xfrm>
          <a:prstGeom prst="rect">
            <a:avLst/>
          </a:prstGeom>
        </p:spPr>
      </p:pic>
      <p:pic>
        <p:nvPicPr>
          <p:cNvPr id="10" name="Рисунок 9" descr="20160323_181616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766310"/>
            <a:ext cx="4067944" cy="41204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4" y="2747973"/>
            <a:ext cx="4112519" cy="41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2463525"/>
            <a:ext cx="5632572" cy="823044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-126914" y="2542129"/>
            <a:ext cx="5886400" cy="743944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Паровоз  отправляется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F:\экспериментарий картинки\поезд 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3319216"/>
            <a:ext cx="3111000" cy="29865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459380" y="3364124"/>
            <a:ext cx="6984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Запускаем паровоз,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В страну знаний он повез.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Из трубы бьет кислород,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Пусть в пути нам повезет</a:t>
            </a:r>
            <a:r>
              <a:rPr lang="ru-RU" sz="3600" b="1" dirty="0" smtClean="0">
                <a:solidFill>
                  <a:srgbClr val="000099"/>
                </a:solidFill>
              </a:rPr>
              <a:t>!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r="10253"/>
          <a:stretch/>
        </p:blipFill>
        <p:spPr>
          <a:xfrm>
            <a:off x="5940152" y="0"/>
            <a:ext cx="324036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-1050" r="1067" b="-6300"/>
          <a:stretch/>
        </p:blipFill>
        <p:spPr>
          <a:xfrm>
            <a:off x="5767460" y="-35316"/>
            <a:ext cx="3456384" cy="73620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/>
          <a:stretch/>
        </p:blipFill>
        <p:spPr>
          <a:xfrm>
            <a:off x="5724128" y="-45400"/>
            <a:ext cx="3499716" cy="69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9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9912" y="4437112"/>
            <a:ext cx="5389043" cy="172819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0099"/>
                </a:solidFill>
              </a:rPr>
              <a:t>До вулканов далеко,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0099"/>
                </a:solidFill>
              </a:rPr>
              <a:t> </a:t>
            </a:r>
            <a:r>
              <a:rPr lang="ru-RU" b="1" dirty="0">
                <a:solidFill>
                  <a:srgbClr val="000099"/>
                </a:solidFill>
              </a:rPr>
              <a:t>К</a:t>
            </a:r>
            <a:r>
              <a:rPr lang="ru-RU" b="1" dirty="0" smtClean="0">
                <a:solidFill>
                  <a:srgbClr val="000099"/>
                </a:solidFill>
              </a:rPr>
              <a:t> ним добраться нелегко,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000099"/>
                </a:solidFill>
              </a:rPr>
              <a:t>Станем же на миг Богами, Вызовем вулкан мы сами!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48064" y="2679170"/>
            <a:ext cx="3512304" cy="1433958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5131976" y="2780928"/>
            <a:ext cx="3528392" cy="1296144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Извержение вулкана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F:\экспериментарий картинки\гибель помпеи.jpg"/>
          <p:cNvPicPr>
            <a:picLocks noChangeAspect="1" noChangeArrowheads="1"/>
          </p:cNvPicPr>
          <p:nvPr/>
        </p:nvPicPr>
        <p:blipFill rotWithShape="1">
          <a:blip r:embed="rId2" cstate="print"/>
          <a:srcRect l="296" t="30" r="-296" b="19330"/>
          <a:stretch/>
        </p:blipFill>
        <p:spPr bwMode="auto">
          <a:xfrm>
            <a:off x="1683" y="3111510"/>
            <a:ext cx="4078496" cy="348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r="3113"/>
          <a:stretch/>
        </p:blipFill>
        <p:spPr>
          <a:xfrm>
            <a:off x="1683" y="3161826"/>
            <a:ext cx="4035863" cy="33843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5"/>
          <a:stretch/>
        </p:blipFill>
        <p:spPr>
          <a:xfrm>
            <a:off x="-20979" y="3024774"/>
            <a:ext cx="4081186" cy="35717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5" r="11725"/>
          <a:stretch/>
        </p:blipFill>
        <p:spPr>
          <a:xfrm>
            <a:off x="4449" y="2961917"/>
            <a:ext cx="4176464" cy="36346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r="14955"/>
          <a:stretch/>
        </p:blipFill>
        <p:spPr>
          <a:xfrm>
            <a:off x="5760" y="2850180"/>
            <a:ext cx="4151295" cy="37463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10315"/>
          <a:stretch/>
        </p:blipFill>
        <p:spPr>
          <a:xfrm>
            <a:off x="32012" y="2850180"/>
            <a:ext cx="4125043" cy="37505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-823" r="8696" b="823"/>
          <a:stretch/>
        </p:blipFill>
        <p:spPr>
          <a:xfrm>
            <a:off x="1994" y="2815939"/>
            <a:ext cx="4251011" cy="37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ostoinvesticii.com/wp-content/uploads/2015/02/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18300" y="1207800"/>
            <a:ext cx="6985274" cy="430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917529" y="2263513"/>
            <a:ext cx="6192688" cy="823044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2917528" y="2342613"/>
            <a:ext cx="6192688" cy="743944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noProof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Самая твердая валюта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3157578"/>
            <a:ext cx="62311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0099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считают доллар – круто,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0099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Доллар – твердая валюта!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0099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словам не доверяем,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0099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на деле проверяем</a:t>
            </a:r>
            <a:r>
              <a:rPr lang="ru-RU" sz="3200" b="1" dirty="0" smtClean="0">
                <a:solidFill>
                  <a:srgbClr val="000099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ru-RU" sz="3200" b="1" dirty="0">
              <a:solidFill>
                <a:srgbClr val="000099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4149080"/>
            <a:ext cx="530545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endParaRPr lang="ru-RU" sz="3600" b="1" dirty="0" smtClean="0">
              <a:solidFill>
                <a:srgbClr val="C00000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spcAft>
                <a:spcPts val="0"/>
              </a:spcAft>
            </a:pPr>
            <a:endParaRPr lang="ru-RU" sz="3200" b="1" dirty="0">
              <a:solidFill>
                <a:srgbClr val="C00000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</a:t>
            </a:r>
            <a:r>
              <a:rPr lang="ru-RU" sz="3200" b="1" dirty="0">
                <a:solidFill>
                  <a:srgbClr val="C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смотря </a:t>
            </a:r>
            <a:r>
              <a:rPr lang="ru-RU" sz="32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</a:t>
            </a:r>
          </a:p>
          <a:p>
            <a:pPr algn="r">
              <a:spcAft>
                <a:spcPts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курс взлетает</a:t>
            </a:r>
            <a:r>
              <a:rPr lang="ru-RU" sz="3200" b="1" dirty="0">
                <a:solidFill>
                  <a:srgbClr val="C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algn="r">
              <a:spcAft>
                <a:spcPts val="0"/>
              </a:spcAft>
            </a:pPr>
            <a:r>
              <a:rPr lang="ru-RU" sz="3200" b="1" dirty="0">
                <a:solidFill>
                  <a:srgbClr val="C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Доллар в пламени сгорает</a:t>
            </a:r>
            <a:r>
              <a:rPr lang="ru-RU" sz="32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6" t="1456" r="30453" b="43985"/>
          <a:stretch/>
        </p:blipFill>
        <p:spPr>
          <a:xfrm>
            <a:off x="366462" y="3100124"/>
            <a:ext cx="3762740" cy="37416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6" y="3086556"/>
            <a:ext cx="3619704" cy="37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0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71600" y="1124744"/>
            <a:ext cx="5616624" cy="720080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1" name="Заголовок 3"/>
          <p:cNvSpPr>
            <a:spLocks noGrp="1"/>
          </p:cNvSpPr>
          <p:nvPr>
            <p:ph type="title"/>
          </p:nvPr>
        </p:nvSpPr>
        <p:spPr>
          <a:xfrm>
            <a:off x="900113" y="1155700"/>
            <a:ext cx="5688012" cy="650875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ctr"/>
            <a:r>
              <a:rPr lang="ru-RU" sz="4000" dirty="0" smtClean="0"/>
              <a:t>Техника безопасности</a:t>
            </a:r>
          </a:p>
        </p:txBody>
      </p:sp>
      <p:sp>
        <p:nvSpPr>
          <p:cNvPr id="3075" name="Содержимое 4"/>
          <p:cNvSpPr>
            <a:spLocks noGrp="1"/>
          </p:cNvSpPr>
          <p:nvPr>
            <p:ph idx="1"/>
          </p:nvPr>
        </p:nvSpPr>
        <p:spPr>
          <a:xfrm>
            <a:off x="0" y="2060575"/>
            <a:ext cx="9144000" cy="4797425"/>
          </a:xfrm>
          <a:gradFill>
            <a:gsLst>
              <a:gs pos="0">
                <a:schemeClr val="bg2">
                  <a:lumMod val="20000"/>
                  <a:lumOff val="80000"/>
                  <a:alpha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>
              <a:defRPr/>
            </a:pPr>
            <a:r>
              <a:rPr lang="ru-RU" sz="2100" dirty="0" smtClean="0">
                <a:solidFill>
                  <a:srgbClr val="000000"/>
                </a:solidFill>
              </a:rPr>
              <a:t>В помещении </a:t>
            </a:r>
            <a:r>
              <a:rPr lang="ru-RU" sz="2100" dirty="0" err="1" smtClean="0">
                <a:solidFill>
                  <a:srgbClr val="000000"/>
                </a:solidFill>
              </a:rPr>
              <a:t>музея-экспериментария</a:t>
            </a:r>
            <a:r>
              <a:rPr lang="ru-RU" sz="2100" dirty="0" smtClean="0">
                <a:solidFill>
                  <a:srgbClr val="000000"/>
                </a:solidFill>
              </a:rPr>
              <a:t> запрещается бегать, громко разговаривать.</a:t>
            </a:r>
          </a:p>
          <a:p>
            <a:pPr>
              <a:defRPr/>
            </a:pPr>
            <a:r>
              <a:rPr lang="ru-RU" sz="2100" dirty="0" smtClean="0">
                <a:solidFill>
                  <a:srgbClr val="000000"/>
                </a:solidFill>
              </a:rPr>
              <a:t>Категорически запрещается трогать оборудование без разрешения учителя или лаборанта.</a:t>
            </a:r>
          </a:p>
          <a:p>
            <a:pPr>
              <a:defRPr/>
            </a:pPr>
            <a:r>
              <a:rPr lang="ru-RU" sz="2100" dirty="0" smtClean="0">
                <a:solidFill>
                  <a:srgbClr val="000000"/>
                </a:solidFill>
              </a:rPr>
              <a:t>Наблюдая демонстрационный опыт запрещается близко подходить к демонстрационному столу.</a:t>
            </a:r>
          </a:p>
          <a:p>
            <a:pPr>
              <a:defRPr/>
            </a:pPr>
            <a:r>
              <a:rPr lang="ru-RU" sz="2100" dirty="0" smtClean="0">
                <a:solidFill>
                  <a:srgbClr val="000000"/>
                </a:solidFill>
              </a:rPr>
              <a:t>Запрещается самостоятельно проводить любые эксперименты, которые не предусмотрены инструкцией.</a:t>
            </a:r>
          </a:p>
          <a:p>
            <a:pPr>
              <a:defRPr/>
            </a:pPr>
            <a:r>
              <a:rPr lang="ru-RU" sz="2100" dirty="0" smtClean="0">
                <a:solidFill>
                  <a:srgbClr val="000000"/>
                </a:solidFill>
              </a:rPr>
              <a:t>Запрещается пробовать реактивы и любые жидкости на вкус.</a:t>
            </a:r>
          </a:p>
          <a:p>
            <a:pPr>
              <a:defRPr/>
            </a:pPr>
            <a:r>
              <a:rPr lang="ru-RU" sz="2100" dirty="0" smtClean="0">
                <a:solidFill>
                  <a:srgbClr val="000000"/>
                </a:solidFill>
              </a:rPr>
              <a:t>При выполнении эксперимента следует прочитать инструкцию или внимательно выслушать инструкцию, которую дает лаборант.</a:t>
            </a:r>
          </a:p>
          <a:p>
            <a:pPr>
              <a:defRPr/>
            </a:pPr>
            <a:r>
              <a:rPr lang="ru-RU" sz="2100" dirty="0" smtClean="0">
                <a:solidFill>
                  <a:srgbClr val="000000"/>
                </a:solidFill>
              </a:rPr>
              <a:t>По окончании опытов нужно всегда убирать свое рабочее место.</a:t>
            </a:r>
          </a:p>
          <a:p>
            <a:pPr>
              <a:defRPr/>
            </a:pPr>
            <a:r>
              <a:rPr lang="ru-RU" sz="2100" dirty="0" smtClean="0">
                <a:solidFill>
                  <a:srgbClr val="000000"/>
                </a:solidFill>
              </a:rPr>
              <a:t>После посещения </a:t>
            </a:r>
            <a:r>
              <a:rPr lang="ru-RU" sz="2100" dirty="0" err="1" smtClean="0">
                <a:solidFill>
                  <a:srgbClr val="000000"/>
                </a:solidFill>
              </a:rPr>
              <a:t>экспериментария</a:t>
            </a:r>
            <a:r>
              <a:rPr lang="ru-RU" sz="2100" dirty="0" smtClean="0">
                <a:solidFill>
                  <a:srgbClr val="000000"/>
                </a:solidFill>
              </a:rPr>
              <a:t> учащимся следует вымыть руки.</a:t>
            </a:r>
          </a:p>
          <a:p>
            <a:pPr>
              <a:defRPr/>
            </a:pPr>
            <a:endParaRPr lang="ru-RU" sz="21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1655415"/>
            <a:ext cx="5947957" cy="743944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-122366" y="1655414"/>
            <a:ext cx="6192688" cy="743944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noProof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Самая твердая валюта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http://zarabotok-forum.ru/Pics/100_rubles_on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031">
            <a:off x="4605663" y="1874718"/>
            <a:ext cx="5624871" cy="375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25583" y="2401967"/>
            <a:ext cx="55084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Рубль мы проверим тоже, 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Говорят, он не надежен!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он горел быстрее,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спирте смочим посильнее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Сторублевая купюра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пламенем поглощена,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Но, смотрите,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убеждайтесь, </a:t>
            </a:r>
          </a:p>
          <a:p>
            <a:pPr indent="449580" algn="ctr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сгорает там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Сделай вывод 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поскорей,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Рубль – доллар, 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прочней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20160323_164151-2.jpg"/>
          <p:cNvPicPr>
            <a:picLocks noChangeAspect="1"/>
          </p:cNvPicPr>
          <p:nvPr/>
        </p:nvPicPr>
        <p:blipFill>
          <a:blip r:embed="rId3" cstate="print"/>
          <a:srcRect t="21127"/>
          <a:stretch>
            <a:fillRect/>
          </a:stretch>
        </p:blipFill>
        <p:spPr>
          <a:xfrm>
            <a:off x="4740186" y="2399358"/>
            <a:ext cx="4403814" cy="4403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5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экспериментарий картинки\хим. опыт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1842" y="3212976"/>
            <a:ext cx="2817019" cy="3566160"/>
          </a:xfrm>
          <a:prstGeom prst="rect">
            <a:avLst/>
          </a:prstGeom>
          <a:noFill/>
        </p:spPr>
      </p:pic>
      <p:pic>
        <p:nvPicPr>
          <p:cNvPr id="3075" name="Picture 3" descr="F:\экспериментарий картинки\химик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28600" y="2568550"/>
            <a:ext cx="5804584" cy="4289451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3408824" y="1813868"/>
            <a:ext cx="2535938" cy="720080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3352474" y="1787532"/>
            <a:ext cx="2592288" cy="650875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Финал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23927" y="2664091"/>
            <a:ext cx="38164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Закончен наш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 </a:t>
            </a:r>
            <a:r>
              <a:rPr lang="ru-RU" sz="2800" b="1" dirty="0">
                <a:solidFill>
                  <a:srgbClr val="000099"/>
                </a:solidFill>
              </a:rPr>
              <a:t>В</a:t>
            </a:r>
            <a:r>
              <a:rPr lang="ru-RU" sz="2800" b="1" dirty="0" smtClean="0">
                <a:solidFill>
                  <a:srgbClr val="000099"/>
                </a:solidFill>
              </a:rPr>
              <a:t>еселый урок,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Скоро для вас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 </a:t>
            </a:r>
            <a:r>
              <a:rPr lang="ru-RU" sz="2800" b="1" dirty="0">
                <a:solidFill>
                  <a:srgbClr val="000099"/>
                </a:solidFill>
              </a:rPr>
              <a:t>Р</a:t>
            </a:r>
            <a:r>
              <a:rPr lang="ru-RU" sz="2800" b="1" dirty="0" smtClean="0">
                <a:solidFill>
                  <a:srgbClr val="000099"/>
                </a:solidFill>
              </a:rPr>
              <a:t>аздастся звонок!</a:t>
            </a:r>
            <a:endParaRPr lang="ru-RU" sz="28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95736" y="2119013"/>
            <a:ext cx="6408711" cy="720080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1921484" y="2113885"/>
            <a:ext cx="6957214" cy="650875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kern="0" noProof="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Эмоции и впечатления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F:\экспериментарий картинки\колба красная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2323" y="3481501"/>
            <a:ext cx="1379669" cy="1802017"/>
          </a:xfrm>
          <a:prstGeom prst="rect">
            <a:avLst/>
          </a:prstGeom>
          <a:noFill/>
        </p:spPr>
      </p:pic>
      <p:pic>
        <p:nvPicPr>
          <p:cNvPr id="10243" name="Picture 3" descr="F:\экспериментарий картинки\колба синяя 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00" t="24517" r="10001" b="16023"/>
          <a:stretch>
            <a:fillRect/>
          </a:stretch>
        </p:blipFill>
        <p:spPr bwMode="auto">
          <a:xfrm>
            <a:off x="-104577" y="4653136"/>
            <a:ext cx="1368152" cy="174598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1136" y="3239309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Если экскурсия была познавательной и интересной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Не только развлекательной, но и полезной,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То красную колбочку выбирай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И на подставку отзывов смело прилепляй!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616" y="5689932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Если радостных эмоций в ваших душах сейчас нет,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То тогда без промедления выбирайте синий цвет!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2735987"/>
            <a:ext cx="6012160" cy="1153048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-304337" y="2774364"/>
            <a:ext cx="6620833" cy="1076293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Экскурсия окончена!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4437112"/>
            <a:ext cx="6840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</a:rPr>
              <a:t>Чтобы настоящим </a:t>
            </a:r>
          </a:p>
          <a:p>
            <a:r>
              <a:rPr lang="ru-RU" sz="3200" b="1" dirty="0" smtClean="0">
                <a:solidFill>
                  <a:srgbClr val="000099"/>
                </a:solidFill>
              </a:rPr>
              <a:t>     экспериментатором быть,</a:t>
            </a:r>
          </a:p>
          <a:p>
            <a:r>
              <a:rPr lang="ru-RU" sz="3200" b="1" dirty="0" smtClean="0">
                <a:solidFill>
                  <a:srgbClr val="000099"/>
                </a:solidFill>
              </a:rPr>
              <a:t>После опытов всегда</a:t>
            </a:r>
          </a:p>
          <a:p>
            <a:r>
              <a:rPr lang="ru-RU" sz="3200" b="1" dirty="0" smtClean="0">
                <a:solidFill>
                  <a:srgbClr val="000099"/>
                </a:solidFill>
              </a:rPr>
              <a:t>     руки с мылом надо мыть!!!</a:t>
            </a:r>
          </a:p>
        </p:txBody>
      </p:sp>
      <p:pic>
        <p:nvPicPr>
          <p:cNvPr id="1026" name="Picture 2" descr="C:\Users\1\Desktop\мыть ру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3270243"/>
            <a:ext cx="3240360" cy="209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07950" y="4149725"/>
            <a:ext cx="61563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Повышении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2051720" y="0"/>
            <a:ext cx="47525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5071C"/>
                </a:solidFill>
              </a:rPr>
              <a:t>МБОУ </a:t>
            </a:r>
            <a:r>
              <a:rPr lang="ru-RU" sz="2000" dirty="0" smtClean="0">
                <a:solidFill>
                  <a:srgbClr val="25071C"/>
                </a:solidFill>
              </a:rPr>
              <a:t>«</a:t>
            </a:r>
            <a:r>
              <a:rPr lang="ru-RU" sz="2000" dirty="0" err="1" smtClean="0">
                <a:solidFill>
                  <a:srgbClr val="25071C"/>
                </a:solidFill>
              </a:rPr>
              <a:t>Нагалыкская</a:t>
            </a:r>
            <a:r>
              <a:rPr lang="ru-RU" sz="2000" dirty="0" smtClean="0">
                <a:solidFill>
                  <a:srgbClr val="25071C"/>
                </a:solidFill>
              </a:rPr>
              <a:t> СОШ»</a:t>
            </a:r>
            <a:endParaRPr lang="ru-RU" sz="2000" dirty="0">
              <a:solidFill>
                <a:srgbClr val="25071C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4074" y="3429000"/>
            <a:ext cx="6553200" cy="508000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Спасибо </a:t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>за внимание!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8642" y="3757599"/>
            <a:ext cx="3789039" cy="2411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6465" y="4292465"/>
            <a:ext cx="2664297" cy="2378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1612" y="3865612"/>
            <a:ext cx="3789040" cy="21957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3298" y="4445293"/>
            <a:ext cx="2708275" cy="212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34758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1" y="6872"/>
            <a:ext cx="4104454" cy="3422128"/>
          </a:xfrm>
        </p:spPr>
        <p:txBody>
          <a:bodyPr/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Экскурсия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по </a:t>
            </a:r>
            <a:br>
              <a:rPr lang="ru-RU" sz="2800" dirty="0" smtClean="0"/>
            </a:br>
            <a:r>
              <a:rPr lang="ru-RU" sz="2800" dirty="0" err="1" smtClean="0"/>
              <a:t>экспериментарию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67744" y="2276872"/>
            <a:ext cx="6552728" cy="1368152"/>
          </a:xfrm>
        </p:spPr>
        <p:txBody>
          <a:bodyPr/>
          <a:lstStyle/>
          <a:p>
            <a:r>
              <a:rPr lang="ru-RU" dirty="0" smtClean="0"/>
              <a:t>э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8628" y="525500"/>
            <a:ext cx="3422129" cy="2384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8464" y="393467"/>
            <a:ext cx="3443287" cy="2627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84" y="3411004"/>
            <a:ext cx="3429000" cy="3464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29000"/>
            <a:ext cx="363589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7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237" y="4398317"/>
            <a:ext cx="2847079" cy="24596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4288"/>
            <a:ext cx="4097470" cy="5768975"/>
          </a:xfrm>
        </p:spPr>
        <p:txBody>
          <a:bodyPr/>
          <a:lstStyle/>
          <a:p>
            <a:r>
              <a:rPr lang="ru-RU" dirty="0"/>
              <a:t>Средства защиты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"/>
            <a:ext cx="7772400" cy="11247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001" y="1398443"/>
            <a:ext cx="2072820" cy="26397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90" y="4034909"/>
            <a:ext cx="2232248" cy="1748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202" y="4077072"/>
            <a:ext cx="1737511" cy="24690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542" y="1369568"/>
            <a:ext cx="1713124" cy="23922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24544" y="3105835"/>
            <a:ext cx="9468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cs typeface="Arial" charset="0"/>
            </a:endParaRPr>
          </a:p>
          <a:p>
            <a:pPr algn="ctr"/>
            <a:endParaRPr lang="ru-RU" b="1" dirty="0">
              <a:cs typeface="Arial" charset="0"/>
            </a:endParaRPr>
          </a:p>
          <a:p>
            <a:pPr algn="ctr"/>
            <a:r>
              <a:rPr lang="ru-RU" b="1" dirty="0" smtClean="0">
                <a:cs typeface="Arial" charset="0"/>
              </a:rPr>
              <a:t>Халат</a:t>
            </a:r>
            <a:r>
              <a:rPr lang="ru-RU" dirty="0" smtClean="0">
                <a:cs typeface="Arial" charset="0"/>
              </a:rPr>
              <a:t> </a:t>
            </a:r>
            <a:r>
              <a:rPr lang="ru-RU" b="1" dirty="0">
                <a:cs typeface="Arial" charset="0"/>
              </a:rPr>
              <a:t>для</a:t>
            </a:r>
            <a:r>
              <a:rPr lang="ru-RU" dirty="0">
                <a:cs typeface="Arial" charset="0"/>
              </a:rPr>
              <a:t> </a:t>
            </a:r>
          </a:p>
          <a:p>
            <a:pPr algn="ctr"/>
            <a:r>
              <a:rPr lang="ru-RU" dirty="0">
                <a:cs typeface="Arial" charset="0"/>
              </a:rPr>
              <a:t>защиты от кислот </a:t>
            </a:r>
            <a:endParaRPr lang="ru-RU" dirty="0"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967335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2790" y="2967335"/>
            <a:ext cx="659521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Защитные </a:t>
            </a:r>
            <a:r>
              <a:rPr lang="ru-RU" dirty="0"/>
              <a:t>очки – </a:t>
            </a:r>
          </a:p>
          <a:p>
            <a:r>
              <a:rPr lang="ru-RU" dirty="0"/>
              <a:t>оптическое средство </a:t>
            </a:r>
          </a:p>
          <a:p>
            <a:r>
              <a:rPr lang="ru-RU" dirty="0"/>
              <a:t>защиты </a:t>
            </a:r>
            <a:r>
              <a:rPr lang="ru-RU" dirty="0" smtClean="0"/>
              <a:t>глаз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40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041" y="-466042"/>
            <a:ext cx="3523310" cy="44553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93" y="0"/>
            <a:ext cx="4716016" cy="6838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352" y="2940658"/>
            <a:ext cx="3334689" cy="44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4934" y="3709927"/>
            <a:ext cx="3199181" cy="3063301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3851920" y="1572073"/>
            <a:ext cx="1728192" cy="72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1351" y="141339"/>
            <a:ext cx="3628776" cy="3346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7894" y="3735984"/>
            <a:ext cx="3199178" cy="2982614"/>
          </a:xfrm>
          <a:prstGeom prst="rect">
            <a:avLst/>
          </a:prstGeom>
        </p:spPr>
      </p:pic>
      <p:sp>
        <p:nvSpPr>
          <p:cNvPr id="10" name="Выгнутая вправо стрелка 9"/>
          <p:cNvSpPr/>
          <p:nvPr/>
        </p:nvSpPr>
        <p:spPr>
          <a:xfrm>
            <a:off x="8407270" y="3253625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 влево 10"/>
          <p:cNvSpPr/>
          <p:nvPr/>
        </p:nvSpPr>
        <p:spPr>
          <a:xfrm>
            <a:off x="5702368" y="529755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148" y="3668848"/>
            <a:ext cx="3175170" cy="3092874"/>
          </a:xfrm>
          <a:prstGeom prst="rect">
            <a:avLst/>
          </a:prstGeom>
        </p:spPr>
      </p:pic>
      <p:sp>
        <p:nvSpPr>
          <p:cNvPr id="15" name="Стрелка влево 14"/>
          <p:cNvSpPr/>
          <p:nvPr/>
        </p:nvSpPr>
        <p:spPr>
          <a:xfrm>
            <a:off x="2448798" y="5297551"/>
            <a:ext cx="100756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"/>
            <a:ext cx="3639345" cy="36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3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7"/>
            <a:ext cx="4499992" cy="352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85" y="-1"/>
            <a:ext cx="4644008" cy="3554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9886"/>
            <a:ext cx="4499992" cy="3278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79885"/>
            <a:ext cx="4644008" cy="32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81" y="5589588"/>
            <a:ext cx="1916288" cy="1077912"/>
          </a:xfrm>
        </p:spPr>
      </p:pic>
      <p:pic>
        <p:nvPicPr>
          <p:cNvPr id="4098" name="Picture 2" descr="F:\экспериментарий картинки\цифровой микроскоп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15" r="18901"/>
          <a:stretch>
            <a:fillRect/>
          </a:stretch>
        </p:blipFill>
        <p:spPr bwMode="auto">
          <a:xfrm>
            <a:off x="0" y="2060848"/>
            <a:ext cx="2304256" cy="3584462"/>
          </a:xfrm>
          <a:prstGeom prst="rect">
            <a:avLst/>
          </a:prstGeom>
          <a:noFill/>
        </p:spPr>
      </p:pic>
      <p:pic>
        <p:nvPicPr>
          <p:cNvPr id="4099" name="Picture 3" descr="F:\экспериментарий картинки\цветок капусты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4124434"/>
            <a:ext cx="1872208" cy="2733566"/>
          </a:xfrm>
          <a:prstGeom prst="rect">
            <a:avLst/>
          </a:prstGeom>
          <a:noFill/>
        </p:spPr>
      </p:pic>
      <p:pic>
        <p:nvPicPr>
          <p:cNvPr id="4100" name="Picture 4" descr="F:\экспериментарий картинки\скелет человека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708920"/>
            <a:ext cx="1752589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экспериментарий картинки\модель ланцетника.jpg"/>
          <p:cNvPicPr>
            <a:picLocks noChangeAspect="1" noChangeArrowheads="1"/>
          </p:cNvPicPr>
          <p:nvPr/>
        </p:nvPicPr>
        <p:blipFill>
          <a:blip r:embed="rId7" cstate="print"/>
          <a:srcRect l="1806" t="4805" b="8914"/>
          <a:stretch>
            <a:fillRect/>
          </a:stretch>
        </p:blipFill>
        <p:spPr bwMode="auto">
          <a:xfrm>
            <a:off x="72008" y="5733256"/>
            <a:ext cx="3347864" cy="101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F:\экспериментарий картинки\модель зуб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672" y="476672"/>
            <a:ext cx="750399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204253" y="2029892"/>
            <a:ext cx="6470487" cy="720080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8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2123728" y="2060848"/>
            <a:ext cx="6552728" cy="650875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kern="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Биологическая викторина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95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9004" y="1179004"/>
            <a:ext cx="6858000" cy="4499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9279" y="1093279"/>
            <a:ext cx="6858000" cy="46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gge">
  <a:themeElements>
    <a:clrScheme name="ggge 4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33CCFF"/>
      </a:accent1>
      <a:accent2>
        <a:srgbClr val="6699FF"/>
      </a:accent2>
      <a:accent3>
        <a:srgbClr val="FFFFFF"/>
      </a:accent3>
      <a:accent4>
        <a:srgbClr val="404040"/>
      </a:accent4>
      <a:accent5>
        <a:srgbClr val="ADE2FF"/>
      </a:accent5>
      <a:accent6>
        <a:srgbClr val="5C8AE7"/>
      </a:accent6>
      <a:hlink>
        <a:srgbClr val="0066CC"/>
      </a:hlink>
      <a:folHlink>
        <a:srgbClr val="DDDDDD"/>
      </a:folHlink>
    </a:clrScheme>
    <a:fontScheme name="gg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gg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ge 2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B9D6E7"/>
        </a:accent6>
        <a:hlink>
          <a:srgbClr val="00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g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ge 4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ggge</Template>
  <TotalTime>1780</TotalTime>
  <Words>440</Words>
  <Application>Microsoft Office PowerPoint</Application>
  <PresentationFormat>Экран (4:3)</PresentationFormat>
  <Paragraphs>121</Paragraphs>
  <Slides>24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Tahoma</vt:lpstr>
      <vt:lpstr>Times New Roman</vt:lpstr>
      <vt:lpstr>ggge</vt:lpstr>
      <vt:lpstr>ЭКСПЕРИМЕНТАРИЙ  КАК СПОСОБ ПОВЫШЕНИЯ МОТИВАЦИИ УЧАЩИХСЯ  К ИЗУЧЕНИЮ  ЕСТЕСТВЕННЫХ НАУК</vt:lpstr>
      <vt:lpstr>Техника безопасности</vt:lpstr>
      <vt:lpstr>    Экскурсия  по  экспериментарию</vt:lpstr>
      <vt:lpstr>Средства защиты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за страшная картина: толи иглы, толь шипы…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 </vt:lpstr>
    </vt:vector>
  </TitlesOfParts>
  <Company>MoBIL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ОКСИДЫ.</dc:title>
  <dc:creator>Admin</dc:creator>
  <cp:lastModifiedBy>User</cp:lastModifiedBy>
  <cp:revision>158</cp:revision>
  <cp:lastPrinted>2010-10-26T15:02:26Z</cp:lastPrinted>
  <dcterms:created xsi:type="dcterms:W3CDTF">2010-10-21T10:28:33Z</dcterms:created>
  <dcterms:modified xsi:type="dcterms:W3CDTF">2019-02-18T04:52:26Z</dcterms:modified>
</cp:coreProperties>
</file>