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7" r:id="rId2"/>
    <p:sldId id="281" r:id="rId3"/>
    <p:sldId id="286" r:id="rId4"/>
    <p:sldId id="282" r:id="rId5"/>
    <p:sldId id="288" r:id="rId6"/>
    <p:sldId id="283" r:id="rId7"/>
    <p:sldId id="28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5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C949A-FF9A-43FF-9C8C-A303840DA0B1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003F9-CA6D-45FC-B466-B5E41D92BD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06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ADAFF729-550B-4AC9-A4BD-D0D3AC3BD456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9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mage%20(2)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25" y="2996952"/>
            <a:ext cx="2443959" cy="366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slozhieniie-vida-1-1-vychitaniie-vida-1-1-konspiek_1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62" y="188640"/>
            <a:ext cx="8856984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699792" y="3140968"/>
            <a:ext cx="6044208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Шаблон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6354" y="5373216"/>
            <a:ext cx="4164198" cy="12485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C492-6D20-409C-9324-7590D88C5B8A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070C-1395-4B6E-8AFC-6B0FA4CF3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9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C492-6D20-409C-9324-7590D88C5B8A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070C-1395-4B6E-8AFC-6B0FA4CF3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60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C492-6D20-409C-9324-7590D88C5B8A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070C-1395-4B6E-8AFC-6B0FA4CF3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716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29.5.18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73712-5FDB-49FF-A71B-4FC5518F58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300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C492-6D20-409C-9324-7590D88C5B8A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070C-1395-4B6E-8AFC-6B0FA4CF3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35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C492-6D20-409C-9324-7590D88C5B8A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070C-1395-4B6E-8AFC-6B0FA4CF3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87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C492-6D20-409C-9324-7590D88C5B8A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070C-1395-4B6E-8AFC-6B0FA4CF3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2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C492-6D20-409C-9324-7590D88C5B8A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070C-1395-4B6E-8AFC-6B0FA4CF3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62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C492-6D20-409C-9324-7590D88C5B8A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070C-1395-4B6E-8AFC-6B0FA4CF3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43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C492-6D20-409C-9324-7590D88C5B8A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070C-1395-4B6E-8AFC-6B0FA4CF3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15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C492-6D20-409C-9324-7590D88C5B8A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070C-1395-4B6E-8AFC-6B0FA4CF3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38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C492-6D20-409C-9324-7590D88C5B8A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070C-1395-4B6E-8AFC-6B0FA4CF3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61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C492-6D20-409C-9324-7590D88C5B8A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3070C-1395-4B6E-8AFC-6B0FA4CF37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898"/>
            </a:avLst>
          </a:prstGeom>
          <a:solidFill>
            <a:srgbClr val="00B0F0"/>
          </a:solidFill>
          <a:ln w="28575">
            <a:solidFill>
              <a:srgbClr val="5D56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09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546100" y="1341438"/>
            <a:ext cx="8056563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endParaRPr lang="ru-RU" altLang="ru-RU" sz="8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endParaRPr lang="ru-RU" altLang="ru-RU" sz="8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" name="Прямоугольник 1"/>
          <p:cNvSpPr>
            <a:spLocks noChangeArrowheads="1"/>
          </p:cNvSpPr>
          <p:nvPr/>
        </p:nvSpPr>
        <p:spPr bwMode="auto">
          <a:xfrm>
            <a:off x="4284663" y="4724400"/>
            <a:ext cx="17096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3600" b="1" dirty="0" smtClean="0"/>
              <a:t>8 класс </a:t>
            </a:r>
            <a:endParaRPr lang="ru-RU" altLang="ru-RU" sz="36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0" y="764704"/>
            <a:ext cx="2179797" cy="32786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63888" y="1341439"/>
            <a:ext cx="44644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Метрические соотношения 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прямоугольном треугольнике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33259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250825" y="4763"/>
            <a:ext cx="874871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dirty="0"/>
              <a:t>Высота в прямоугольном треугольнике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1160463"/>
            <a:ext cx="2136775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Лемма</a:t>
            </a:r>
          </a:p>
        </p:txBody>
      </p:sp>
      <p:sp>
        <p:nvSpPr>
          <p:cNvPr id="20484" name="Прямоугольник 3"/>
          <p:cNvSpPr>
            <a:spLocks noChangeArrowheads="1"/>
          </p:cNvSpPr>
          <p:nvPr/>
        </p:nvSpPr>
        <p:spPr bwMode="auto">
          <a:xfrm>
            <a:off x="2397125" y="1484313"/>
            <a:ext cx="66024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i="1" dirty="0">
                <a:solidFill>
                  <a:srgbClr val="C00000"/>
                </a:solidFill>
              </a:rPr>
              <a:t>Высота в прямоугольном треугольнике, проведенная из вершины прямого угла, разбивает прямоугольный треугольник на два подобных треугольника. Кроме того, каждый из этих треугольников подобен исходному.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571876"/>
            <a:ext cx="2428892" cy="21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428992" y="3286124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  ∆АВС:   ∟</a:t>
            </a:r>
            <a:r>
              <a:rPr lang="en-US" dirty="0" smtClean="0"/>
              <a:t>B=90°-∟A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3105835"/>
            <a:ext cx="4143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отрезок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CD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-высота ∆АВС(∟АСВ=90°)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3571868" y="3876069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ru-RU" dirty="0" smtClean="0"/>
              <a:t>∆АС</a:t>
            </a:r>
            <a:r>
              <a:rPr lang="en-US" dirty="0" smtClean="0"/>
              <a:t>D</a:t>
            </a:r>
            <a:r>
              <a:rPr lang="ru-RU" dirty="0" smtClean="0"/>
              <a:t>:   </a:t>
            </a:r>
            <a:r>
              <a:rPr lang="ru-RU" dirty="0" smtClean="0"/>
              <a:t>∟</a:t>
            </a:r>
            <a:r>
              <a:rPr lang="en-US" dirty="0" smtClean="0"/>
              <a:t>ACD</a:t>
            </a:r>
            <a:r>
              <a:rPr lang="en-US" dirty="0" smtClean="0"/>
              <a:t>=90</a:t>
            </a:r>
            <a:r>
              <a:rPr lang="en-US" dirty="0" smtClean="0"/>
              <a:t>°-</a:t>
            </a:r>
            <a:r>
              <a:rPr lang="en-US" dirty="0" smtClean="0">
                <a:latin typeface="Times New Roman"/>
                <a:cs typeface="Times New Roman"/>
              </a:rPr>
              <a:t> ∟</a:t>
            </a:r>
            <a:r>
              <a:rPr lang="en-US" dirty="0" smtClean="0"/>
              <a:t>A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4714884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∆АВС</a:t>
            </a:r>
            <a:endParaRPr lang="ru-RU" dirty="0"/>
          </a:p>
        </p:txBody>
      </p:sp>
      <p:pic>
        <p:nvPicPr>
          <p:cNvPr id="16" name="Рисунок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4857760"/>
            <a:ext cx="266700" cy="11049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8" name="Прямоугольник 17"/>
          <p:cNvSpPr/>
          <p:nvPr/>
        </p:nvSpPr>
        <p:spPr>
          <a:xfrm>
            <a:off x="4500562" y="4714884"/>
            <a:ext cx="7143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prstClr val="black"/>
                </a:solidFill>
              </a:rPr>
              <a:t>∆АС</a:t>
            </a:r>
            <a:r>
              <a:rPr lang="en-US" sz="1600" dirty="0" smtClean="0">
                <a:solidFill>
                  <a:prstClr val="black"/>
                </a:solidFill>
              </a:rPr>
              <a:t>D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00430" y="5072074"/>
            <a:ext cx="1428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∆</a:t>
            </a:r>
            <a:r>
              <a:rPr lang="en-US" dirty="0" smtClean="0">
                <a:solidFill>
                  <a:prstClr val="black"/>
                </a:solidFill>
              </a:rPr>
              <a:t>CBD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5214950"/>
            <a:ext cx="266700" cy="11049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4" name="Прямоугольник 23"/>
          <p:cNvSpPr/>
          <p:nvPr/>
        </p:nvSpPr>
        <p:spPr>
          <a:xfrm>
            <a:off x="4500563" y="5055672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∆АС</a:t>
            </a:r>
            <a:r>
              <a:rPr lang="en-US" dirty="0" smtClean="0">
                <a:solidFill>
                  <a:prstClr val="black"/>
                </a:solidFill>
              </a:rPr>
              <a:t>D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71869" y="5403335"/>
            <a:ext cx="714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∆АВС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27" name="Рисунок 2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5500702"/>
            <a:ext cx="266700" cy="11049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9" name="Прямоугольник 28"/>
          <p:cNvSpPr/>
          <p:nvPr/>
        </p:nvSpPr>
        <p:spPr>
          <a:xfrm>
            <a:off x="4500562" y="5357826"/>
            <a:ext cx="13807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∆</a:t>
            </a:r>
            <a:r>
              <a:rPr lang="en-US" dirty="0" smtClean="0">
                <a:solidFill>
                  <a:prstClr val="black"/>
                </a:solidFill>
              </a:rPr>
              <a:t>CBD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9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allAtOnce"/>
      <p:bldP spid="3" grpId="0" build="allAtOnce"/>
      <p:bldP spid="20484" grpId="0" build="allAtOnce"/>
      <p:bldP spid="7" grpId="0" build="allAtOnce"/>
      <p:bldP spid="8" grpId="0" build="allAtOnce"/>
      <p:bldP spid="11" grpId="0" build="allAtOnce"/>
      <p:bldP spid="15" grpId="0" build="allAtOnce"/>
      <p:bldP spid="18" grpId="0" build="allAtOnce"/>
      <p:bldP spid="20" grpId="0" build="allAtOnce"/>
      <p:bldP spid="24" grpId="0" build="allAtOnce"/>
      <p:bldP spid="26" grpId="0" build="allAtOnce"/>
      <p:bldP spid="2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500306"/>
            <a:ext cx="4608512" cy="25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547664" y="-315469"/>
            <a:ext cx="759633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928671"/>
            <a:ext cx="60665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Отрезки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называют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проекциями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катетов АС и СВ соответственно на гипотенузу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8" t="45078" r="40591" b="28345"/>
          <a:stretch>
            <a:fillRect/>
          </a:stretch>
        </p:blipFill>
        <p:spPr bwMode="auto">
          <a:xfrm>
            <a:off x="468313" y="0"/>
            <a:ext cx="82327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429000"/>
            <a:ext cx="407196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491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85728"/>
            <a:ext cx="235745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285852" y="1643050"/>
            <a:ext cx="5572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 отрезок СD-высота ∆АВС (∟АСВ=90°)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362074" y="2366318"/>
                <a:ext cx="5495926" cy="46943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CD</a:t>
                </a:r>
                <a:r>
                  <a:rPr lang="en-US" dirty="0" smtClean="0">
                    <a:solidFill>
                      <a:prstClr val="black"/>
                    </a:solidFill>
                    <a:ea typeface="Calibri" pitchFamily="34" charset="0"/>
                    <a:cs typeface="Times New Roman" pitchFamily="18" charset="0"/>
                  </a:rPr>
                  <a:t>²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=ADˑDB  ,   AC</a:t>
                </a:r>
                <a:r>
                  <a:rPr lang="en-US" dirty="0" smtClean="0">
                    <a:solidFill>
                      <a:prstClr val="black"/>
                    </a:solidFill>
                    <a:ea typeface="Calibri" pitchFamily="34" charset="0"/>
                    <a:cs typeface="Times New Roman" pitchFamily="18" charset="0"/>
                  </a:rPr>
                  <a:t>²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=ABˑAD,  BC</a:t>
                </a:r>
                <a:r>
                  <a:rPr lang="en-US" dirty="0" smtClean="0">
                    <a:solidFill>
                      <a:prstClr val="black"/>
                    </a:solidFill>
                    <a:ea typeface="Calibri" pitchFamily="34" charset="0"/>
                    <a:cs typeface="Times New Roman" pitchFamily="18" charset="0"/>
                  </a:rPr>
                  <a:t>²</a:t>
                </a:r>
                <a:r>
                  <a:rPr lang="en-US" dirty="0" smtClean="0">
                    <a:solidFill>
                      <a:prstClr val="black"/>
                    </a:solidFill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=ABˑDB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 smtClean="0">
                  <a:solidFill>
                    <a:prstClr val="black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itchFamily="34" charset="0"/>
                    <a:cs typeface="Times New Roman" panose="02020603050405020304" pitchFamily="18" charset="0"/>
                  </a:rPr>
                  <a:t>Так как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CBD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</a:t>
                </a:r>
                <a:r>
                  <a:rPr lang="ru-RU" dirty="0" smtClean="0"/>
                  <a:t>∆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 </a:t>
                </a:r>
                <a:r>
                  <a:rPr lang="en-US" dirty="0" smtClean="0"/>
                  <a:t>ACD</a:t>
                </a:r>
                <a:r>
                  <a:rPr lang="ru-RU" dirty="0" smtClean="0"/>
                  <a:t>, 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𝐴𝐷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𝐶𝐷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/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dirty="0" smtClean="0"/>
                  <a:t>Отсюда </a:t>
                </a:r>
                <a:r>
                  <a:rPr lang="en-US" dirty="0" smtClean="0"/>
                  <a:t>CD²=AD∙DB.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dirty="0"/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itchFamily="34" charset="0"/>
                    <a:cs typeface="Times New Roman" panose="02020603050405020304" pitchFamily="18" charset="0"/>
                  </a:rPr>
                  <a:t>Так </a:t>
                </a:r>
                <a:r>
                  <a:rPr lang="ru-RU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itchFamily="34" charset="0"/>
                    <a:cs typeface="Times New Roman" panose="02020603050405020304" pitchFamily="18" charset="0"/>
                  </a:rPr>
                  <a:t>как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        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 </a:t>
                </a:r>
                <a:r>
                  <a:rPr lang="en-US" dirty="0" smtClean="0"/>
                  <a:t>ACD, </a:t>
                </a:r>
                <a:r>
                  <a:rPr lang="ru-RU" dirty="0"/>
                  <a:t>то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𝐴𝐷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</m:oMath>
                </a14:m>
                <a:endParaRPr lang="ru-RU" dirty="0"/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dirty="0"/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dirty="0" smtClean="0"/>
                  <a:t>Отсюда  </a:t>
                </a:r>
                <a:r>
                  <a:rPr lang="en-US" dirty="0" smtClean="0"/>
                  <a:t>AC²=AB</a:t>
                </a:r>
                <a:r>
                  <a:rPr lang="en-US" dirty="0"/>
                  <a:t>∙AD</a:t>
                </a:r>
                <a:endParaRPr lang="ru-RU" dirty="0"/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 smtClean="0">
                  <a:solidFill>
                    <a:prstClr val="black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itchFamily="34" charset="0"/>
                    <a:cs typeface="Times New Roman" panose="02020603050405020304" pitchFamily="18" charset="0"/>
                  </a:rPr>
                  <a:t>Так как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         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∆ </a:t>
                </a:r>
                <a:r>
                  <a:rPr lang="en-US" dirty="0" smtClean="0"/>
                  <a:t>CBD</a:t>
                </a:r>
                <a:r>
                  <a:rPr lang="en-US" dirty="0"/>
                  <a:t>, </a:t>
                </a:r>
                <a:r>
                  <a:rPr lang="ru-RU" dirty="0"/>
                  <a:t>то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endParaRPr lang="en-US" dirty="0" smtClean="0">
                  <a:solidFill>
                    <a:prstClr val="black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black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dirty="0" smtClean="0"/>
                  <a:t>Отсюда </a:t>
                </a:r>
                <a:r>
                  <a:rPr lang="en-US" dirty="0" smtClean="0"/>
                  <a:t>BC²=AB</a:t>
                </a:r>
                <a:r>
                  <a:rPr lang="en-US" dirty="0" smtClean="0"/>
                  <a:t>∙DB.</a:t>
                </a:r>
                <a:endParaRPr lang="ru-RU" dirty="0"/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prstClr val="black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074" y="2366318"/>
                <a:ext cx="5495926" cy="4694362"/>
              </a:xfrm>
              <a:prstGeom prst="rect">
                <a:avLst/>
              </a:prstGeom>
              <a:blipFill>
                <a:blip r:embed="rId3"/>
                <a:stretch>
                  <a:fillRect l="-887" t="-7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571500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97795"/>
            <a:ext cx="28084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708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83146" y="3143258"/>
            <a:ext cx="1188788" cy="890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3171397"/>
            <a:ext cx="1728192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146" y="2924945"/>
            <a:ext cx="392710" cy="36003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2" name="Рисунок 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303" y="4153459"/>
            <a:ext cx="392710" cy="36003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3" name="Рисунок 2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904" y="5445224"/>
            <a:ext cx="392710" cy="360039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3286116" y="4786322"/>
          <a:ext cx="217328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Формула" r:id="rId3" imgW="520560" imgH="241200" progId="Equation.3">
                  <p:embed/>
                </p:oleObj>
              </mc:Choice>
              <mc:Fallback>
                <p:oleObj name="Формула" r:id="rId3" imgW="520560" imgH="2412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4786322"/>
                        <a:ext cx="2173287" cy="1025525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10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642910" y="4214818"/>
          <a:ext cx="2230437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Формула" r:id="rId5" imgW="545760" imgH="241200" progId="Equation.3">
                  <p:embed/>
                </p:oleObj>
              </mc:Choice>
              <mc:Fallback>
                <p:oleObj name="Формула" r:id="rId5" imgW="545760" imgH="2412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4214818"/>
                        <a:ext cx="2230437" cy="98901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Rectangle 12"/>
          <p:cNvSpPr>
            <a:spLocks noChangeArrowheads="1"/>
          </p:cNvSpPr>
          <p:nvPr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/>
          </a:p>
        </p:txBody>
      </p:sp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6072198" y="5214950"/>
          <a:ext cx="239077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Формула" r:id="rId7" imgW="634680" imgH="241200" progId="Equation.3">
                  <p:embed/>
                </p:oleObj>
              </mc:Choice>
              <mc:Fallback>
                <p:oleObj name="Формула" r:id="rId7" imgW="634680" imgH="2412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5214950"/>
                        <a:ext cx="2390775" cy="928687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971550" y="260350"/>
            <a:ext cx="75612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40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Метрические соотношения в прямоугольном треугольнике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48" y="2000240"/>
            <a:ext cx="235745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11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14810" y="1797507"/>
            <a:ext cx="38576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=b,  BC=a,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AB=c, CD=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en-US" sz="2400" baseline="-30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baseline="-30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AD=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400" baseline="-300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DB=a</a:t>
            </a:r>
            <a:r>
              <a:rPr lang="en-US" sz="2400" baseline="-30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lang="en-US" sz="4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22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235745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143240" y="785794"/>
            <a:ext cx="2143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           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357298"/>
            <a:ext cx="32147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∆АВС, ∟АС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B=90°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-высота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AD=2 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DB=18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7621" y="2429833"/>
            <a:ext cx="20527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CD</a:t>
            </a:r>
            <a:endParaRPr lang="en-US" sz="3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2786058"/>
            <a:ext cx="1200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6183" y="3244334"/>
            <a:ext cx="2317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en-US" dirty="0" smtClean="0"/>
              <a:t>CD²=ADˑDB</a:t>
            </a:r>
            <a:r>
              <a:rPr lang="ru-RU" dirty="0" smtClean="0"/>
              <a:t>=2ˑ18=36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3286124"/>
            <a:ext cx="2652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3244334"/>
            <a:ext cx="1714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en-US" dirty="0" smtClean="0"/>
              <a:t>CD</a:t>
            </a:r>
            <a:r>
              <a:rPr lang="ru-RU" dirty="0" smtClean="0"/>
              <a:t>=6 см.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6" grpId="0" build="allAtOnce"/>
      <p:bldP spid="7" grpId="0" build="allAtOnce"/>
      <p:bldP spid="8" grpId="0" build="allAtOnce"/>
      <p:bldP spid="12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181</Words>
  <Application>Microsoft Office PowerPoint</Application>
  <PresentationFormat>Экран (4:3)</PresentationFormat>
  <Paragraphs>67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Microsoft YaHei</vt:lpstr>
      <vt:lpstr>Arial</vt:lpstr>
      <vt:lpstr>Calibri</vt:lpstr>
      <vt:lpstr>Cambria Math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Dom</dc:creator>
  <cp:lastModifiedBy>Сирень Анасовна</cp:lastModifiedBy>
  <cp:revision>57</cp:revision>
  <dcterms:created xsi:type="dcterms:W3CDTF">2018-11-16T14:29:59Z</dcterms:created>
  <dcterms:modified xsi:type="dcterms:W3CDTF">2020-08-20T05:25:07Z</dcterms:modified>
</cp:coreProperties>
</file>