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64" r:id="rId2"/>
    <p:sldId id="266" r:id="rId3"/>
    <p:sldId id="290" r:id="rId4"/>
    <p:sldId id="289" r:id="rId5"/>
    <p:sldId id="284" r:id="rId6"/>
    <p:sldId id="285" r:id="rId7"/>
    <p:sldId id="281" r:id="rId8"/>
    <p:sldId id="288" r:id="rId9"/>
    <p:sldId id="273" r:id="rId10"/>
    <p:sldId id="267" r:id="rId11"/>
    <p:sldId id="268" r:id="rId12"/>
    <p:sldId id="276" r:id="rId13"/>
    <p:sldId id="291" r:id="rId14"/>
    <p:sldId id="292" r:id="rId15"/>
    <p:sldId id="293" r:id="rId16"/>
    <p:sldId id="282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нежана" initials="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949"/>
    <a:srgbClr val="FFCCFF"/>
    <a:srgbClr val="CCC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34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07T15:52:41.971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E195-A402-45AF-B672-C48B1BD1C0C5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BB43E-02E7-48C7-BDD5-CDDC8721F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0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9E66DF-9AA3-4AF0-AE82-10C24D0AB74B}" type="datetimeFigureOut">
              <a:rPr lang="ru-RU" smtClean="0"/>
              <a:pPr/>
              <a:t>08.01.2022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92A59D-1151-480A-9535-CF05009E6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et.ru/articles/tagged?tag=%D0%BA%D0%B8%D0%BD%D0%B5%D0%B7%D0%B8%D0%BE%D0%BB%D0%BE%D0%B3%D0%B8%D1%8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460" y="675810"/>
            <a:ext cx="10972800" cy="320666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универсальный метод развития умственных способностей»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2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Родительское </a:t>
            </a:r>
            <a:r>
              <a:rPr lang="ru-RU" sz="22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собрание</a:t>
            </a:r>
            <a:endParaRPr lang="ru-RU" sz="2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04903" cy="1498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Составитель</a:t>
            </a:r>
            <a:r>
              <a:rPr lang="ru-RU" dirty="0">
                <a:solidFill>
                  <a:srgbClr val="002060"/>
                </a:solidFill>
              </a:rPr>
              <a:t>: воспитатель </a:t>
            </a:r>
            <a:r>
              <a:rPr lang="ru-RU" dirty="0" err="1">
                <a:solidFill>
                  <a:srgbClr val="002060"/>
                </a:solidFill>
              </a:rPr>
              <a:t>Петрина</a:t>
            </a:r>
            <a:r>
              <a:rPr lang="ru-RU" dirty="0">
                <a:solidFill>
                  <a:srgbClr val="002060"/>
                </a:solidFill>
              </a:rPr>
              <a:t>  Ольга </a:t>
            </a:r>
            <a:r>
              <a:rPr lang="ru-RU" dirty="0" smtClean="0">
                <a:solidFill>
                  <a:srgbClr val="002060"/>
                </a:solidFill>
              </a:rPr>
              <a:t>Анатольевна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52" y="286870"/>
            <a:ext cx="11067834" cy="1015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«Кулак-Ребро -Ладонь»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Объект 9" descr="C:\Users\user\Downloads\content_1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8" r="-843"/>
          <a:stretch/>
        </p:blipFill>
        <p:spPr bwMode="auto">
          <a:xfrm>
            <a:off x="2127183" y="3060895"/>
            <a:ext cx="2404920" cy="191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ownloads\content_1.jpg"/>
          <p:cNvPicPr/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0"/>
          <a:stretch/>
        </p:blipFill>
        <p:spPr bwMode="auto">
          <a:xfrm>
            <a:off x="510139" y="1309101"/>
            <a:ext cx="2416551" cy="175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ownloads\content_1.jpg"/>
          <p:cNvPicPr/>
          <p:nvPr/>
        </p:nvPicPr>
        <p:blipFill rotWithShape="1"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"/>
          <a:stretch/>
        </p:blipFill>
        <p:spPr bwMode="auto">
          <a:xfrm>
            <a:off x="3686475" y="4745255"/>
            <a:ext cx="2303837" cy="1785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37517" y="2109193"/>
            <a:ext cx="5480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Ребенку показывают три поло­жения руки на плоскости стола, последовательно сменяю­щих друг друга. Ладонь на плоскости, ладонь сжатая в ку­лак, ладонь ребром на плоскости стола, распрямленная ла­донь на плоскости стола. Ребенок выполняет пробу вместе с педагогом, затем по памяти в течение 8—10 повторений моторной программы. Проба выполняется сначала правой рукой, потом — левой, затем — двумя руками вместе. При усвоении программы или при затруднениях в выполнении педагог предлагает ребенку помогать себе командами («ку­лак—ребро—ладонь»), произносимыми вслух или про себя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78" y="225331"/>
            <a:ext cx="10911840" cy="105156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Упражнение «Фонарики»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Объект 3" descr="C:\Users\user\Downloads\content_2.jpg"/>
          <p:cNvPicPr>
            <a:picLocks noGrp="1"/>
          </p:cNvPicPr>
          <p:nvPr>
            <p:ph sz="half" idx="1"/>
          </p:nvPr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723"/>
          <a:stretch/>
        </p:blipFill>
        <p:spPr bwMode="auto">
          <a:xfrm>
            <a:off x="646111" y="1434164"/>
            <a:ext cx="3271371" cy="2079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03318" cy="420024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0070C0"/>
                </a:solidFill>
              </a:rPr>
              <a:t>Читать стихотворение и на каждую фразу делать одновременно обеими кистями рук соответствующие движения: сжимаем и разжимаем </a:t>
            </a:r>
            <a:r>
              <a:rPr lang="ru-RU" dirty="0" smtClean="0">
                <a:solidFill>
                  <a:srgbClr val="0070C0"/>
                </a:solidFill>
              </a:rPr>
              <a:t>пальцы</a:t>
            </a:r>
          </a:p>
          <a:p>
            <a:pPr lvl="0"/>
            <a:endParaRPr lang="ru-RU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Мы фонарики зажжем,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А потом гулять пойдем.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Вот фонарики сияют,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</a:rPr>
              <a:t>Нам дорогу освещают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user\Downloads\content_2.jpg"/>
          <p:cNvPicPr/>
          <p:nvPr/>
        </p:nvPicPr>
        <p:blipFill rotWithShape="1"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1710" y="3625607"/>
            <a:ext cx="3846970" cy="286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27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9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«Ухо-нос»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ds04.infourok.ru/uploads/ex/11e3/000457a2-1aa939cc/img1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965" y="2254469"/>
            <a:ext cx="4792719" cy="249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743976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</a:rPr>
              <a:t>Левой рукой взяться за кончик носа, правой - за противоположное ухо, затем одновременно опустить руки, хлопнуть в ладоши и поменять их </a:t>
            </a:r>
            <a:r>
              <a:rPr lang="ru-RU" sz="2800" dirty="0" smtClean="0">
                <a:solidFill>
                  <a:srgbClr val="0070C0"/>
                </a:solidFill>
              </a:rPr>
              <a:t>положение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1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0560" y="221064"/>
            <a:ext cx="10911840" cy="58160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НС\Desktop\img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0" y="251209"/>
            <a:ext cx="10822074" cy="61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11982"/>
            <a:ext cx="10911840" cy="5625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НС\Desktop\фото садик\1\IMG-20211216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01" y="140677"/>
            <a:ext cx="10912510" cy="656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844062"/>
            <a:ext cx="10911840" cy="5193088"/>
          </a:xfrm>
        </p:spPr>
        <p:txBody>
          <a:bodyPr/>
          <a:lstStyle/>
          <a:p>
            <a:r>
              <a:rPr lang="ru-RU" dirty="0"/>
              <a:t>В завершении я хочу вам пожелать, чтобы самым лучшим отдыхом была для вас работа; лучшим днем был день – «сегодня»; самым большим даром - любовь, а самым большим богатством – здоровье!</a:t>
            </a:r>
          </a:p>
        </p:txBody>
      </p:sp>
    </p:spTree>
    <p:extLst>
      <p:ext uri="{BB962C8B-B14F-4D97-AF65-F5344CB8AC3E}">
        <p14:creationId xmlns:p14="http://schemas.microsoft.com/office/powerpoint/2010/main" val="6480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FadeRight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a:rPr>
              <a:t>Спасибо за внимание!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154954" y="4089679"/>
            <a:ext cx="9998715" cy="2029767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надеюсь, что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информация,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пригодится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935" y="847162"/>
            <a:ext cx="10515600" cy="5336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5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Афонькин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С.Ю., </a:t>
            </a:r>
            <a:r>
              <a:rPr lang="ru-RU" sz="15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Рузина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 М.С. Страна пальчиковых игр. - СПб., 1997. </a:t>
            </a: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Рузина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М.С. Пальчиковые и телесные игры для малышей – СПб.: Речь, 2003. </a:t>
            </a: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Сиротюк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А.Л. Обучение детей с учетом психофизиологии: Практическое руководство для учителей и родителей. – М.: Сфера, 2001. </a:t>
            </a: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Стамбулова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Н.Б. Опыт использования специальных физических упражнений для развития некоторых психических процессов у младших школьников – М., 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1977</a:t>
            </a: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Хризман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Т.П. Развитие функций детского мозга – Л., 1978. </a:t>
            </a: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Цвынтарный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В.В. Играем пальчиками и развиваем речь. СПб., 1996. </a:t>
            </a:r>
            <a:endParaRPr lang="ru-RU" sz="15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5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Шанина</a:t>
            </a:r>
            <a:r>
              <a:rPr lang="ru-RU" sz="15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Г.Е Упражнения специального </a:t>
            </a:r>
            <a:r>
              <a:rPr lang="ru-RU" sz="15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кинезиологического</a:t>
            </a:r>
            <a:r>
              <a:rPr lang="ru-RU" sz="1500" b="1" dirty="0">
                <a:solidFill>
                  <a:srgbClr val="002060"/>
                </a:solidFill>
                <a:latin typeface="Georgia" panose="02040502050405020303" pitchFamily="18" charset="0"/>
              </a:rPr>
              <a:t> комплекса для восстановления межполушарного взаимодействия у детей и подростков: Учебное пособие – М., 1999.</a:t>
            </a: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3192" cy="1084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129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Кинезиология</a:t>
            </a:r>
            <a:r>
              <a:rPr lang="ru-RU" sz="6600" b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129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12949"/>
                </a:solidFill>
                <a:latin typeface="Georgia" panose="02040502050405020303" pitchFamily="18" charset="0"/>
              </a:rPr>
              <a:t>–</a:t>
            </a:r>
            <a:b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B12949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B12949"/>
                </a:solidFill>
                <a:latin typeface="Georgia" panose="02040502050405020303" pitchFamily="18" charset="0"/>
              </a:rPr>
              <a:t> </a:t>
            </a:r>
            <a:endParaRPr lang="ru-RU" sz="3200" dirty="0">
              <a:solidFill>
                <a:srgbClr val="B1294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703" y="1787122"/>
            <a:ext cx="10515600" cy="435133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развитии умственных способностей и физического здоровья через определенные двигательные упражнения. И именно эти упражнения позволяют создать новые нейронные связи и улучшить работу головного мозга, отвечающего за развитие психических процессов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5566787"/>
            <a:ext cx="10911840" cy="83401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Основателями Образовательной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американские педагоги, доктор наук Пол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Деннисон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Гейл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Деннисон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НС\Desktop\Paul-Gail-Dennison_0511_HAP_Edu-Kinesthetic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221065"/>
            <a:ext cx="7546312" cy="48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i="1" dirty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Функции между полушариями </a:t>
            </a:r>
            <a:endParaRPr lang="ru-RU" i="1" dirty="0" smtClean="0">
              <a:solidFill>
                <a:srgbClr val="B12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мозга </a:t>
            </a:r>
            <a:r>
              <a:rPr lang="ru-RU" i="1" dirty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разделены, но только </a:t>
            </a:r>
            <a:r>
              <a:rPr lang="ru-RU" i="1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их </a:t>
            </a:r>
          </a:p>
          <a:p>
            <a:pPr marL="0" indent="0" algn="r">
              <a:buNone/>
            </a:pPr>
            <a:r>
              <a:rPr lang="ru-RU" i="1" u="sng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взаимосвязанная </a:t>
            </a:r>
            <a:r>
              <a:rPr lang="ru-RU" i="1" u="sng" dirty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работа </a:t>
            </a:r>
            <a:endParaRPr lang="ru-RU" i="1" u="sng" dirty="0" smtClean="0">
              <a:solidFill>
                <a:srgbClr val="B12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формирует</a:t>
            </a:r>
          </a:p>
          <a:p>
            <a:pPr marL="0" indent="0" algn="r">
              <a:buNone/>
            </a:pPr>
            <a:r>
              <a:rPr lang="ru-RU" i="1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 </a:t>
            </a:r>
            <a:r>
              <a:rPr lang="ru-RU" i="1" dirty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полноценную работу </a:t>
            </a:r>
            <a:endParaRPr lang="ru-RU" i="1" dirty="0" smtClean="0">
              <a:solidFill>
                <a:srgbClr val="B12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S Text"/>
            </a:endParaRPr>
          </a:p>
          <a:p>
            <a:pPr marL="0" indent="0" algn="r">
              <a:buNone/>
            </a:pPr>
            <a:r>
              <a:rPr lang="ru-RU" i="1" dirty="0" smtClean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психики </a:t>
            </a:r>
            <a:r>
              <a:rPr lang="ru-RU" i="1" dirty="0">
                <a:solidFill>
                  <a:srgbClr val="B129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S Text"/>
              </a:rPr>
              <a:t>человека.</a:t>
            </a:r>
            <a:endParaRPr lang="ru-RU" i="1" dirty="0">
              <a:solidFill>
                <a:srgbClr val="B129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38" y="583453"/>
            <a:ext cx="5599333" cy="404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0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897" y="389986"/>
            <a:ext cx="8626415" cy="57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459" y="57148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B12949"/>
                </a:solidFill>
              </a:rPr>
              <a:t>Кинезиологические</a:t>
            </a:r>
            <a:r>
              <a:rPr lang="ru-RU" sz="3600" b="1" dirty="0" smtClean="0">
                <a:solidFill>
                  <a:srgbClr val="B12949"/>
                </a:solidFill>
              </a:rPr>
              <a:t> упражнения:</a:t>
            </a:r>
            <a:r>
              <a:rPr lang="ru-RU" b="1" dirty="0" smtClean="0">
                <a:solidFill>
                  <a:srgbClr val="B12949"/>
                </a:solidFill>
              </a:rPr>
              <a:t/>
            </a:r>
            <a:br>
              <a:rPr lang="ru-RU" b="1" dirty="0" smtClean="0">
                <a:solidFill>
                  <a:srgbClr val="B12949"/>
                </a:solidFill>
              </a:rPr>
            </a:br>
            <a:endParaRPr lang="ru-RU" b="1" dirty="0">
              <a:solidFill>
                <a:srgbClr val="B1294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21441" y="6072207"/>
            <a:ext cx="60959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38215" y="1714488"/>
            <a:ext cx="4049777" cy="951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Способствуют развитию речи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08166" y="1714487"/>
            <a:ext cx="4036119" cy="873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Увеличивают объем и концентрацию внимания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8215" y="3096882"/>
            <a:ext cx="3842382" cy="9036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Снижают утомляемость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5253" y="3214686"/>
            <a:ext cx="426903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Улучшают моторику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72157" y="4562035"/>
            <a:ext cx="3714776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Повышают интеллектуальные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66" y="4623758"/>
            <a:ext cx="3905275" cy="1199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Повышают познавательные способности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230" y="465268"/>
            <a:ext cx="10911840" cy="10515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885" y="157692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стволовых отделов мозга;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Успокоение и релаксации;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межполушарного взаимодействия;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Синхронизация работы полушарий;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мелкой моторики;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Развитие психических процессов;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Устранение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дислексии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дисграфии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Активизация мыслительной деятельности;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Улучшение эмоционального состояния и повышение настроения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B12949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B12949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B12949"/>
                </a:solidFill>
              </a:rPr>
              <a:t>Убедили?! А теперь давайте попробуем вместе!!!</a:t>
            </a:r>
            <a:endParaRPr lang="ru-RU" sz="3600" dirty="0">
              <a:solidFill>
                <a:srgbClr val="B1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18" y="377731"/>
            <a:ext cx="10911840" cy="105156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«Колечко»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user\Downloads\content_8.jpg"/>
          <p:cNvPicPr>
            <a:picLocks noGrp="1"/>
          </p:cNvPicPr>
          <p:nvPr>
            <p:ph sz="half" idx="1"/>
          </p:nvPr>
        </p:nvPicPr>
        <p:blipFill rotWithShape="1">
          <a:blip r:embed="rId2" cstate="screen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111" y="1853248"/>
            <a:ext cx="2482700" cy="305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24462" y="1568918"/>
            <a:ext cx="7122695" cy="4687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Поочередно и как можно быстрее перебирай­те пальцы рук, соединяя в кольцо с большим пальцем по­следовательно указательный, средний и т.д. Проба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выполняется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прямом (от указательного пальца к мизинцу) и в обратном (от мизинца к указательному пальцу) порядке. Вначале упражнение выполняется каждой рукой отдельно, затем вместе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762</TotalTime>
  <Words>491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«Кинезиология – универсальный метод развития умственных способностей» Родительское собрание</vt:lpstr>
      <vt:lpstr>Кинезиология –  </vt:lpstr>
      <vt:lpstr>Основателями Образовательной Кинезиологии являются американские педагоги, доктор наук Пол Деннисон и Гейл Деннисон</vt:lpstr>
      <vt:lpstr>Презентация PowerPoint</vt:lpstr>
      <vt:lpstr>Презентация PowerPoint</vt:lpstr>
      <vt:lpstr>Кинезиологические упражнения: </vt:lpstr>
      <vt:lpstr>Возможности кинезиологии</vt:lpstr>
      <vt:lpstr>Презентация PowerPoint</vt:lpstr>
      <vt:lpstr>Упражнение «Колечко»</vt:lpstr>
      <vt:lpstr>Упражнение «Кулак-Ребро -Ладонь»</vt:lpstr>
      <vt:lpstr>Упражнение «Фонарики»</vt:lpstr>
      <vt:lpstr>Упражнение «Ухо-нос»</vt:lpstr>
      <vt:lpstr>Презентация PowerPoint</vt:lpstr>
      <vt:lpstr>Презентация PowerPoint</vt:lpstr>
      <vt:lpstr>В завершении я хочу вам пожелать, чтобы самым лучшим отдыхом была для вас работа; лучшим днем был день – «сегодня»; самым большим даром - любовь, а самым большим богатством – здоровье!</vt:lpstr>
      <vt:lpstr>Спасибо за внимание!</vt:lpstr>
      <vt:lpstr>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ДНС</cp:lastModifiedBy>
  <cp:revision>49</cp:revision>
  <dcterms:created xsi:type="dcterms:W3CDTF">2018-04-08T10:25:34Z</dcterms:created>
  <dcterms:modified xsi:type="dcterms:W3CDTF">2022-01-08T12:16:00Z</dcterms:modified>
</cp:coreProperties>
</file>