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01" r:id="rId3"/>
    <p:sldId id="284" r:id="rId4"/>
    <p:sldId id="274" r:id="rId5"/>
    <p:sldId id="278" r:id="rId6"/>
    <p:sldId id="302" r:id="rId7"/>
    <p:sldId id="286" r:id="rId8"/>
    <p:sldId id="282" r:id="rId9"/>
    <p:sldId id="283" r:id="rId10"/>
    <p:sldId id="303" r:id="rId11"/>
    <p:sldId id="290" r:id="rId12"/>
    <p:sldId id="268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64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2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6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1400" dirty="0"/>
              <a:t> </a:t>
            </a:r>
            <a:endParaRPr lang="ru-RU" sz="14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70911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/>
              <a:t>Современная технология эффективной социализации ребенка Н.П. Гришаевой</a:t>
            </a:r>
          </a:p>
          <a:p>
            <a:pPr algn="ctr">
              <a:buNone/>
            </a:pPr>
            <a:r>
              <a:rPr lang="ru-RU" sz="3500" b="1" dirty="0"/>
              <a:t>Клубный час. </a:t>
            </a:r>
            <a:endParaRPr lang="ru-RU" sz="3500" dirty="0"/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endParaRPr lang="ru-RU" sz="1600" dirty="0"/>
          </a:p>
          <a:p>
            <a:pPr algn="r">
              <a:buNone/>
            </a:pPr>
            <a:r>
              <a:rPr lang="ru-RU" sz="1700" b="1" dirty="0"/>
              <a:t>Подготовила:</a:t>
            </a:r>
          </a:p>
          <a:p>
            <a:pPr algn="r">
              <a:buNone/>
            </a:pPr>
            <a:r>
              <a:rPr lang="ru-RU" sz="1700" b="1" dirty="0"/>
              <a:t> заместитель директора</a:t>
            </a:r>
          </a:p>
          <a:p>
            <a:pPr algn="r">
              <a:buNone/>
            </a:pPr>
            <a:r>
              <a:rPr lang="ru-RU" sz="1700" b="1" dirty="0"/>
              <a:t>ГОУ ЛНР УВК № 14  </a:t>
            </a:r>
          </a:p>
          <a:p>
            <a:pPr algn="r">
              <a:buNone/>
            </a:pPr>
            <a:r>
              <a:rPr lang="ru-RU" sz="1700" b="1" dirty="0"/>
              <a:t>Донцова Юлия Валерьевна</a:t>
            </a:r>
          </a:p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r>
              <a:rPr lang="ru-RU" sz="1600" dirty="0"/>
              <a:t>г. Стаханов</a:t>
            </a:r>
          </a:p>
          <a:p>
            <a:pPr algn="ctr">
              <a:buNone/>
            </a:pPr>
            <a:r>
              <a:rPr lang="ru-RU" sz="1600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+mn-lt"/>
              </a:rPr>
              <a:t>Деятельностный</a:t>
            </a:r>
            <a:endParaRPr lang="ru-RU" b="1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43446"/>
            <a:ext cx="2888766" cy="162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1452"/>
            <a:ext cx="2232248" cy="3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27683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496"/>
            <a:ext cx="2667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35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315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+mn-lt"/>
              </a:rPr>
              <a:t/>
            </a:r>
            <a:br>
              <a:rPr lang="ru-RU" sz="2800" b="1" i="1" dirty="0">
                <a:latin typeface="+mn-lt"/>
              </a:rPr>
            </a:br>
            <a:r>
              <a:rPr lang="ru-RU" sz="2800" b="1" i="1" dirty="0">
                <a:latin typeface="+mn-lt"/>
              </a:rPr>
              <a:t>      </a:t>
            </a:r>
            <a:r>
              <a:rPr lang="ru-RU" sz="2800" b="1" i="1" dirty="0" smtClean="0">
                <a:latin typeface="+mn-lt"/>
              </a:rPr>
              <a:t/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  </a:t>
            </a:r>
            <a:r>
              <a:rPr lang="ru-RU" sz="4900" b="1" dirty="0">
                <a:latin typeface="+mn-lt"/>
              </a:rPr>
              <a:t>«Рефлексивный круг» </a:t>
            </a:r>
            <a:br>
              <a:rPr lang="ru-RU" sz="4900" b="1" dirty="0">
                <a:latin typeface="+mn-lt"/>
              </a:rPr>
            </a:br>
            <a:endParaRPr lang="ru-RU" sz="4900" b="1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052736"/>
            <a:ext cx="7632848" cy="5073427"/>
          </a:xfrm>
        </p:spPr>
        <p:txBody>
          <a:bodyPr>
            <a:normAutofit/>
          </a:bodyPr>
          <a:lstStyle/>
          <a:p>
            <a:pPr marL="82296" algn="ctr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2000" b="1" dirty="0" smtClean="0">
                <a:latin typeface="Georgia" pitchFamily="18" charset="0"/>
                <a:ea typeface="Calibri"/>
                <a:cs typeface="Times New Roman"/>
              </a:rPr>
              <a:t>Основная </a:t>
            </a:r>
            <a:r>
              <a:rPr lang="ru-RU" sz="2000" b="1" dirty="0">
                <a:latin typeface="Georgia" pitchFamily="18" charset="0"/>
                <a:ea typeface="Calibri"/>
                <a:cs typeface="Times New Roman"/>
              </a:rPr>
              <a:t>цель рефлексивного круга – обогащение  детей душевной  теплотой, чуткостью и уважением друг к другу.</a:t>
            </a:r>
          </a:p>
        </p:txBody>
      </p:sp>
      <p:pic>
        <p:nvPicPr>
          <p:cNvPr id="7" name="Picture 8" descr="C:\Users\Аnя\Desktop\Фото по Гришаевой\IMG_20190214_094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30" y="2060848"/>
            <a:ext cx="65628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5446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sz="31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ТВОРЧЕСКИХ  УСПЕХОВ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</a:rPr>
              <a:t/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Технологии эффективной социализации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детей 3-7 лет</a:t>
            </a:r>
            <a:r>
              <a:rPr lang="ru-RU" sz="2800" b="1" i="1" dirty="0">
                <a:latin typeface="+mn-lt"/>
              </a:rPr>
              <a:t>» 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1907704" y="1988840"/>
            <a:ext cx="2304256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Автор: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000" b="1" dirty="0"/>
              <a:t>Гришаева Наталья Петровна </a:t>
            </a:r>
          </a:p>
          <a:p>
            <a:pPr algn="just">
              <a:buNone/>
            </a:pPr>
            <a:r>
              <a:rPr lang="ru-RU" sz="2000" b="1" dirty="0"/>
              <a:t>Старший научный сотрудник </a:t>
            </a:r>
          </a:p>
          <a:p>
            <a:pPr algn="just">
              <a:buNone/>
            </a:pPr>
            <a:r>
              <a:rPr lang="ru-RU" sz="2000" b="1" dirty="0"/>
              <a:t>ФГБУН ИС РАН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9088"/>
            <a:ext cx="2016224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371" y="1988840"/>
            <a:ext cx="2016224" cy="24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56443"/>
              </p:ext>
            </p:extLst>
          </p:nvPr>
        </p:nvGraphicFramePr>
        <p:xfrm>
          <a:off x="2936875" y="5589241"/>
          <a:ext cx="1487164" cy="63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6" imgW="1032120" imgH="439560" progId="Package">
                  <p:embed/>
                </p:oleObj>
              </mc:Choice>
              <mc:Fallback>
                <p:oleObj name="Объект упаковщика для оболочки" showAsIcon="1" r:id="rId6" imgW="10321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6875" y="5589241"/>
                        <a:ext cx="1487164" cy="63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9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3100" i="1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3" y="692696"/>
            <a:ext cx="7456175" cy="51177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600" b="1" dirty="0"/>
          </a:p>
          <a:p>
            <a:pPr algn="ctr">
              <a:buNone/>
            </a:pPr>
            <a:r>
              <a:rPr lang="ru-RU" sz="4000" b="1" dirty="0"/>
              <a:t>Преимущество технологии Клубный час </a:t>
            </a:r>
          </a:p>
          <a:p>
            <a:pPr algn="ctr">
              <a:buNone/>
            </a:pPr>
            <a:endParaRPr lang="ru-RU" sz="26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>
                <a:ea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>
                <a:ea typeface="Times New Roman" pitchFamily="18" charset="0"/>
                <a:cs typeface="Times New Roman" pitchFamily="18" charset="0"/>
              </a:rPr>
              <a:t>интерес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>
                <a:ea typeface="Times New Roman" pitchFamily="18" charset="0"/>
                <a:cs typeface="Times New Roman" pitchFamily="18" charset="0"/>
              </a:rPr>
              <a:t>творчество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66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3100" i="1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620689"/>
            <a:ext cx="7931224" cy="324035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6000" b="1" dirty="0"/>
              <a:t>Цель</a:t>
            </a:r>
            <a:r>
              <a:rPr lang="ru-RU" sz="16000" b="1" i="1" dirty="0"/>
              <a:t>      </a:t>
            </a:r>
            <a:r>
              <a:rPr lang="ru-RU" sz="16000" b="1" dirty="0"/>
              <a:t>«Клубного часа»</a:t>
            </a:r>
          </a:p>
          <a:p>
            <a:r>
              <a:rPr lang="ru-RU" sz="8000" b="1" dirty="0"/>
              <a:t>воспитывать у детей самостоятельность и ответственность; </a:t>
            </a:r>
          </a:p>
          <a:p>
            <a:r>
              <a:rPr lang="ru-RU" sz="8000" b="1" dirty="0"/>
              <a:t>учить детей ориентироваться в пространстве; </a:t>
            </a:r>
          </a:p>
          <a:p>
            <a:r>
              <a:rPr lang="ru-RU" sz="8000" b="1" dirty="0"/>
              <a:t>воспитывать дружеские отношения между детьми различного возраста, уважительное отношение к окружающим; </a:t>
            </a:r>
          </a:p>
          <a:p>
            <a:r>
              <a:rPr lang="ru-RU" sz="8000" b="1" dirty="0"/>
              <a:t>формировать умение планировать свои действия и оценивать их результаты; </a:t>
            </a:r>
          </a:p>
          <a:p>
            <a:r>
              <a:rPr lang="ru-RU" sz="8000" b="1" dirty="0"/>
              <a:t>развивать стремление выражать свое отношение к окружающему, самостоятельно находить для этого различные речевые средства; </a:t>
            </a:r>
          </a:p>
          <a:p>
            <a:r>
              <a:rPr lang="ru-RU" sz="8000" b="1" dirty="0"/>
              <a:t>помогать приобретать жизненный опыт (смысловые образования), переживания, необходимые для самоопределения и </a:t>
            </a:r>
            <a:r>
              <a:rPr lang="ru-RU" sz="8000" b="1" dirty="0" err="1"/>
              <a:t>саморегуляции</a:t>
            </a:r>
            <a:r>
              <a:rPr lang="ru-RU" sz="8000" b="1" dirty="0"/>
              <a:t>. </a:t>
            </a:r>
            <a:endParaRPr lang="ru-RU" sz="8800" b="1" dirty="0"/>
          </a:p>
          <a:p>
            <a:pPr algn="ctr">
              <a:buNone/>
            </a:pPr>
            <a:r>
              <a:rPr lang="ru-RU" sz="16000" b="1" dirty="0"/>
              <a:t>Типы   «Клубного часа»</a:t>
            </a:r>
          </a:p>
          <a:p>
            <a:pPr algn="ctr">
              <a:buNone/>
            </a:pPr>
            <a:endParaRPr lang="ru-RU" sz="8000" dirty="0"/>
          </a:p>
          <a:p>
            <a:pPr algn="ctr">
              <a:buNone/>
            </a:pPr>
            <a:r>
              <a:rPr lang="ru-RU" sz="8000" b="1" dirty="0"/>
              <a:t>Свободный</a:t>
            </a:r>
          </a:p>
          <a:p>
            <a:pPr marL="0" indent="0" algn="ctr">
              <a:buNone/>
            </a:pPr>
            <a:r>
              <a:rPr lang="ru-RU" sz="8000" b="1" dirty="0"/>
              <a:t>   Тематический</a:t>
            </a:r>
          </a:p>
          <a:p>
            <a:pPr marL="0" indent="0" algn="ctr">
              <a:buNone/>
            </a:pPr>
            <a:r>
              <a:rPr lang="ru-RU" sz="8000" b="1" dirty="0"/>
              <a:t>     Деятельностный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206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          </a:t>
            </a:r>
            <a:endParaRPr lang="ru-RU" sz="2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/>
              <a:t> </a:t>
            </a:r>
            <a:r>
              <a:rPr lang="ru-RU" b="1" dirty="0">
                <a:latin typeface="+mn-lt"/>
              </a:rPr>
              <a:t>Подготовка «Клубного часа»</a:t>
            </a:r>
            <a:r>
              <a:rPr lang="ru-RU" b="1" dirty="0"/>
              <a:t> 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b="1" dirty="0"/>
              <a:t>Обсуждение и определение тематики Клубного часа </a:t>
            </a:r>
          </a:p>
          <a:p>
            <a:pPr marL="0" indent="0">
              <a:buNone/>
            </a:pPr>
            <a:r>
              <a:rPr lang="ru-RU" sz="2400" b="1" dirty="0"/>
              <a:t>Определение периодичности и длительности Клубного часа </a:t>
            </a:r>
          </a:p>
          <a:p>
            <a:pPr marL="0" indent="0">
              <a:buNone/>
            </a:pPr>
            <a:r>
              <a:rPr lang="ru-RU" sz="2400" b="1" dirty="0"/>
              <a:t>Обсуждение правил поведения детей во время Клубного часа </a:t>
            </a:r>
          </a:p>
          <a:p>
            <a:pPr>
              <a:buNone/>
            </a:pPr>
            <a:r>
              <a:rPr lang="ru-RU" sz="2400" b="1" dirty="0"/>
              <a:t>Определение организационных моментов </a:t>
            </a:r>
          </a:p>
          <a:p>
            <a:pPr marL="0" indent="0">
              <a:buNone/>
            </a:pPr>
            <a:r>
              <a:rPr lang="ru-RU" sz="2400" b="1" dirty="0"/>
              <a:t> Определение порядка начала программы Клубного часа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Порядок </a:t>
            </a:r>
            <a:r>
              <a:rPr lang="ru-RU" sz="2400" b="1" dirty="0"/>
              <a:t>завершения Клубного часа </a:t>
            </a:r>
          </a:p>
          <a:p>
            <a:pPr algn="r">
              <a:buFont typeface="Wingdings" pitchFamily="2" charset="2"/>
              <a:buChar char="v"/>
            </a:pPr>
            <a:endParaRPr lang="ru-RU" sz="31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Проведение Клубного часа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Участвуют дети младшего, среднего и старшего дошкольного возраста, родители, педагоги;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Раздаются планы-схемы с обозначением мест, куда участники могут пойти;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сигналу колокольчика дети выходят из группы и свободно передвигаются по помещениям, заходят в любые, интересные для них места, отмеченные условным изображением, где для них организована образовательная деятельность.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Через час по повторному сигналу колокольчика дети возвращаются обратно в группу, где обсуждают, что интересного они увидели, узнали, сделали.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4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«Маршрутный лист» </a:t>
            </a:r>
            <a:br>
              <a:rPr lang="ru-RU" sz="2800" b="1" dirty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3" y="3933056"/>
            <a:ext cx="6224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Tehnologiya___klubnyy_chas_0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4"/>
            <a:ext cx="7848871" cy="45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642194"/>
          </a:xfrm>
        </p:spPr>
        <p:txBody>
          <a:bodyPr>
            <a:normAutofit/>
          </a:bodyPr>
          <a:lstStyle/>
          <a:p>
            <a:r>
              <a:rPr lang="ru-RU" sz="3100" b="1" i="1" dirty="0">
                <a:latin typeface="+mn-lt"/>
              </a:rPr>
              <a:t>     </a:t>
            </a:r>
            <a:r>
              <a:rPr lang="ru-RU" sz="3100" b="1" dirty="0">
                <a:latin typeface="+mn-lt"/>
              </a:rPr>
              <a:t>Клубный час «Как хорошо у нас в саду»</a:t>
            </a:r>
            <a:br>
              <a:rPr lang="ru-RU" sz="3100" b="1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2" name="Picture 2" descr="C:\Users\Аnя\Desktop\IMG_20190225_10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28563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653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Users\Admin\Desktop\мастер класс\IMG_6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744416" cy="2160240"/>
          </a:xfrm>
          <a:prstGeom prst="rect">
            <a:avLst/>
          </a:prstGeom>
          <a:noFill/>
        </p:spPr>
      </p:pic>
      <p:pic>
        <p:nvPicPr>
          <p:cNvPr id="11" name="Picture 2" descr="C:\Users\Admin\Desktop\мастер класс\DSCF8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645023"/>
            <a:ext cx="3332539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1426170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+mn-lt"/>
              </a:rPr>
              <a:t>     </a:t>
            </a:r>
            <a:r>
              <a:rPr lang="ru-RU" sz="2800" b="1" dirty="0">
                <a:latin typeface="+mn-lt"/>
              </a:rPr>
              <a:t>Клубный час </a:t>
            </a:r>
            <a:r>
              <a:rPr lang="ru-RU" sz="2800" b="1" dirty="0" smtClean="0">
                <a:latin typeface="+mn-lt"/>
              </a:rPr>
              <a:t>«</a:t>
            </a:r>
            <a:r>
              <a:rPr lang="ru-RU" sz="2800" b="1" dirty="0">
                <a:latin typeface="+mn-lt"/>
              </a:rPr>
              <a:t>Космическая экспедиция</a:t>
            </a:r>
            <a:r>
              <a:rPr lang="ru-RU" sz="2800" b="1" dirty="0" smtClean="0">
                <a:latin typeface="+mn-lt"/>
              </a:rPr>
              <a:t>» 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3" name="Picture 2" descr="C:\Users\Admin\Desktop\11_haHLKO4.jpg.900x0_q85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7_GXaiqUp.jpg.900x0_q85_crop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12_INVMjHQ.jpg.900x0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90" y="4080480"/>
            <a:ext cx="3196933" cy="22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13_QDYvaxU.jpg.900x0_q85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9742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222</Words>
  <Application>Microsoft Office PowerPoint</Application>
  <PresentationFormat>Экран (4:3)</PresentationFormat>
  <Paragraphs>69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Объект упаковщика для оболочки</vt:lpstr>
      <vt:lpstr> </vt:lpstr>
      <vt:lpstr> «Технологии эффективной социализации  детей 3-7 лет»  </vt:lpstr>
      <vt:lpstr> </vt:lpstr>
      <vt:lpstr> </vt:lpstr>
      <vt:lpstr>  Подготовка «Клубного часа» </vt:lpstr>
      <vt:lpstr>Проведение Клубного часа</vt:lpstr>
      <vt:lpstr>«Маршрутный лист»  </vt:lpstr>
      <vt:lpstr>     Клубный час «Как хорошо у нас в саду» </vt:lpstr>
      <vt:lpstr>     Клубный час «Космическая экспедиция»  </vt:lpstr>
      <vt:lpstr>Деятельностный</vt:lpstr>
      <vt:lpstr>          «Рефлексивный круг»  </vt:lpstr>
      <vt:lpstr>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149</cp:revision>
  <dcterms:created xsi:type="dcterms:W3CDTF">2013-07-29T17:42:42Z</dcterms:created>
  <dcterms:modified xsi:type="dcterms:W3CDTF">2023-12-14T06:34:24Z</dcterms:modified>
</cp:coreProperties>
</file>