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9" r:id="rId3"/>
    <p:sldId id="261" r:id="rId4"/>
    <p:sldId id="263" r:id="rId5"/>
    <p:sldId id="264" r:id="rId6"/>
    <p:sldId id="265" r:id="rId7"/>
    <p:sldId id="266" r:id="rId8"/>
    <p:sldId id="275" r:id="rId9"/>
    <p:sldId id="288" r:id="rId10"/>
    <p:sldId id="283" r:id="rId11"/>
    <p:sldId id="270" r:id="rId12"/>
    <p:sldId id="284" r:id="rId13"/>
    <p:sldId id="285" r:id="rId14"/>
    <p:sldId id="286" r:id="rId15"/>
    <p:sldId id="287" r:id="rId16"/>
    <p:sldId id="28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EE7C-FAEB-49A3-A5CB-1DBFCDC3E720}" type="datetimeFigureOut">
              <a:rPr lang="ru-RU" smtClean="0"/>
              <a:pPr/>
              <a:t>09.09.2021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8F700-E2DE-4784-886A-F5132B199F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Учебно-исследовательская и проектная деятельность учащихся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МАОУ 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Ермолинская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ООШ»</a:t>
            </a:r>
            <a:endParaRPr lang="ru-RU" sz="2800" dirty="0"/>
          </a:p>
        </p:txBody>
      </p:sp>
      <p:pic>
        <p:nvPicPr>
          <p:cNvPr id="1026" name="Picture 2" descr="C:\Users\User\Desktop\IMG_0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и защита проектов </a:t>
            </a:r>
            <a:br>
              <a:rPr lang="ru-RU" dirty="0" smtClean="0"/>
            </a:br>
            <a:r>
              <a:rPr lang="ru-RU" dirty="0" smtClean="0"/>
              <a:t>«Мир профессий»</a:t>
            </a:r>
            <a:endParaRPr lang="ru-RU" dirty="0"/>
          </a:p>
        </p:txBody>
      </p:sp>
      <p:pic>
        <p:nvPicPr>
          <p:cNvPr id="4" name="Рисунок 2" descr="Изображение выглядит как человек, внутренний, мужчина, держит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183676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Содержимое 5" descr="Изображение выглядит как человек, внутренний, держит, женщина&#10;&#10;Автоматически созданное описание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772816"/>
            <a:ext cx="178368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7" descr="Изображение выглядит как человек, мужчина, держит, стоит&#10;&#10;Автоматически созданное описание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1556792"/>
            <a:ext cx="2232248" cy="22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User\Desktop\_GJZLzb5E7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1944216" cy="2867719"/>
          </a:xfrm>
          <a:prstGeom prst="rect">
            <a:avLst/>
          </a:prstGeom>
          <a:noFill/>
        </p:spPr>
      </p:pic>
      <p:pic>
        <p:nvPicPr>
          <p:cNvPr id="8" name="Рисунок 7" descr="Изображение выглядит как человек, стоит, женщина, внутренний&#10;&#10;Автоматически созданное описание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077072"/>
            <a:ext cx="1905578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0160324-46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3017838" cy="4525962"/>
          </a:xfrm>
          <a:prstGeom prst="rect">
            <a:avLst/>
          </a:prstGeom>
          <a:noFill/>
        </p:spPr>
      </p:pic>
      <p:pic>
        <p:nvPicPr>
          <p:cNvPr id="6" name="Picture 3" descr="C:\Users\User\Desktop\20160324-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564904"/>
            <a:ext cx="2710966" cy="4065588"/>
          </a:xfrm>
          <a:prstGeom prst="rect">
            <a:avLst/>
          </a:prstGeom>
          <a:noFill/>
        </p:spPr>
      </p:pic>
      <p:pic>
        <p:nvPicPr>
          <p:cNvPr id="5" name="Рисунок 4" descr="Изображение выглядит как человек, внутренний, стоит, держит&#10;&#10;Автоматически созданное описание"/>
          <p:cNvPicPr>
            <a:picLocks noChangeAspect="1"/>
          </p:cNvPicPr>
          <p:nvPr/>
        </p:nvPicPr>
        <p:blipFill>
          <a:blip r:embed="rId4" cstate="print"/>
          <a:srcRect l="17461" r="18773"/>
          <a:stretch>
            <a:fillRect/>
          </a:stretch>
        </p:blipFill>
        <p:spPr>
          <a:xfrm>
            <a:off x="3059832" y="404664"/>
            <a:ext cx="2843748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Виды деятельности учителя (руководителя проекта) и обучающихся на различных этапах реализации проекта 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1-й этап </a:t>
            </a:r>
            <a:r>
              <a:rPr lang="ru-RU" dirty="0" smtClean="0"/>
              <a:t>- погружение в проект </a:t>
            </a:r>
          </a:p>
          <a:p>
            <a:pPr>
              <a:buNone/>
            </a:pPr>
            <a:r>
              <a:rPr lang="ru-RU" b="1" i="1" dirty="0" smtClean="0"/>
              <a:t>Учитель</a:t>
            </a:r>
            <a:r>
              <a:rPr lang="ru-RU" dirty="0" smtClean="0"/>
              <a:t> формулирует:  проблему проекта; сюжетную ситуацию; цель и задачи.</a:t>
            </a:r>
          </a:p>
          <a:p>
            <a:pPr>
              <a:buNone/>
            </a:pPr>
            <a:r>
              <a:rPr lang="ru-RU" b="1" i="1" dirty="0" smtClean="0"/>
              <a:t>Ученики</a:t>
            </a:r>
            <a:r>
              <a:rPr lang="ru-RU" dirty="0" smtClean="0"/>
              <a:t> осуществляют: личностное присвоение проблемы; вживание в ситуацию; принятие, уточнение и конкретизацию целей и задач.</a:t>
            </a:r>
            <a:endParaRPr lang="ru-RU" dirty="0"/>
          </a:p>
        </p:txBody>
      </p:sp>
      <p:pic>
        <p:nvPicPr>
          <p:cNvPr id="5" name="Picture 2" descr="C:\Users\User\Desktop\IMG_53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16569"/>
            <a:ext cx="4038600" cy="2693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67544" y="404664"/>
            <a:ext cx="3960440" cy="590465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/>
              <a:t>2-й этап </a:t>
            </a:r>
            <a:r>
              <a:rPr lang="ru-RU" dirty="0" smtClean="0"/>
              <a:t>- организация деятельности</a:t>
            </a:r>
          </a:p>
          <a:p>
            <a:pPr>
              <a:buNone/>
            </a:pPr>
            <a:r>
              <a:rPr lang="ru-RU" b="1" i="1" dirty="0" smtClean="0"/>
              <a:t>Учитель</a:t>
            </a:r>
            <a:r>
              <a:rPr lang="ru-RU" dirty="0" smtClean="0"/>
              <a:t> организует деятельность, предлагает:  организовать группы; распределить роли в группах; спланировать деятельность по решению задач проекта; </a:t>
            </a:r>
          </a:p>
          <a:p>
            <a:pPr>
              <a:buNone/>
            </a:pPr>
            <a:r>
              <a:rPr lang="ru-RU" b="1" i="1" dirty="0" smtClean="0"/>
              <a:t>Учащиеся</a:t>
            </a:r>
            <a:r>
              <a:rPr lang="ru-RU" dirty="0" smtClean="0"/>
              <a:t>  осуществляют разбивку на группы; распределение ролей в группе; планирование работы; выбор формы и способа презентации предполагаемых результатов </a:t>
            </a:r>
            <a:endParaRPr lang="ru-RU" dirty="0"/>
          </a:p>
        </p:txBody>
      </p:sp>
      <p:pic>
        <p:nvPicPr>
          <p:cNvPr id="5" name="Picture 2" descr="C:\Users\User\Desktop\IMG_537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2204864"/>
            <a:ext cx="4038600" cy="2693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395536" y="332656"/>
            <a:ext cx="3960440" cy="5793507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/>
              <a:t>3-й этап </a:t>
            </a:r>
            <a:r>
              <a:rPr lang="ru-RU" dirty="0" smtClean="0"/>
              <a:t>осуществление деятельности</a:t>
            </a:r>
          </a:p>
          <a:p>
            <a:pPr>
              <a:buNone/>
            </a:pPr>
            <a:r>
              <a:rPr lang="ru-RU" i="1" dirty="0" smtClean="0"/>
              <a:t>Учитель</a:t>
            </a:r>
            <a:r>
              <a:rPr lang="ru-RU" dirty="0" smtClean="0"/>
              <a:t> не участвует, но консультирует учащихся по необходимости; ненавязчиво контролирует; даёт новые знания, когда у учащихся возникает в этом необходимость; репетирует с учениками предстоящую</a:t>
            </a:r>
          </a:p>
          <a:p>
            <a:pPr>
              <a:buNone/>
            </a:pPr>
            <a:r>
              <a:rPr lang="ru-RU" i="1" dirty="0" smtClean="0"/>
              <a:t>Учащиеся</a:t>
            </a:r>
            <a:r>
              <a:rPr lang="ru-RU" dirty="0" smtClean="0"/>
              <a:t> работают активно и самостоятельно: каждый в соответствии со своей ролью и сообща в группе; консультируются по необходимости; «добывают» недостающие знания; подготавливают презентацию результатов </a:t>
            </a:r>
            <a:endParaRPr lang="ru-RU" dirty="0"/>
          </a:p>
        </p:txBody>
      </p:sp>
      <p:pic>
        <p:nvPicPr>
          <p:cNvPr id="8" name="Picture 2" descr="C:\Users\User\Desktop\IMG_538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038600" cy="2693987"/>
          </a:xfrm>
          <a:prstGeom prst="rect">
            <a:avLst/>
          </a:prstGeom>
          <a:noFill/>
        </p:spPr>
      </p:pic>
      <p:pic>
        <p:nvPicPr>
          <p:cNvPr id="9" name="Picture 2" descr="C:\Users\User\Desktop\IMG_5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3960440" cy="2832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51520" y="404664"/>
            <a:ext cx="4320480" cy="57214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4 этап- </a:t>
            </a:r>
            <a:r>
              <a:rPr lang="ru-RU" dirty="0" smtClean="0"/>
              <a:t>презентация</a:t>
            </a:r>
          </a:p>
          <a:p>
            <a:pPr>
              <a:buNone/>
            </a:pPr>
            <a:r>
              <a:rPr lang="ru-RU" b="1" i="1" dirty="0" smtClean="0"/>
              <a:t>Учитель </a:t>
            </a:r>
            <a:r>
              <a:rPr lang="ru-RU" dirty="0" smtClean="0"/>
              <a:t>принимает отчёт: </a:t>
            </a:r>
          </a:p>
          <a:p>
            <a:pPr>
              <a:buNone/>
            </a:pPr>
            <a:r>
              <a:rPr lang="ru-RU" dirty="0" smtClean="0"/>
              <a:t> обобщает и резюмирует полученные результаты; подводит итоги обучения; оценивает умения: общаться, слушать, обосновывать своё мнение и другие (по тесту и карте наблюдений).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b="1" i="1" dirty="0" smtClean="0"/>
              <a:t>Учащиеся</a:t>
            </a:r>
            <a:r>
              <a:rPr lang="ru-RU" dirty="0" smtClean="0"/>
              <a:t> демонстрируют: понимание проблемы, цели и задачи; умение планировать и осуществлять работу; найденный способ решения проблемы; рефлексию деятельности </a:t>
            </a:r>
          </a:p>
          <a:p>
            <a:endParaRPr lang="ru-RU" dirty="0"/>
          </a:p>
        </p:txBody>
      </p:sp>
      <p:pic>
        <p:nvPicPr>
          <p:cNvPr id="8" name="Picture 2" descr="C:\Users\User\Desktop\IMG_536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8640"/>
            <a:ext cx="4038600" cy="2693987"/>
          </a:xfrm>
          <a:prstGeom prst="rect">
            <a:avLst/>
          </a:prstGeom>
          <a:noFill/>
        </p:spPr>
      </p:pic>
      <p:pic>
        <p:nvPicPr>
          <p:cNvPr id="9" name="Picture 3" descr="C:\Users\User\Desktop\IMG_0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4104456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G_20210907_201552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4320480"/>
          </a:xfrm>
          <a:prstGeom prst="rect">
            <a:avLst/>
          </a:prstGeom>
          <a:noFill/>
        </p:spPr>
      </p:pic>
      <p:pic>
        <p:nvPicPr>
          <p:cNvPr id="3" name="Picture 2" descr="C:\Users\User\Desktop\DSCN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491880" cy="489654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победы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Основными направлениями учебно-исследовательской и проектной деятельности учащихся в МАОУ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Ермолинская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ООШ» являются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научно-исследовательское,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ориентированное на знакомство с законами окружающей природы и общества за рамками школьной программы; предполагающее знакомство учащихся с современными научными достижениями в различных областях знания, их использование в повседневной жизни; подготовку и проведение самостоятельных учебно-исследовательских проектов по гуманитарным и естественнонаучным дисциплинам;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практико-ориентированное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предполагающее привлечение учащихся к выполнению проектов, результат которых имеет практическое значение и ориентировано на социальные интересы самих участников (газета, документ, видеофильм, звукозапись, спектакль, проект закона, справочный материал и т.д.);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1"/>
            <a:ext cx="878497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информационное направление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ориентированное на формирование у учащихся информационно-коммуникативной компетенции, умений находить, обрабатывать, анализировать, отбирать и использовать информацию для решения разнообразных учебно-познавательных и учебно-практических задач;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социальное направление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ориентированное на разработку общественно значимых, социально направленных проектов, нацеленных на приобретение обучающимися опыта решения разнообразных социальных проблем;</a:t>
            </a:r>
          </a:p>
          <a:p>
            <a:pPr>
              <a:buFontTx/>
              <a:buChar char="-"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ориентированное на духовно-нравственное и эстетическое развитие учащихся, формирование художественно-эстетического вкуса, гармонизацию внутреннего мира учащихся, развитие чувства прекрасного, способности различать хорошее и плохое, истинное и ложное, доброе и злое.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Для учащихся 5-6 классов 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курс «Основы проектной деятельности», целью которого является получение учащимися общих представлений о проектной деятельности и создание групповых проектов разной направленности.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1764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8621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Элективный курс «Основы исследовательской деятельности» предназначен для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учащихся 7 класса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направлен на знакомство школьников с основами исследовательской деятельности и предполагает различные формы работы, а также занятия по типу семинаров и практикумов, ориентированных на создание со школьниками собственных учебно-исследовательских работ в разных областях науки.</a:t>
            </a:r>
            <a:endParaRPr lang="ru-RU" sz="2000" dirty="0"/>
          </a:p>
        </p:txBody>
      </p:sp>
      <p:pic>
        <p:nvPicPr>
          <p:cNvPr id="4098" name="Picture 2" descr="C:\Users\User\Desktop\IMG_20170901_113135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420888"/>
            <a:ext cx="3816424" cy="4176464"/>
          </a:xfrm>
          <a:prstGeom prst="rect">
            <a:avLst/>
          </a:prstGeom>
          <a:noFill/>
        </p:spPr>
      </p:pic>
      <p:pic>
        <p:nvPicPr>
          <p:cNvPr id="7" name="Picture 2" descr="C:\Users\User\Desktop\IMG_0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528" y="2420888"/>
            <a:ext cx="4038600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 8 классе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для учащихся предлагается вводный курс «Введение в проектно-исследовательскую деятельность», на котором школьники знакомятся: с технологией проектно-исследовательской деятельности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43808" y="2060848"/>
            <a:ext cx="6120680" cy="4248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анализируют проблемы и способы ее решения; описывают и анализируют проблемную ситуацию; определяют противоречия, лежащие в основе проблемы; выдвигают гипотезы; формируют цель исследования на основе проблемы; обосновывают выбранные способы и методы достижения цели; ставят адекватные задачи; встраивают хронологическую последовательность.</a:t>
            </a:r>
            <a:endParaRPr lang="ru-RU" dirty="0"/>
          </a:p>
        </p:txBody>
      </p:sp>
      <p:pic>
        <p:nvPicPr>
          <p:cNvPr id="2050" name="Picture 2" descr="C:\Users\User\Desktop\20160324-4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2880320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Целью  проектно-исследовательская деятельности  в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9 классе является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развитие у обучающихся умений исследовательской работы по отдельным научным направлениям - дисциплинам.</a:t>
            </a:r>
            <a:endParaRPr lang="ru-RU" sz="2400" dirty="0"/>
          </a:p>
        </p:txBody>
      </p:sp>
      <p:pic>
        <p:nvPicPr>
          <p:cNvPr id="3074" name="Picture 2" descr="C:\Users\User\Desktop\eWTeHDIgw7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060848"/>
            <a:ext cx="3312368" cy="4352925"/>
          </a:xfrm>
          <a:prstGeom prst="rect">
            <a:avLst/>
          </a:prstGeom>
          <a:noFill/>
        </p:spPr>
      </p:pic>
      <p:pic>
        <p:nvPicPr>
          <p:cNvPr id="7" name="Picture 2" descr="C:\Users\User\Desktop\IMG_20210907_201552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10445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2088232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Результатом проектно-исследовательской деятельности в данном направлении является итоговый индивидуальный проект, который защищается на школьной научно-практической конференции «Исследуй, проектируй!». Выполнение проектных и учебно-исследовательских работ обязательно для каждого обучающегося 9 класса</a:t>
            </a:r>
            <a:endParaRPr lang="ru-RU" sz="2400" dirty="0"/>
          </a:p>
        </p:txBody>
      </p:sp>
      <p:pic>
        <p:nvPicPr>
          <p:cNvPr id="5" name="Picture 2" descr="C:\Users\User\Desktop\IMG_07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6980"/>
            <a:ext cx="4038600" cy="3864347"/>
          </a:xfrm>
          <a:prstGeom prst="rect">
            <a:avLst/>
          </a:prstGeom>
          <a:noFill/>
        </p:spPr>
      </p:pic>
      <p:pic>
        <p:nvPicPr>
          <p:cNvPr id="8" name="Picture 2" descr="C:\Users\User\Desktop\IMG_2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564904"/>
            <a:ext cx="4038600" cy="3816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Метод проектов в действии.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4248472" cy="5328592"/>
          </a:xfrm>
        </p:spPr>
        <p:txBody>
          <a:bodyPr>
            <a:normAutofit fontScale="62500" lnSpcReduction="20000"/>
          </a:bodyPr>
          <a:lstStyle/>
          <a:p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Курс проектной деятельности в </a:t>
            </a:r>
            <a:r>
              <a:rPr lang="ru-RU" dirty="0" smtClean="0"/>
              <a:t>9 классе предназначен для учащихся, желающих заниматься проектной деятельностью в области литературы, и нацелен на:</a:t>
            </a:r>
          </a:p>
          <a:p>
            <a:r>
              <a:rPr lang="ru-RU" dirty="0" smtClean="0"/>
              <a:t> - повышение общей культуры ученика-читателя;</a:t>
            </a:r>
          </a:p>
          <a:p>
            <a:r>
              <a:rPr lang="ru-RU" dirty="0" smtClean="0"/>
              <a:t> - развитие художественного вкуса;</a:t>
            </a:r>
          </a:p>
          <a:p>
            <a:r>
              <a:rPr lang="ru-RU" dirty="0" smtClean="0"/>
              <a:t> - формирование умения интерпретировать литературное произведение с учетом специфики искусства слова;</a:t>
            </a:r>
          </a:p>
          <a:p>
            <a:r>
              <a:rPr lang="ru-RU" dirty="0" smtClean="0"/>
              <a:t> - постижение специфики литературы как вида искусства;</a:t>
            </a:r>
          </a:p>
          <a:p>
            <a:r>
              <a:rPr lang="ru-RU" dirty="0" smtClean="0"/>
              <a:t> - формирование умения самостоятельного анализа художественного произведения и его интерпретации; </a:t>
            </a:r>
          </a:p>
          <a:p>
            <a:r>
              <a:rPr lang="ru-RU" dirty="0" smtClean="0"/>
              <a:t> - формирование навыка создания собственного текста. </a:t>
            </a:r>
          </a:p>
          <a:p>
            <a:endParaRPr lang="ru-RU" dirty="0"/>
          </a:p>
        </p:txBody>
      </p:sp>
      <p:pic>
        <p:nvPicPr>
          <p:cNvPr id="5" name="Picture 2" descr="C:\Users\User\Desktop\IMG_07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6992" y="2302467"/>
            <a:ext cx="3961015" cy="3121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668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Учебно-исследовательская и проектная деятельность учащихся   МАОУ «Ермолинская ООШ»</vt:lpstr>
      <vt:lpstr>Основными направлениями учебно-исследовательской и проектной деятельности учащихся в МАОУ «Ермолинская ООШ» являются</vt:lpstr>
      <vt:lpstr>Слайд 3</vt:lpstr>
      <vt:lpstr> Для учащихся 5-6 классов  курс «Основы проектной деятельности», целью которого является получение учащимися общих представлений о проектной деятельности и создание групповых проектов разной направленности. </vt:lpstr>
      <vt:lpstr>Элективный курс «Основы исследовательской деятельности» предназначен для учащихся 7 класса и направлен на знакомство школьников с основами исследовательской деятельности и предполагает различные формы работы, а также занятия по типу семинаров и практикумов, ориентированных на создание со школьниками собственных учебно-исследовательских работ в разных областях науки.</vt:lpstr>
      <vt:lpstr> В 8 классе для учащихся предлагается вводный курс «Введение в проектно-исследовательскую деятельность», на котором школьники знакомятся: с технологией проектно-исследовательской деятельности</vt:lpstr>
      <vt:lpstr>Целью  проектно-исследовательская деятельности  в  9 классе является  – развитие у обучающихся умений исследовательской работы по отдельным научным направлениям - дисциплинам.</vt:lpstr>
      <vt:lpstr>Результатом проектно-исследовательской деятельности в данном направлении является итоговый индивидуальный проект, который защищается на школьной научно-практической конференции «Исследуй, проектируй!». Выполнение проектных и учебно-исследовательских работ обязательно для каждого обучающегося 9 класса</vt:lpstr>
      <vt:lpstr>Метод проектов в действии.</vt:lpstr>
      <vt:lpstr>Подготовка и защита проектов  «Мир профессий»</vt:lpstr>
      <vt:lpstr>Слайд 11</vt:lpstr>
      <vt:lpstr>Виды деятельности учителя (руководителя проекта) и обучающихся на различных этапах реализации проекта </vt:lpstr>
      <vt:lpstr>Слайд 13</vt:lpstr>
      <vt:lpstr>Слайд 14</vt:lpstr>
      <vt:lpstr>Слайд 15</vt:lpstr>
      <vt:lpstr>Наши победы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Основными направлениями учебно-исследовательской и проектной деятельности учащихся являются</dc:title>
  <dc:creator>User</dc:creator>
  <cp:lastModifiedBy>User</cp:lastModifiedBy>
  <cp:revision>31</cp:revision>
  <dcterms:created xsi:type="dcterms:W3CDTF">2021-09-05T15:30:35Z</dcterms:created>
  <dcterms:modified xsi:type="dcterms:W3CDTF">2021-09-09T08:46:28Z</dcterms:modified>
</cp:coreProperties>
</file>