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270" r:id="rId4"/>
    <p:sldId id="264" r:id="rId5"/>
    <p:sldId id="265" r:id="rId6"/>
    <p:sldId id="266" r:id="rId7"/>
    <p:sldId id="269" r:id="rId8"/>
    <p:sldId id="272" r:id="rId9"/>
    <p:sldId id="268" r:id="rId10"/>
    <p:sldId id="271" r:id="rId11"/>
    <p:sldId id="267" r:id="rId12"/>
    <p:sldId id="273" r:id="rId13"/>
    <p:sldId id="274" r:id="rId14"/>
    <p:sldId id="275" r:id="rId15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3399FF"/>
    <a:srgbClr val="04374A"/>
    <a:srgbClr val="E590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604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3280" y="4077072"/>
            <a:ext cx="6301208" cy="1102022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167336" y="45855"/>
            <a:ext cx="5976664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idx="1"/>
          </p:nvPr>
        </p:nvSpPr>
        <p:spPr>
          <a:xfrm>
            <a:off x="2411760" y="1556792"/>
            <a:ext cx="6552728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7336" y="45855"/>
            <a:ext cx="5976664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11760" y="1556792"/>
            <a:ext cx="6552728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permedu.ru/Pages/Infoportal/Blogs.aspx?pid=1279&amp;id=2598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3284984"/>
            <a:ext cx="7453336" cy="11020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Учимся рассматривать картину и рассказывать по ней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solidFill>
                  <a:srgbClr val="FF0000"/>
                </a:solidFill>
              </a:rPr>
              <a:t>консультация для родителей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mtClean="0"/>
              <a:t>                   </a:t>
            </a:r>
            <a:r>
              <a:rPr lang="ru-RU" smtClean="0"/>
              <a:t>            </a:t>
            </a: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воспитатель: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2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Михеева Анна Юрьевна</a:t>
            </a: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                                                 </a:t>
            </a: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260648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Бюджетное общеобразовательное учреждение города Омска «Средняя общеобразовательная школа № 107»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7336" y="476672"/>
            <a:ext cx="5976664" cy="1185223"/>
          </a:xfrm>
        </p:spPr>
        <p:txBody>
          <a:bodyPr>
            <a:normAutofit fontScale="90000"/>
          </a:bodyPr>
          <a:lstStyle/>
          <a:p>
            <a:r>
              <a:rPr lang="ru-RU" altLang="ru-RU" b="1" i="1" dirty="0" smtClean="0">
                <a:solidFill>
                  <a:srgbClr val="FF0000"/>
                </a:solidFill>
                <a:cs typeface="Calibri" pitchFamily="34" charset="0"/>
              </a:rPr>
              <a:t>Используемые</a:t>
            </a:r>
            <a:r>
              <a:rPr lang="ru-RU" altLang="ru-RU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методы и приёмы</a:t>
            </a:r>
            <a:endParaRPr lang="ru-RU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1916832"/>
            <a:ext cx="6552728" cy="4752528"/>
          </a:xfrm>
        </p:spPr>
        <p:txBody>
          <a:bodyPr>
            <a:normAutofit fontScale="92500"/>
          </a:bodyPr>
          <a:lstStyle/>
          <a:p>
            <a:pPr lvl="1">
              <a:buFont typeface="Wingdings" pitchFamily="2" charset="2"/>
              <a:buChar char="Ø"/>
            </a:pPr>
            <a:r>
              <a:rPr lang="ru-RU" altLang="ru-RU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Наглядный метод </a:t>
            </a:r>
            <a:endParaRPr lang="ru-RU" i="1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ru-RU" altLang="ru-RU" i="1" dirty="0" smtClean="0">
                <a:solidFill>
                  <a:schemeClr val="tx1"/>
                </a:solidFill>
                <a:cs typeface="Times New Roman" pitchFamily="18" charset="0"/>
              </a:rPr>
              <a:t>Словесный метод</a:t>
            </a:r>
            <a:endParaRPr lang="ru-RU" i="1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ru-RU" altLang="ru-RU" i="1" dirty="0" smtClean="0">
                <a:solidFill>
                  <a:schemeClr val="tx1"/>
                </a:solidFill>
                <a:cs typeface="Times New Roman" pitchFamily="18" charset="0"/>
              </a:rPr>
              <a:t>Чтение художественной литературы </a:t>
            </a:r>
            <a:endParaRPr lang="ru-RU" i="1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ru-RU" altLang="ru-RU" i="1" dirty="0" smtClean="0">
                <a:solidFill>
                  <a:schemeClr val="tx1"/>
                </a:solidFill>
                <a:cs typeface="Times New Roman" pitchFamily="18" charset="0"/>
              </a:rPr>
              <a:t>Игровые упражнения</a:t>
            </a:r>
            <a:endParaRPr lang="ru-RU" i="1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ru-RU" altLang="ru-RU" i="1" dirty="0" smtClean="0">
                <a:solidFill>
                  <a:schemeClr val="tx1"/>
                </a:solidFill>
              </a:rPr>
              <a:t>Речевой образец </a:t>
            </a:r>
            <a:endParaRPr lang="ru-RU" i="1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ru-RU" altLang="ru-RU" i="1" dirty="0" smtClean="0">
                <a:solidFill>
                  <a:schemeClr val="tx1"/>
                </a:solidFill>
              </a:rPr>
              <a:t>Коллективное рассказывание </a:t>
            </a:r>
            <a:endParaRPr lang="ru-RU" i="1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ru-RU" altLang="ru-RU" i="1" dirty="0" smtClean="0">
                <a:solidFill>
                  <a:schemeClr val="tx1"/>
                </a:solidFill>
              </a:rPr>
              <a:t>Обсуждение последовательности повествования, творческие задания</a:t>
            </a:r>
            <a:r>
              <a:rPr lang="ru-RU" altLang="ru-RU" i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ru-RU" i="1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ru-RU" altLang="ru-RU" i="1" dirty="0" smtClean="0">
                <a:solidFill>
                  <a:schemeClr val="tx1"/>
                </a:solidFill>
              </a:rPr>
              <a:t>План в виде вопросов и указаний </a:t>
            </a:r>
            <a:r>
              <a:rPr lang="ru-RU" altLang="ru-RU" sz="2000" dirty="0" smtClean="0">
                <a:solidFill>
                  <a:srgbClr val="002060"/>
                </a:solidFill>
                <a:latin typeface="Verdana" pitchFamily="34" charset="0"/>
                <a:cs typeface="Times New Roman" pitchFamily="18" charset="0"/>
              </a:rPr>
              <a:t/>
            </a:r>
            <a:br>
              <a:rPr lang="ru-RU" altLang="ru-RU" sz="2000" dirty="0" smtClean="0">
                <a:solidFill>
                  <a:srgbClr val="002060"/>
                </a:solidFill>
                <a:latin typeface="Verdana" pitchFamily="34" charset="0"/>
                <a:cs typeface="Times New Roman" pitchFamily="18" charset="0"/>
              </a:rPr>
            </a:b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idx="1"/>
          </p:nvPr>
        </p:nvSpPr>
        <p:spPr>
          <a:xfrm>
            <a:off x="2087216" y="1916832"/>
            <a:ext cx="7056784" cy="4752528"/>
          </a:xfrm>
        </p:spPr>
        <p:txBody>
          <a:bodyPr>
            <a:normAutofit fontScale="625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tx1"/>
                </a:solidFill>
              </a:rPr>
              <a:t>содержание картины должно быть интересным, понятным, воспитывающим положительное отношение к окружающему; </a:t>
            </a:r>
          </a:p>
          <a:p>
            <a:pPr lvl="0"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tx1"/>
                </a:solidFill>
              </a:rPr>
              <a:t>картина должна быть высокохудожественной;</a:t>
            </a:r>
          </a:p>
          <a:p>
            <a:pPr lvl="0"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tx1"/>
                </a:solidFill>
              </a:rPr>
              <a:t> изображения персонажей, животных и других объектов должны быть реалистическими; </a:t>
            </a:r>
          </a:p>
          <a:p>
            <a:pPr lvl="0"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tx1"/>
                </a:solidFill>
              </a:rPr>
              <a:t>условное формалистическое изображение не всегда воспринимается детьми; </a:t>
            </a:r>
          </a:p>
          <a:p>
            <a:pPr lvl="0"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tx1"/>
                </a:solidFill>
              </a:rPr>
              <a:t>следует обращать внимание на доступность не только содержания, но и изображения. </a:t>
            </a:r>
          </a:p>
          <a:p>
            <a:pPr lvl="0"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tx1"/>
                </a:solidFill>
              </a:rPr>
              <a:t>Не должно быть картин с чрезмерным нагромождением деталей, иначе дети отвлекаются от главного. </a:t>
            </a:r>
          </a:p>
          <a:p>
            <a:pPr lvl="0"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tx1"/>
                </a:solidFill>
              </a:rPr>
              <a:t>Сильное сокращение и заслонение предметов вызывает их неузнаваемость. </a:t>
            </a:r>
          </a:p>
          <a:p>
            <a:pPr lvl="0"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tx1"/>
                </a:solidFill>
              </a:rPr>
              <a:t>Следует избегать излишней штриховки, набросочности, незаконченности рисунка.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0"/>
            <a:ext cx="68762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отборе картин для рассказывания к ним предъявляется ряд требований: </a:t>
            </a:r>
            <a:endParaRPr lang="ru-RU" sz="32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404664"/>
            <a:ext cx="6012160" cy="1185223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 методике развития речи выделяется несколько видов рассказов детей по картине.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556792"/>
            <a:ext cx="7128792" cy="4752528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</a:rPr>
              <a:t>Описание предметных картин </a:t>
            </a:r>
          </a:p>
          <a:p>
            <a:pPr marL="514350" lvl="0" indent="-514350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</a:rPr>
              <a:t>Описание сюжетной картины </a:t>
            </a:r>
          </a:p>
          <a:p>
            <a:pPr marL="514350" lvl="0" indent="-514350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</a:rPr>
              <a:t>Рассказ по последовательной сюжетной серии картин. </a:t>
            </a:r>
          </a:p>
          <a:p>
            <a:pPr marL="514350" lvl="0" indent="-514350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</a:rPr>
              <a:t>Повествовательный рассказ по сюжетной картине (условное название), по определению К. Д. Ушинского, «рассказ, последовательный во времени». </a:t>
            </a:r>
          </a:p>
          <a:p>
            <a:pPr marL="514350" lvl="0" indent="-514350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/>
                </a:solidFill>
              </a:rPr>
              <a:t>Описание пейзажной картины и натюрморта.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Значение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2" descr="http://permedu.ru/Pages/PhotoHandler.ashx?Photo_id=20454&amp;Size=L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0513" y="1785144"/>
            <a:ext cx="57150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636912"/>
            <a:ext cx="5976664" cy="1185223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Спасибо за внимание!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67336" y="260648"/>
            <a:ext cx="5976664" cy="122413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Виды занятий по картине: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1619672" y="1556792"/>
            <a:ext cx="5040560" cy="2808312"/>
          </a:xfrm>
          <a:prstGeom prst="irregularSeal1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i="1" dirty="0" smtClean="0">
                <a:solidFill>
                  <a:schemeClr val="tx1"/>
                </a:solidFill>
              </a:rPr>
              <a:t>рассматривание картины;</a:t>
            </a:r>
          </a:p>
        </p:txBody>
      </p:sp>
      <p:sp>
        <p:nvSpPr>
          <p:cNvPr id="6" name="Пятно 1 5"/>
          <p:cNvSpPr/>
          <p:nvPr/>
        </p:nvSpPr>
        <p:spPr>
          <a:xfrm>
            <a:off x="3995936" y="3789040"/>
            <a:ext cx="4644008" cy="2808312"/>
          </a:xfrm>
          <a:prstGeom prst="irregularSeal1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i="1" dirty="0" smtClean="0">
                <a:solidFill>
                  <a:schemeClr val="tx1"/>
                </a:solidFill>
              </a:rPr>
              <a:t>рассказывание по ней.</a:t>
            </a:r>
          </a:p>
        </p:txBody>
      </p:sp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7336" y="404664"/>
            <a:ext cx="5976664" cy="1185223"/>
          </a:xfrm>
        </p:spPr>
        <p:txBody>
          <a:bodyPr>
            <a:normAutofit fontScale="90000"/>
          </a:bodyPr>
          <a:lstStyle/>
          <a:p>
            <a:r>
              <a:rPr lang="ru-RU" altLang="ru-RU" b="1" i="1" dirty="0" smtClean="0">
                <a:solidFill>
                  <a:srgbClr val="FF0000"/>
                </a:solidFill>
              </a:rPr>
              <a:t>ТРЕБОВАНИЯ К ОТБОРУ КАРТИН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844824"/>
            <a:ext cx="7200800" cy="4752528"/>
          </a:xfrm>
        </p:spPr>
        <p:txBody>
          <a:bodyPr>
            <a:normAutofit/>
          </a:bodyPr>
          <a:lstStyle/>
          <a:p>
            <a:pPr lvl="0"/>
            <a:r>
              <a:rPr lang="ru-RU" i="1" dirty="0" smtClean="0">
                <a:solidFill>
                  <a:schemeClr val="tx1"/>
                </a:solidFill>
              </a:rPr>
              <a:t>Интересное, понятное содержание, </a:t>
            </a:r>
          </a:p>
          <a:p>
            <a:pPr lvl="0"/>
            <a:r>
              <a:rPr lang="ru-RU" i="1" dirty="0" smtClean="0">
                <a:solidFill>
                  <a:schemeClr val="tx1"/>
                </a:solidFill>
              </a:rPr>
              <a:t>Воспитывающее положительное отношение к окружающему </a:t>
            </a:r>
          </a:p>
          <a:p>
            <a:pPr lvl="0"/>
            <a:r>
              <a:rPr lang="ru-RU" i="1" dirty="0" smtClean="0">
                <a:solidFill>
                  <a:schemeClr val="tx1"/>
                </a:solidFill>
              </a:rPr>
              <a:t>Реалистичное изображение</a:t>
            </a:r>
          </a:p>
          <a:p>
            <a:pPr lvl="0"/>
            <a:r>
              <a:rPr lang="ru-RU" i="1" dirty="0" smtClean="0">
                <a:solidFill>
                  <a:schemeClr val="tx1"/>
                </a:solidFill>
              </a:rPr>
              <a:t>Высокохудожественное исполнение</a:t>
            </a:r>
          </a:p>
          <a:p>
            <a:pPr lvl="0"/>
            <a:r>
              <a:rPr lang="ru-RU" i="1" dirty="0" smtClean="0">
                <a:solidFill>
                  <a:schemeClr val="tx1"/>
                </a:solidFill>
              </a:rPr>
              <a:t>Доступность содержания</a:t>
            </a:r>
          </a:p>
          <a:p>
            <a:pPr lvl="0"/>
            <a:r>
              <a:rPr lang="ru-RU" i="1" dirty="0" smtClean="0">
                <a:solidFill>
                  <a:schemeClr val="tx1"/>
                </a:solidFill>
              </a:rPr>
              <a:t>Соответствие возрасту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620688"/>
            <a:ext cx="7092280" cy="118522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           Структура занятия по ознакомлению с картинами: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1916832"/>
            <a:ext cx="6336704" cy="475252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i="1" dirty="0" smtClean="0">
                <a:solidFill>
                  <a:schemeClr val="tx1"/>
                </a:solidFill>
              </a:rPr>
              <a:t>Внесение картины и рассматривание детьми (восприятие в целом).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i="1" dirty="0" smtClean="0">
                <a:solidFill>
                  <a:schemeClr val="tx1"/>
                </a:solidFill>
              </a:rPr>
              <a:t>Рассматривание картины под руководством воспитателя.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i="1" dirty="0" smtClean="0">
                <a:solidFill>
                  <a:schemeClr val="tx1"/>
                </a:solidFill>
              </a:rPr>
              <a:t>Заключительный рассказ – образец педагога.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7336" y="692696"/>
            <a:ext cx="5976664" cy="118522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Методические приемы:</a:t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1772816"/>
            <a:ext cx="6552728" cy="4752528"/>
          </a:xfrm>
        </p:spPr>
        <p:txBody>
          <a:bodyPr>
            <a:normAutofit lnSpcReduction="10000"/>
          </a:bodyPr>
          <a:lstStyle/>
          <a:p>
            <a:pPr marL="571500" lvl="0" indent="-571500">
              <a:buFont typeface="+mj-lt"/>
              <a:buAutoNum type="romanUcPeriod"/>
            </a:pPr>
            <a:r>
              <a:rPr lang="ru-RU" i="1" dirty="0" smtClean="0">
                <a:solidFill>
                  <a:schemeClr val="tx1"/>
                </a:solidFill>
              </a:rPr>
              <a:t>Серия вопросов на выявление содержания, на установление связей, на детальное рассматривание картины и поиск точных слов. Используется прием закрывания части картины.</a:t>
            </a:r>
          </a:p>
          <a:p>
            <a:pPr marL="571500" lvl="0" indent="-571500">
              <a:buFont typeface="+mj-lt"/>
              <a:buAutoNum type="romanUcPeriod"/>
            </a:pPr>
            <a:r>
              <a:rPr lang="ru-RU" i="1" dirty="0" smtClean="0">
                <a:solidFill>
                  <a:schemeClr val="tx1"/>
                </a:solidFill>
              </a:rPr>
              <a:t>Прием придумывания названия картины и обобщение воспитателя.</a:t>
            </a:r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1272" y="476672"/>
            <a:ext cx="6552728" cy="118522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solidFill>
                  <a:srgbClr val="FF0000"/>
                </a:solidFill>
              </a:rPr>
              <a:t>Задачи по рассматриванию картины: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2105472"/>
            <a:ext cx="7740352" cy="475252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tx1"/>
                </a:solidFill>
              </a:rPr>
              <a:t>Помочь детям понять сущность картины, установить все связи и зависимости.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tx1"/>
                </a:solidFill>
              </a:rPr>
              <a:t>Направление на накопление словесного материала, идет работа по отыскиванию точных слов для характеристики действующих лиц, действий.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>
                <a:solidFill>
                  <a:schemeClr val="tx1"/>
                </a:solidFill>
              </a:rPr>
              <a:t> Систематизация материала для рассказывания.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764704"/>
            <a:ext cx="6444208" cy="118522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Рассматривание картин, преследует тройную цель (Е. И. Тихеева):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4" name="Oval 7"/>
          <p:cNvSpPr>
            <a:spLocks noGrp="1" noChangeArrowheads="1"/>
          </p:cNvSpPr>
          <p:nvPr>
            <p:ph idx="1"/>
          </p:nvPr>
        </p:nvSpPr>
        <p:spPr bwMode="auto">
          <a:xfrm>
            <a:off x="1835696" y="2492896"/>
            <a:ext cx="3168352" cy="18002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buNone/>
            </a:pPr>
            <a:r>
              <a:rPr lang="ru-RU" sz="2800" i="1" dirty="0">
                <a:solidFill>
                  <a:srgbClr val="000000"/>
                </a:solidFill>
                <a:latin typeface="Times New Roman" pitchFamily="18" charset="0"/>
              </a:rPr>
              <a:t>упражнение </a:t>
            </a:r>
            <a:endParaRPr lang="ru-RU" sz="2800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buNone/>
            </a:pPr>
            <a:r>
              <a:rPr lang="ru-RU" sz="2800" i="1" dirty="0" smtClean="0">
                <a:solidFill>
                  <a:srgbClr val="000000"/>
                </a:solidFill>
                <a:latin typeface="Times New Roman" pitchFamily="18" charset="0"/>
              </a:rPr>
              <a:t>в </a:t>
            </a:r>
            <a:r>
              <a:rPr lang="ru-RU" sz="2800" i="1" dirty="0">
                <a:solidFill>
                  <a:srgbClr val="000000"/>
                </a:solidFill>
                <a:latin typeface="Times New Roman" pitchFamily="18" charset="0"/>
              </a:rPr>
              <a:t>наблюдении</a:t>
            </a:r>
          </a:p>
        </p:txBody>
      </p:sp>
      <p:sp>
        <p:nvSpPr>
          <p:cNvPr id="5" name="Oval 9"/>
          <p:cNvSpPr>
            <a:spLocks noChangeArrowheads="1"/>
          </p:cNvSpPr>
          <p:nvPr/>
        </p:nvSpPr>
        <p:spPr bwMode="auto">
          <a:xfrm>
            <a:off x="5580112" y="2564904"/>
            <a:ext cx="3384376" cy="1799531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</a:rPr>
              <a:t>развитие мышления, </a:t>
            </a:r>
            <a:endParaRPr lang="en-US" sz="24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</a:rPr>
              <a:t>воображения, </a:t>
            </a:r>
            <a:endParaRPr lang="en-US" sz="24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</a:rPr>
              <a:t>логического суждения</a:t>
            </a:r>
          </a:p>
        </p:txBody>
      </p:sp>
      <p:sp>
        <p:nvSpPr>
          <p:cNvPr id="6" name="Oval 13"/>
          <p:cNvSpPr>
            <a:spLocks noChangeArrowheads="1"/>
          </p:cNvSpPr>
          <p:nvPr/>
        </p:nvSpPr>
        <p:spPr bwMode="auto">
          <a:xfrm>
            <a:off x="3563888" y="4581128"/>
            <a:ext cx="3168352" cy="18002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i="1" dirty="0">
                <a:solidFill>
                  <a:srgbClr val="000000"/>
                </a:solidFill>
                <a:latin typeface="Times New Roman" pitchFamily="18" charset="0"/>
              </a:rPr>
              <a:t>развитие речи ребенка</a:t>
            </a:r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 rot="10800000">
            <a:off x="4932040" y="3645024"/>
            <a:ext cx="647700" cy="792163"/>
          </a:xfrm>
          <a:custGeom>
            <a:avLst/>
            <a:gdLst>
              <a:gd name="T0" fmla="*/ 9711002 w 21600"/>
              <a:gd name="T1" fmla="*/ 0 h 21600"/>
              <a:gd name="T2" fmla="*/ 0 w 21600"/>
              <a:gd name="T3" fmla="*/ 20751957 h 21600"/>
              <a:gd name="T4" fmla="*/ 9711002 w 21600"/>
              <a:gd name="T5" fmla="*/ 24901277 h 21600"/>
              <a:gd name="T6" fmla="*/ 19422004 w 21600"/>
              <a:gd name="T7" fmla="*/ 2075195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836712"/>
            <a:ext cx="5831632" cy="720079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700" b="1" i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В формировании умений описывать картины и составлять рассказы-повествования используются специально разработанные серии дидактических картин разных типов.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988840"/>
            <a:ext cx="8064896" cy="4680520"/>
          </a:xfrm>
        </p:spPr>
        <p:txBody>
          <a:bodyPr>
            <a:noAutofit/>
          </a:bodyPr>
          <a:lstStyle/>
          <a:p>
            <a:pPr lvl="0"/>
            <a:r>
              <a:rPr lang="ru-RU" sz="1600" b="1" i="1" dirty="0" smtClean="0">
                <a:solidFill>
                  <a:schemeClr val="accent3">
                    <a:lumMod val="50000"/>
                  </a:schemeClr>
                </a:solidFill>
              </a:rPr>
              <a:t>Предметные картины </a:t>
            </a:r>
            <a:r>
              <a:rPr lang="ru-RU" sz="1600" i="1" dirty="0" smtClean="0">
                <a:solidFill>
                  <a:schemeClr val="tx1"/>
                </a:solidFill>
              </a:rPr>
              <a:t>– на них изображены один или несколько предметов без какого-либо сюжетного взаимодействия между ними (мебель, одежда, посуда, животные; «Лошадь с жеребенком», «Корова с теленком» из серии «Домашние животные» – автор С. А. Веретенникова, художник А. Комаров).</a:t>
            </a:r>
          </a:p>
          <a:p>
            <a:pPr lvl="0"/>
            <a:r>
              <a:rPr lang="ru-RU" sz="1600" b="1" i="1" dirty="0" smtClean="0">
                <a:solidFill>
                  <a:schemeClr val="accent3">
                    <a:lumMod val="50000"/>
                  </a:schemeClr>
                </a:solidFill>
              </a:rPr>
              <a:t>Сюжетные картины, </a:t>
            </a:r>
            <a:r>
              <a:rPr lang="ru-RU" sz="1600" i="1" dirty="0" smtClean="0">
                <a:solidFill>
                  <a:schemeClr val="tx1"/>
                </a:solidFill>
              </a:rPr>
              <a:t>где предметы и персонажи находятся в сюжетном взаимодействии друг с другом.</a:t>
            </a:r>
          </a:p>
          <a:p>
            <a:pPr lvl="0"/>
            <a:r>
              <a:rPr lang="ru-RU" sz="1600" b="1" i="1" dirty="0" smtClean="0">
                <a:solidFill>
                  <a:schemeClr val="accent3">
                    <a:lumMod val="50000"/>
                  </a:schemeClr>
                </a:solidFill>
              </a:rPr>
              <a:t>Серия или набор картин,</a:t>
            </a:r>
            <a:r>
              <a:rPr lang="ru-RU" sz="1600" b="1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 smtClean="0">
                <a:solidFill>
                  <a:schemeClr val="tx1"/>
                </a:solidFill>
              </a:rPr>
              <a:t>связанных единым сюжетным содержанием, например (рассказ в картинках) «Рассказы в картинках» Н. Радлова (М., Планета, 1992).</a:t>
            </a:r>
          </a:p>
          <a:p>
            <a:r>
              <a:rPr lang="ru-RU" sz="1600" b="1" i="1" dirty="0" smtClean="0">
                <a:solidFill>
                  <a:schemeClr val="tx1"/>
                </a:solidFill>
              </a:rPr>
              <a:t>Используются и репродукции картин мастеров искусства:</a:t>
            </a:r>
            <a:endParaRPr lang="ru-RU" sz="1600" i="1" dirty="0" smtClean="0">
              <a:solidFill>
                <a:schemeClr val="tx1"/>
              </a:solidFill>
            </a:endParaRPr>
          </a:p>
          <a:p>
            <a:pPr lvl="0"/>
            <a:r>
              <a:rPr lang="ru-RU" sz="1600" b="1" i="1" dirty="0" smtClean="0">
                <a:solidFill>
                  <a:schemeClr val="accent3">
                    <a:lumMod val="50000"/>
                  </a:schemeClr>
                </a:solidFill>
              </a:rPr>
              <a:t>·         пейзажные картины: </a:t>
            </a:r>
            <a:r>
              <a:rPr lang="ru-RU" sz="1600" i="1" dirty="0" smtClean="0">
                <a:solidFill>
                  <a:schemeClr val="tx1"/>
                </a:solidFill>
              </a:rPr>
              <a:t>А. Саврасов «Грачи прилетели»; И. Левитан «Золотая осень», «Весна. Большая вода», «Март»; К. </a:t>
            </a:r>
            <a:r>
              <a:rPr lang="ru-RU" sz="1600" i="1" dirty="0" err="1" smtClean="0">
                <a:solidFill>
                  <a:schemeClr val="tx1"/>
                </a:solidFill>
              </a:rPr>
              <a:t>Юон</a:t>
            </a:r>
            <a:r>
              <a:rPr lang="ru-RU" sz="1600" i="1" dirty="0" smtClean="0">
                <a:solidFill>
                  <a:schemeClr val="tx1"/>
                </a:solidFill>
              </a:rPr>
              <a:t> «Мартовское солнце»; А. Куинджи «Березовая роща»; И. Шишкин «Утро в сосновом бору», «Сосновый лес», «Рубка леса»; В. Васнецов «</a:t>
            </a:r>
            <a:r>
              <a:rPr lang="ru-RU" sz="1600" i="1" dirty="0" err="1" smtClean="0">
                <a:solidFill>
                  <a:schemeClr val="tx1"/>
                </a:solidFill>
              </a:rPr>
              <a:t>Аленушка</a:t>
            </a:r>
            <a:r>
              <a:rPr lang="ru-RU" sz="1600" i="1" dirty="0" smtClean="0">
                <a:solidFill>
                  <a:schemeClr val="tx1"/>
                </a:solidFill>
              </a:rPr>
              <a:t>»; В. Поленов «Осень в Абрамцеве», «Золотая осень» и др.;</a:t>
            </a:r>
          </a:p>
          <a:p>
            <a:pPr lvl="0"/>
            <a:r>
              <a:rPr lang="ru-RU" sz="1600" i="1" dirty="0" smtClean="0">
                <a:solidFill>
                  <a:schemeClr val="tx1"/>
                </a:solidFill>
              </a:rPr>
              <a:t>·         </a:t>
            </a:r>
            <a:r>
              <a:rPr lang="ru-RU" sz="1600" b="1" i="1" dirty="0" smtClean="0">
                <a:solidFill>
                  <a:schemeClr val="accent3">
                    <a:lumMod val="50000"/>
                  </a:schemeClr>
                </a:solidFill>
              </a:rPr>
              <a:t>натюрморт: </a:t>
            </a:r>
            <a:r>
              <a:rPr lang="ru-RU" sz="1600" i="1" dirty="0" smtClean="0">
                <a:solidFill>
                  <a:schemeClr val="tx1"/>
                </a:solidFill>
              </a:rPr>
              <a:t>К. Петров-Водкин «Черемуха в стакане», «Стакан и яблоневая ветка»; И. Машков «Рябинка», «Натюрморт с арбузом»; П. </a:t>
            </a:r>
            <a:r>
              <a:rPr lang="ru-RU" sz="1600" i="1" dirty="0" err="1" smtClean="0">
                <a:solidFill>
                  <a:schemeClr val="tx1"/>
                </a:solidFill>
              </a:rPr>
              <a:t>Кончаловский</a:t>
            </a:r>
            <a:r>
              <a:rPr lang="ru-RU" sz="1600" i="1" dirty="0" smtClean="0">
                <a:solidFill>
                  <a:schemeClr val="tx1"/>
                </a:solidFill>
              </a:rPr>
              <a:t> «Маки», «Сирень у окна».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404664"/>
            <a:ext cx="6588224" cy="1870977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Задачи по обучению 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рассказыванию :</a:t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1916832"/>
            <a:ext cx="6552728" cy="4392488"/>
          </a:xfrm>
        </p:spPr>
        <p:txBody>
          <a:bodyPr>
            <a:normAutofit/>
          </a:bodyPr>
          <a:lstStyle/>
          <a:p>
            <a:pPr lvl="0"/>
            <a:r>
              <a:rPr lang="ru-RU" i="1" dirty="0" smtClean="0">
                <a:solidFill>
                  <a:schemeClr val="tx1"/>
                </a:solidFill>
              </a:rPr>
              <a:t>Учить понимать содержание картины.</a:t>
            </a:r>
          </a:p>
          <a:p>
            <a:pPr lvl="0"/>
            <a:r>
              <a:rPr lang="ru-RU" i="1" dirty="0" smtClean="0">
                <a:solidFill>
                  <a:schemeClr val="tx1"/>
                </a:solidFill>
              </a:rPr>
              <a:t>Воспитывать чувства.</a:t>
            </a:r>
          </a:p>
          <a:p>
            <a:pPr lvl="0"/>
            <a:r>
              <a:rPr lang="ru-RU" i="1" dirty="0" smtClean="0">
                <a:solidFill>
                  <a:schemeClr val="tx1"/>
                </a:solidFill>
              </a:rPr>
              <a:t>Учить составлять связный рассказ по картине.</a:t>
            </a:r>
          </a:p>
          <a:p>
            <a:pPr lvl="0"/>
            <a:r>
              <a:rPr lang="ru-RU" i="1" dirty="0" smtClean="0">
                <a:solidFill>
                  <a:schemeClr val="tx1"/>
                </a:solidFill>
              </a:rPr>
              <a:t>Активизировать и расширять словарный запас.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b51564c9ddffae33344735d06f634d9f81ee49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</TotalTime>
  <Words>636</Words>
  <Application>Microsoft Office PowerPoint</Application>
  <PresentationFormat>Экран (4:3)</PresentationFormat>
  <Paragraphs>71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Учимся рассматривать картину и рассказывать по ней   консультация для родителей                                 подготовила воспитатель:                                                      Михеева Анна Юрьевна                                                   </vt:lpstr>
      <vt:lpstr>Виды занятий по картине:</vt:lpstr>
      <vt:lpstr>ТРЕБОВАНИЯ К ОТБОРУ КАРТИН</vt:lpstr>
      <vt:lpstr>           Структура занятия по ознакомлению с картинами: </vt:lpstr>
      <vt:lpstr>Методические приемы: </vt:lpstr>
      <vt:lpstr>Задачи по рассматриванию картины:</vt:lpstr>
      <vt:lpstr>Рассматривание картин, преследует тройную цель (Е. И. Тихеева):  </vt:lpstr>
      <vt:lpstr>   В формировании умений описывать картины и составлять рассказы-повествования используются специально разработанные серии дидактических картин разных типов.   </vt:lpstr>
      <vt:lpstr>Задачи по обучению  рассказыванию : </vt:lpstr>
      <vt:lpstr>Используемые методы и приёмы</vt:lpstr>
      <vt:lpstr>Слайд 11</vt:lpstr>
      <vt:lpstr>В методике развития речи выделяется несколько видов рассказов детей по картине. </vt:lpstr>
      <vt:lpstr>Значение </vt:lpstr>
      <vt:lpstr>Спасибо за внимание!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Атрибуты художника</dc:title>
  <dc:creator>obstinate</dc:creator>
  <dc:description>Шаблон презентации с сайта https://presentation-creation.ru/</dc:description>
  <cp:lastModifiedBy>Анна</cp:lastModifiedBy>
  <cp:revision>502</cp:revision>
  <dcterms:created xsi:type="dcterms:W3CDTF">2018-02-25T09:09:03Z</dcterms:created>
  <dcterms:modified xsi:type="dcterms:W3CDTF">2024-04-07T13:01:26Z</dcterms:modified>
</cp:coreProperties>
</file>