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4" r:id="rId6"/>
    <p:sldId id="263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D8F"/>
    <a:srgbClr val="1E2A5A"/>
    <a:srgbClr val="2E2C2D"/>
    <a:srgbClr val="0F7172"/>
    <a:srgbClr val="A0C23A"/>
    <a:srgbClr val="1F5480"/>
    <a:srgbClr val="47627F"/>
    <a:srgbClr val="04105A"/>
    <a:srgbClr val="ED613E"/>
    <a:srgbClr val="BF3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ii.space/%D0%A4%D0%BE%D1%82%D0%BE-%D0%A1%D0%A1%D0%A1%D0%A0-%D0%90%D1%80%D1%85%D0%B0%D0%BD%D0%B3%D0%B5%D0%BB%D1%8C%D1%81%D0%BA-%D0%B2-%D0%B3%D0%BE%D0%B4%D1%8B-%D0%B2%D0%BE%D0%B9%D0%BD%D1%8B/" TargetMode="External"/><Relationship Id="rId2" Type="http://schemas.openxmlformats.org/officeDocument/2006/relationships/hyperlink" Target="https://ekb.aonb.ru/index.php?id=526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werpointbase.com/templates/" TargetMode="External"/><Relationship Id="rId4" Type="http://schemas.openxmlformats.org/officeDocument/2006/relationships/hyperlink" Target="https://elementy.ru/kartinka_dnya/281/Tolstoklyuvaya_i_tonkoklyuvaya_kay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6408" y="4075558"/>
            <a:ext cx="639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F7172"/>
                </a:solidFill>
              </a:rPr>
              <a:t>Спасавшие Архангельск</a:t>
            </a:r>
            <a:endParaRPr lang="ru-RU" sz="2400" b="1" dirty="0">
              <a:solidFill>
                <a:srgbClr val="0F717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961" y="2773680"/>
            <a:ext cx="5186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8EBD8F"/>
                </a:solidFill>
              </a:rPr>
              <a:t>Образовательный проект «Узнай-ка»</a:t>
            </a:r>
            <a:endParaRPr lang="ru-RU" sz="2400" b="1" dirty="0">
              <a:solidFill>
                <a:srgbClr val="8EBD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937" y="44737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Установите соответствие между изображением числового промежутка на числовой прямой и его аналитической записью.</a:t>
            </a:r>
          </a:p>
          <a:p>
            <a:r>
              <a:rPr lang="ru-RU" sz="2000" dirty="0" smtClean="0">
                <a:solidFill>
                  <a:srgbClr val="2E2C2D"/>
                </a:solidFill>
                <a:latin typeface="Arial" pitchFamily="34" charset="0"/>
                <a:cs typeface="Arial" pitchFamily="34" charset="0"/>
              </a:rPr>
              <a:t>Из букв, соответствующим ответам, составьте слово.</a:t>
            </a:r>
            <a:endParaRPr lang="ru-RU" sz="2000" dirty="0">
              <a:solidFill>
                <a:srgbClr val="2E2C2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35794"/>
              </p:ext>
            </p:extLst>
          </p:nvPr>
        </p:nvGraphicFramePr>
        <p:xfrm>
          <a:off x="4969493" y="1901209"/>
          <a:ext cx="3604469" cy="2912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9878"/>
                <a:gridCol w="634591"/>
              </a:tblGrid>
              <a:tr h="638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422">
                <a:tc>
                  <a:txBody>
                    <a:bodyPr/>
                    <a:lstStyle/>
                    <a:p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422">
                <a:tc>
                  <a:txBody>
                    <a:bodyPr/>
                    <a:lstStyle/>
                    <a:p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8422">
                <a:tc>
                  <a:txBody>
                    <a:bodyPr/>
                    <a:lstStyle/>
                    <a:p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F:\- Арх обл в задачах\Промысловая экспедиция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11" y="4879670"/>
            <a:ext cx="1674986" cy="1473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8080207" y="2982579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4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063584" y="3615027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18196" y="1883138"/>
            <a:ext cx="4260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51562" y="4225890"/>
            <a:ext cx="519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endParaRPr lang="ru-RU" sz="40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80207" y="2430284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0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43436"/>
              </p:ext>
            </p:extLst>
          </p:nvPr>
        </p:nvGraphicFramePr>
        <p:xfrm>
          <a:off x="703726" y="1901209"/>
          <a:ext cx="3004673" cy="2912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4673"/>
              </a:tblGrid>
              <a:tr h="638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422">
                <a:tc>
                  <a:txBody>
                    <a:bodyPr/>
                    <a:lstStyle/>
                    <a:p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422">
                <a:tc>
                  <a:txBody>
                    <a:bodyPr/>
                    <a:lstStyle/>
                    <a:p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422">
                <a:tc>
                  <a:txBody>
                    <a:bodyPr/>
                    <a:lstStyle/>
                    <a:p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8" y="2040890"/>
            <a:ext cx="28289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6" y="2611120"/>
            <a:ext cx="2908854" cy="42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7" y="3286028"/>
            <a:ext cx="2929212" cy="3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6" y="3752020"/>
            <a:ext cx="2942384" cy="4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8" y="4375120"/>
            <a:ext cx="2939811" cy="40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38777"/>
            <a:ext cx="1123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028301"/>
            <a:ext cx="2609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4322913"/>
            <a:ext cx="11811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2591024"/>
            <a:ext cx="10572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2" y="3743130"/>
            <a:ext cx="24574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382" y="2012149"/>
            <a:ext cx="3796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4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7382" y="2591024"/>
            <a:ext cx="3796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4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937" y="3164177"/>
            <a:ext cx="2744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24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8044" y="3707353"/>
            <a:ext cx="3796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24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7382" y="4273215"/>
            <a:ext cx="3796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24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677939" y="2228326"/>
            <a:ext cx="1300461" cy="1250058"/>
          </a:xfrm>
          <a:prstGeom prst="straightConnector1">
            <a:avLst/>
          </a:prstGeom>
          <a:ln>
            <a:solidFill>
              <a:srgbClr val="1E2A5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677939" y="2228326"/>
            <a:ext cx="1300461" cy="555901"/>
          </a:xfrm>
          <a:prstGeom prst="straightConnector1">
            <a:avLst/>
          </a:prstGeom>
          <a:ln>
            <a:solidFill>
              <a:srgbClr val="1E2A5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77939" y="3376902"/>
            <a:ext cx="1300461" cy="1127145"/>
          </a:xfrm>
          <a:prstGeom prst="straightConnector1">
            <a:avLst/>
          </a:prstGeom>
          <a:ln>
            <a:solidFill>
              <a:srgbClr val="1E2A5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677939" y="2784227"/>
            <a:ext cx="1300461" cy="1153958"/>
          </a:xfrm>
          <a:prstGeom prst="straightConnector1">
            <a:avLst/>
          </a:prstGeom>
          <a:ln>
            <a:solidFill>
              <a:srgbClr val="1E2A5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677939" y="3938185"/>
            <a:ext cx="1300461" cy="641648"/>
          </a:xfrm>
          <a:prstGeom prst="straightConnector1">
            <a:avLst/>
          </a:prstGeom>
          <a:ln>
            <a:solidFill>
              <a:srgbClr val="1E2A5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232466" y="5222735"/>
            <a:ext cx="6816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8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14096" y="5201165"/>
            <a:ext cx="6816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8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37383" y="5222924"/>
            <a:ext cx="6816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</a:t>
            </a:r>
            <a:endParaRPr lang="ru-RU" sz="48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19013" y="5222924"/>
            <a:ext cx="6816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8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84145" y="5222924"/>
            <a:ext cx="6816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1E2A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800" b="1" cap="none" spc="0" dirty="0">
              <a:ln w="1905"/>
              <a:solidFill>
                <a:srgbClr val="1E2A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86" y="428735"/>
            <a:ext cx="826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Кайра — это птица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Арктики. Кайры </a:t>
            </a:r>
            <a:r>
              <a:rPr lang="ru-RU" dirty="0">
                <a:latin typeface="Arial" pitchFamily="34" charset="0"/>
                <a:cs typeface="Arial" pitchFamily="34" charset="0"/>
              </a:rPr>
              <a:t>гнездятся на практически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недоступных скалах и утёсах, </a:t>
            </a:r>
            <a:r>
              <a:rPr lang="ru-RU" dirty="0">
                <a:latin typeface="Arial" pitchFamily="34" charset="0"/>
                <a:cs typeface="Arial" pitchFamily="34" charset="0"/>
              </a:rPr>
              <a:t>по размеру насчитывают от 39 до 48 см и весят около 1 кг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Самка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откладывает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яйцо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размером 8 х 5 см на голые уступы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скал.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олония кай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6" y="1259732"/>
            <a:ext cx="8267178" cy="5134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464" y="4019297"/>
            <a:ext cx="8116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 октября 1941 года продовольственное снабжение города Архангельска и области резко ухудшилось. В городе были введены карточки на самые необходимые продукты: хлеб, мясо, крупу, сахар. Нормы выдачи хлеба в Архангельске иногда не превышали нормы блокадного Ленинграда. Рабочие и служащие получали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800 г. </a:t>
            </a:r>
            <a:r>
              <a:rPr lang="ru-RU" dirty="0">
                <a:latin typeface="Arial" pitchFamily="34" charset="0"/>
                <a:cs typeface="Arial" pitchFamily="34" charset="0"/>
              </a:rPr>
              <a:t>хлеба в сутки, иждивенцы и дети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200 г., </a:t>
            </a:r>
            <a:r>
              <a:rPr lang="ru-RU" dirty="0">
                <a:latin typeface="Arial" pitchFamily="34" charset="0"/>
                <a:cs typeface="Arial" pitchFamily="34" charset="0"/>
              </a:rPr>
              <a:t>но в отдельные дни из-за недостатка продовольствия нормы снижались до 150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75 г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4" y="624929"/>
            <a:ext cx="3700463" cy="281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2134" y="3447696"/>
            <a:ext cx="3565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Голод в Архангельске. 1942 г.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Дети Архангельска. 1942 г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07" y="624929"/>
            <a:ext cx="3707829" cy="278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65912" y="3441154"/>
            <a:ext cx="3226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Дети Архангельска. 1942 г.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093" y="567732"/>
            <a:ext cx="78663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основании постановления бюро обкома партии и облисполкома от 11 мая 1942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года </a:t>
            </a:r>
            <a:r>
              <a:rPr lang="ru-RU" dirty="0">
                <a:latin typeface="Arial" pitchFamily="34" charset="0"/>
                <a:cs typeface="Arial" pitchFamily="34" charset="0"/>
              </a:rPr>
              <a:t>были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организованы первые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промысловые экспедиции на Новую Землю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>
                <a:latin typeface="Arial" pitchFamily="34" charset="0"/>
                <a:cs typeface="Arial" pitchFamily="34" charset="0"/>
              </a:rPr>
              <a:t>В постановлении говорилось: "Обязать Архангельский горком ВЛКСМ до 25 мая с.г. подобрать учащихся техникумов и старших классов средних школ, желающих ехать в экспедицию на остров Новая Земля, физически развитых, здоровых 150 человек (мужчин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)…"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8923" y="2669349"/>
            <a:ext cx="3219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начале лета 1942 года экспедиция отправилась к берегам Новой Земли  для выполнения особого задания.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Ребята, чтобы помочь голодающему населению Архангельска собирали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яйца кайры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птичьих базарах, заготовляли тушки кайры — полярной промысловой птицы. </a:t>
            </a:r>
          </a:p>
        </p:txBody>
      </p:sp>
      <p:pic>
        <p:nvPicPr>
          <p:cNvPr id="2051" name="Picture 3" descr="F:\- Арх обл в задачах\Промысловая экспедиция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3" y="2732751"/>
            <a:ext cx="4872621" cy="31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761" y="3607496"/>
            <a:ext cx="82227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Наступил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сентябрь. </a:t>
            </a:r>
            <a:r>
              <a:rPr lang="ru-RU" dirty="0">
                <a:latin typeface="Arial" pitchFamily="34" charset="0"/>
                <a:cs typeface="Arial" pitchFamily="34" charset="0"/>
              </a:rPr>
              <a:t>Участились шторма, дожди, туманы, все это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затрудняло </a:t>
            </a:r>
            <a:r>
              <a:rPr lang="ru-RU" dirty="0">
                <a:latin typeface="Arial" pitchFamily="34" charset="0"/>
                <a:cs typeface="Arial" pitchFamily="34" charset="0"/>
              </a:rPr>
              <a:t>сложный промысел. 27 сентября 1942 года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>
                <a:latin typeface="Arial" pitchFamily="34" charset="0"/>
                <a:cs typeface="Arial" pitchFamily="34" charset="0"/>
              </a:rPr>
              <a:t>чувством исполненного долга архангельские школьники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покинули Арктику.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акончилась необычная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арктическая экспедиция. Молодые промысловики сделали большое дело: заготовили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около 5 тысяч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яиц кайры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свыше 20 тысяч тушек кайры</a:t>
            </a:r>
            <a:r>
              <a:rPr lang="ru-RU" dirty="0">
                <a:latin typeface="Arial" pitchFamily="34" charset="0"/>
                <a:cs typeface="Arial" pitchFamily="34" charset="0"/>
              </a:rPr>
              <a:t>, выловили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360 килограммов гольца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dirty="0">
                <a:latin typeface="Arial" pitchFamily="34" charset="0"/>
                <a:cs typeface="Arial" pitchFamily="34" charset="0"/>
              </a:rPr>
              <a:t>решению местных властей города заготовленные продукты были направлены в первую очередь в детские сады, ясли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школы.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F:\- Арх обл в задачах\Промысловая экспедиция\2022-05-11_eks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3" y="474342"/>
            <a:ext cx="5116319" cy="3256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4082" y="1786431"/>
            <a:ext cx="28365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стров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Пухов на Новой Земле, где работали школьники в годы 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1415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- Арх обл в задачах\Промысловая экспедиция\qr-co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86" y="1459276"/>
            <a:ext cx="3623610" cy="36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- Арх обл в задачах\Промысловая экспедиция\qr-code робинзон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7" y="1459276"/>
            <a:ext cx="3507288" cy="350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736" y="5140268"/>
            <a:ext cx="3413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Н. Вурдов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Робинзоны студёного острова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1064" y="5164894"/>
            <a:ext cx="292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Художественный фильм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«Летняя поездка к морю»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008" y="577998"/>
            <a:ext cx="8386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Если вам понравился сюжет задачи, можно прочитать книгу или посмотреть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художественный фильм, используя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код.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7036" y="565641"/>
            <a:ext cx="502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Список использованных источников: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672" y="990803"/>
            <a:ext cx="80417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Школьная арктическая экспедиция : очерк / Владимир Булатов // Полярный</a:t>
            </a:r>
          </a:p>
          <a:p>
            <a:r>
              <a:rPr lang="ru-RU" dirty="0"/>
              <a:t>круг, 1984. – Москва, 1984. – С. 175-181. – (Арктика – Антарктика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 Вурдов</a:t>
            </a:r>
            <a:r>
              <a:rPr lang="ru-RU" dirty="0"/>
              <a:t>, Н. Робинзоны студеного острова : документально художественные повести / Н. А. Вурдов. – Архангельск : Северо-Западное книжное издательство, 1978. – 104 с.</a:t>
            </a:r>
            <a:br>
              <a:rPr lang="ru-RU" dirty="0"/>
            </a:br>
            <a:r>
              <a:rPr lang="ru-RU" dirty="0" smtClean="0"/>
              <a:t>3. Доморощенов</a:t>
            </a:r>
            <a:r>
              <a:rPr lang="ru-RU" dirty="0"/>
              <a:t>, С. Н. Достойные памятника / С. Н. Доморощенов // </a:t>
            </a:r>
            <a:endParaRPr lang="ru-RU" dirty="0" smtClean="0"/>
          </a:p>
          <a:p>
            <a:r>
              <a:rPr lang="ru-RU" dirty="0" smtClean="0"/>
              <a:t>Известия </a:t>
            </a:r>
            <a:r>
              <a:rPr lang="ru-RU" dirty="0"/>
              <a:t>Русского Севера. – 2015. – № 7/8. – С. 46-47. </a:t>
            </a:r>
            <a:r>
              <a:rPr lang="ru-RU" dirty="0" smtClean="0"/>
              <a:t>(Школьный музей).</a:t>
            </a:r>
          </a:p>
          <a:p>
            <a:r>
              <a:rPr lang="ru-RU" dirty="0" smtClean="0"/>
              <a:t>4. </a:t>
            </a:r>
            <a:r>
              <a:rPr lang="ru-RU" dirty="0" smtClean="0"/>
              <a:t>Сайт «Электронная </a:t>
            </a:r>
            <a:r>
              <a:rPr lang="ru-RU" dirty="0"/>
              <a:t>краеведческая библиотека "Русский </a:t>
            </a:r>
            <a:r>
              <a:rPr lang="ru-RU" dirty="0" smtClean="0"/>
              <a:t>Север»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ekb.aonb.ru/index.php?id=5265</a:t>
            </a:r>
            <a:endParaRPr lang="ru-RU" dirty="0" smtClean="0"/>
          </a:p>
          <a:p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 smtClean="0"/>
              <a:t>Фото «Архангельск в годы войны» </a:t>
            </a:r>
            <a:r>
              <a:rPr lang="en-US" dirty="0">
                <a:hlinkClick r:id="rId3"/>
              </a:rPr>
              <a:t>https://wwii.space/%D0%A4%D0%BE%D1%82%D0%BE-%D0%A1%D0%A1%D0%A1%D0%A0-%D0%90%D1%80%D1%85%D0%B0%D0%BD%D0%B3%D0%B5%D0%BB%D1%8C%D1%81%D0%BA-%D0%B2-%D0%B3%D0%BE%D0%B4%D1%8B-%D0%B2%D0%BE%D0%B9%D0%BD%D1%8B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 smtClean="0"/>
              <a:t>Фото «Колония кайр»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elementy.ru/kartinka_dnya/281/Tolstoklyuvaya_i_tonkoklyuvaya_kayry</a:t>
            </a:r>
            <a:endParaRPr lang="ru-RU" dirty="0" smtClean="0"/>
          </a:p>
          <a:p>
            <a:r>
              <a:rPr lang="ru-RU" dirty="0" smtClean="0"/>
              <a:t>7. Шаблон презентации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://powerpointbase.com/templates/</a:t>
            </a:r>
            <a:r>
              <a:rPr lang="en-US" dirty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1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400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77</cp:revision>
  <dcterms:created xsi:type="dcterms:W3CDTF">2018-09-04T12:10:47Z</dcterms:created>
  <dcterms:modified xsi:type="dcterms:W3CDTF">2024-05-15T11:50:30Z</dcterms:modified>
</cp:coreProperties>
</file>