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66" r:id="rId3"/>
    <p:sldId id="569" r:id="rId4"/>
    <p:sldId id="570" r:id="rId5"/>
    <p:sldId id="571" r:id="rId6"/>
    <p:sldId id="572" r:id="rId7"/>
    <p:sldId id="573" r:id="rId8"/>
    <p:sldId id="574" r:id="rId9"/>
    <p:sldId id="580" r:id="rId10"/>
    <p:sldId id="577" r:id="rId11"/>
    <p:sldId id="578" r:id="rId12"/>
    <p:sldId id="579" r:id="rId13"/>
    <p:sldId id="575" r:id="rId14"/>
    <p:sldId id="576" r:id="rId15"/>
    <p:sldId id="581" r:id="rId16"/>
    <p:sldId id="582" r:id="rId17"/>
    <p:sldId id="592" r:id="rId18"/>
    <p:sldId id="593" r:id="rId19"/>
    <p:sldId id="594" r:id="rId20"/>
    <p:sldId id="595" r:id="rId21"/>
    <p:sldId id="596" r:id="rId22"/>
    <p:sldId id="600" r:id="rId23"/>
    <p:sldId id="597" r:id="rId24"/>
    <p:sldId id="598" r:id="rId25"/>
    <p:sldId id="599" r:id="rId26"/>
    <p:sldId id="602" r:id="rId27"/>
    <p:sldId id="601" r:id="rId28"/>
    <p:sldId id="591" r:id="rId29"/>
    <p:sldId id="401" r:id="rId3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74"/>
    <a:srgbClr val="FFFE87"/>
    <a:srgbClr val="E4190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3" d="100"/>
          <a:sy n="33" d="100"/>
        </p:scale>
        <p:origin x="-1362" y="-90"/>
      </p:cViewPr>
      <p:guideLst>
        <p:guide orient="horz" pos="2159"/>
        <p:guide pos="25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10/15/2023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media" Target="../media/media1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8295" y="1048385"/>
            <a:ext cx="6404610" cy="384556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Times New Roman" panose="02020603050405020304" charset="0"/>
                <a:cs typeface="Times New Roman" panose="02020603050405020304" charset="0"/>
              </a:rPr>
              <a:t>Викторина </a:t>
            </a:r>
            <a:r>
              <a:rPr lang="ru-RU" sz="6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ru-RU" sz="66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4300" b="1" dirty="0" smtClean="0">
                <a:latin typeface="Times New Roman" panose="02020603050405020304" charset="0"/>
                <a:cs typeface="Times New Roman" panose="02020603050405020304" charset="0"/>
              </a:rPr>
              <a:t>ко </a:t>
            </a:r>
            <a:r>
              <a:rPr lang="ru-RU" sz="4800" b="1" dirty="0" smtClean="0">
                <a:latin typeface="Times New Roman" panose="02020603050405020304" charset="0"/>
                <a:cs typeface="Times New Roman" panose="02020603050405020304" charset="0"/>
              </a:rPr>
              <a:t>Дню победы</a:t>
            </a:r>
            <a:br>
              <a:rPr lang="ru-RU" sz="48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4800" b="1" dirty="0" smtClean="0">
                <a:latin typeface="Times New Roman" panose="02020603050405020304" charset="0"/>
                <a:cs typeface="Times New Roman" panose="02020603050405020304" charset="0"/>
              </a:rPr>
              <a:t>в Великой Отечественной войне</a:t>
            </a:r>
            <a:br>
              <a:rPr lang="ru-RU" sz="48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4800" b="1" dirty="0" smtClean="0">
                <a:latin typeface="Times New Roman" panose="02020603050405020304" charset="0"/>
                <a:cs typeface="Times New Roman" panose="02020603050405020304" charset="0"/>
              </a:rPr>
              <a:t>1941-1945 гг.</a:t>
            </a:r>
            <a:endParaRPr lang="ru-RU" sz="4800" b="1" dirty="0" smtClean="0">
              <a:ln w="3155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7639050" y="5201285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Заголовок 1"/>
          <p:cNvSpPr>
            <a:spLocks noGrp="1"/>
          </p:cNvSpPr>
          <p:nvPr/>
        </p:nvSpPr>
        <p:spPr>
          <a:xfrm>
            <a:off x="7505700" y="4893945"/>
            <a:ext cx="915035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начать</a:t>
            </a:r>
            <a:endParaRPr lang="ru-RU" sz="1600" b="1" dirty="0" smtClean="0">
              <a:ln w="3155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fade thruBlk="1"/>
      </p:transition>
    </mc:Choice>
    <mc:Fallback>
      <p:transition spd="slow" advClick="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11.img.sputnik.by/images/103878/88/1038788894.jpg"/>
          <p:cNvPicPr>
            <a:picLocks noChangeAspect="1" noChangeArrowheads="1"/>
          </p:cNvPicPr>
          <p:nvPr/>
        </p:nvPicPr>
        <p:blipFill>
          <a:blip r:embed="rId3" cstate="email"/>
          <a:srcRect t="9297"/>
          <a:stretch>
            <a:fillRect/>
          </a:stretch>
        </p:blipFill>
        <p:spPr>
          <a:xfrm>
            <a:off x="3977005" y="3557905"/>
            <a:ext cx="4769485" cy="1704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За год до прорыва блокады подростки доставили в Ленинград 223 подводы продуктов - Российская газета"/>
          <p:cNvPicPr>
            <a:picLocks noChangeAspect="1" noChangeArrowheads="1"/>
          </p:cNvPicPr>
          <p:nvPr/>
        </p:nvPicPr>
        <p:blipFill>
          <a:blip r:embed="rId4" cstate="email"/>
          <a:srcRect l="6793"/>
          <a:stretch>
            <a:fillRect/>
          </a:stretch>
        </p:blipFill>
        <p:spPr>
          <a:xfrm>
            <a:off x="3620135" y="1543050"/>
            <a:ext cx="2710180" cy="194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https://i04.fotocdn.net/s124/69d0632ef5a1642e/public_pin_l/282997953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402705" y="1530350"/>
            <a:ext cx="2646045" cy="195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79400" y="1458595"/>
            <a:ext cx="5480050" cy="250634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«Дорога жизни» - единственная транспортная магистраль через Ладожское озеро. В периоды навигации — по воде, зимой — по льду.</a:t>
            </a:r>
            <a:endParaRPr lang="ru-RU" altLang="en-US" sz="2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Связывала блокадный Ленинград со страной с 12 сентября 1941 года по март 1943 года.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По льду какого озера проходила «Дорога жизни», проложенная для снабжения блокадного Ленинграда?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48336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Онежское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Чудское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57124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Псковское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57581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Ладожское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4585" y="1635760"/>
            <a:ext cx="5022215" cy="3373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46380" y="2961005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 время блокады хлеб по карточкам ленинградцы получали ежедневно. Хлеб для блокадников был основным продуктом питания. В ноябре 1941 г. положение горожан резко ухудшилось.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Сколько составляли минимальные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-122"/>
                <a:sym typeface="+mn-ea"/>
              </a:rPr>
              <a:t>с</a:t>
            </a:r>
            <a:r>
              <a:rPr lang="en-US" sz="2800" b="1">
                <a:latin typeface="Times New Roman" panose="02020603050405020304" charset="-122"/>
                <a:sym typeface="+mn-ea"/>
              </a:rPr>
              <a:t>уточные нормы хлеба для </a:t>
            </a:r>
            <a:r>
              <a:rPr lang="ru-RU" altLang="en-US" sz="2800" b="1">
                <a:latin typeface="Times New Roman" panose="02020603050405020304" charset="-122"/>
                <a:sym typeface="+mn-ea"/>
              </a:rPr>
              <a:t>иждивенцев и детей</a:t>
            </a:r>
            <a:r>
              <a:rPr lang="en-US" sz="2800" b="1">
                <a:latin typeface="Times New Roman" panose="02020603050405020304" charset="-122"/>
                <a:sym typeface="+mn-ea"/>
              </a:rPr>
              <a:t> </a:t>
            </a:r>
            <a:br>
              <a:rPr lang="en-US" sz="2800" b="1">
                <a:latin typeface="Times New Roman" panose="02020603050405020304" charset="-122"/>
                <a:sym typeface="+mn-ea"/>
              </a:rPr>
            </a:br>
            <a:r>
              <a:rPr lang="ru-RU" altLang="en-US" sz="2800" b="1">
                <a:latin typeface="Times New Roman" panose="02020603050405020304" charset="-122"/>
                <a:sym typeface="+mn-ea"/>
              </a:rPr>
              <a:t>с 20 ноября 1941 года</a:t>
            </a: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363601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200 грамм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356425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6149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150 грамм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57581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250 грамм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163576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125 грамм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4575" y="1770380"/>
            <a:ext cx="5368290" cy="302006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82550" y="1724025"/>
            <a:ext cx="4007485" cy="23583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Битва за Москву - д</a:t>
            </a:r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лилась </a:t>
            </a:r>
          </a:p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 30 сентября 1941 года </a:t>
            </a:r>
          </a:p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 20 апреля 1942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западной историографии эта битва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известна как операция «Тайфун»: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Кавказская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Сталинградская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Курская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Московская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амещающее содержимое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1890" y="1633220"/>
            <a:ext cx="5230495" cy="3515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79400" y="2614930"/>
            <a:ext cx="6546215" cy="268160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Баку и Северный Кавказ были основным источником нефти для всей экономики СССР. После потери Украины резко выросло значение Кавказа и Кубани как источника зерна. Здесь же находились запасы стратегического сырья. 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Потеря Кавказа могла бы оказать заметное влияние на общий ход войны против СССР, поэтому Гитлер выбрал именно это направление в качестве основного.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  <a:t>Запасы чего в Грозном и Баку давали основания Гитлеру полагать, что со взятием этих городов войну можно будет считать выигранной?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349250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Уголь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356425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Золото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43230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Соль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163322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Нефть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://dagpravda.ru/upload/resize_cache/iblock/da9/523_0_1/da9dea41ec86713f2aef897a801e2b6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0616"/>
          <a:stretch>
            <a:fillRect/>
          </a:stretch>
        </p:blipFill>
        <p:spPr>
          <a:xfrm flipH="1">
            <a:off x="3593465" y="1627505"/>
            <a:ext cx="5384165" cy="3361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46380" y="1770380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 далеко от центра Сталинграда расположен Мамаев курган. Во время Сталинградской битвы за это место велись ожесточенные бои, а контроль над Мамаевым курганом переходил из рук в руки 14 раз.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В ходе какой битвы Великой Отечественной войны шли бои за Мамаев курган?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55511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Курской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Куликовской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9948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Московской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43230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Сталинградской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3660" y="1770380"/>
            <a:ext cx="4803140" cy="3204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95885" y="2543175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Сталинградская битва длилась ровно 200 дней и ночей - с 17 июля 1942 года по 2 февраля 1943 г.  </a:t>
            </a:r>
          </a:p>
          <a:p>
            <a:pPr algn="just"/>
            <a:r>
              <a:rPr lang="ru-RU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Для  сравнения:  всю Францию (!)  немцы смогли завоевать примерно за 40 дней.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Сколько дней продолжалась 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решающая битва за Сталинград?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50 дней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100 дней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300 дней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200 дней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6191250" y="3760470"/>
            <a:ext cx="1767205" cy="2232025"/>
            <a:chOff x="9750" y="5922"/>
            <a:chExt cx="2783" cy="3515"/>
          </a:xfrm>
        </p:grpSpPr>
        <p:pic>
          <p:nvPicPr>
            <p:cNvPr id="16" name="Изображение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39" y="6035"/>
              <a:ext cx="2494" cy="34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Заголовок 1"/>
            <p:cNvSpPr>
              <a:spLocks noGrp="1"/>
            </p:cNvSpPr>
            <p:nvPr/>
          </p:nvSpPr>
          <p:spPr>
            <a:xfrm>
              <a:off x="9750" y="5922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292600" y="1346200"/>
            <a:ext cx="1799590" cy="2303510"/>
            <a:chOff x="6760" y="2007"/>
            <a:chExt cx="2834" cy="3628"/>
          </a:xfrm>
        </p:grpSpPr>
        <p:pic>
          <p:nvPicPr>
            <p:cNvPr id="22" name="Замещающее содержимое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0" y="2233"/>
              <a:ext cx="2608" cy="34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" name="Заголовок 1"/>
            <p:cNvSpPr>
              <a:spLocks noGrp="1"/>
            </p:cNvSpPr>
            <p:nvPr/>
          </p:nvSpPr>
          <p:spPr>
            <a:xfrm>
              <a:off x="8677" y="2007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292600" y="3733800"/>
            <a:ext cx="1798955" cy="2282190"/>
            <a:chOff x="6760" y="5880"/>
            <a:chExt cx="2833" cy="3594"/>
          </a:xfrm>
        </p:grpSpPr>
        <p:pic>
          <p:nvPicPr>
            <p:cNvPr id="15" name="Изображение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760" y="6072"/>
              <a:ext cx="2608" cy="34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Заголовок 1"/>
            <p:cNvSpPr>
              <a:spLocks noGrp="1"/>
            </p:cNvSpPr>
            <p:nvPr/>
          </p:nvSpPr>
          <p:spPr>
            <a:xfrm>
              <a:off x="8677" y="5880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Назовите фамилию командующего гитлеровскими войсками,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сдавшегося в плен под Сталинградом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83502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Герман Гёринг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83502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Эрих фон Манштейн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99485"/>
            <a:ext cx="2952750" cy="83502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Отто Гюнше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64299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458335"/>
            <a:ext cx="2952750" cy="83502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Фридрих Паулюс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6153785" y="1379220"/>
            <a:ext cx="1804670" cy="2270760"/>
            <a:chOff x="11567" y="2346"/>
            <a:chExt cx="2842" cy="3576"/>
          </a:xfrm>
        </p:grpSpPr>
        <p:pic>
          <p:nvPicPr>
            <p:cNvPr id="24" name="Изображение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01" y="2520"/>
              <a:ext cx="2608" cy="34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Заголовок 1"/>
            <p:cNvSpPr>
              <a:spLocks noGrp="1"/>
            </p:cNvSpPr>
            <p:nvPr/>
          </p:nvSpPr>
          <p:spPr>
            <a:xfrm>
              <a:off x="11567" y="2346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25  E" pathEditMode="relative" ptsTypes="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стантин Симонов - Жди меня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474970" y="4724400"/>
            <a:ext cx="619125" cy="548640"/>
          </a:xfrm>
          <a:prstGeom prst="rect">
            <a:avLst/>
          </a:prstGeom>
        </p:spPr>
      </p:pic>
      <p:pic>
        <p:nvPicPr>
          <p:cNvPr id="10242" name="Picture 2" descr="https://img-fotki.yandex.ru/get/4913/103548746.7f/0_ddb11_1f606e6c_XL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5474970" y="1590675"/>
            <a:ext cx="2526030" cy="3676015"/>
          </a:xfrm>
          <a:prstGeom prst="rect">
            <a:avLst/>
          </a:prstGeom>
          <a:noFill/>
          <a:ln w="127000" cmpd="tri"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  <a:t>Кто написал самое популярное в годы </a:t>
            </a:r>
            <a:b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  <a:t>Великой Отечественной войны </a:t>
            </a:r>
            <a:b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  <a:t>стихотворение "Жди меня"?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3492500"/>
            <a:ext cx="4034155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Александр Твардовский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8215" y="356425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4034155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Алексей Сурков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68215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432300"/>
            <a:ext cx="4034155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Василий Лебедев-Кумач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68215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1633220"/>
            <a:ext cx="4034155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Константин Симонов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6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 descr="http://www.moe-online.ru/image/edit/%D0%9A%D0%B0%D1%82%D1%8E%D1%88%D0%B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54" t="4126" r="15434" b="10269"/>
          <a:stretch>
            <a:fillRect/>
          </a:stretch>
        </p:blipFill>
        <p:spPr>
          <a:xfrm flipH="1">
            <a:off x="4149090" y="2097405"/>
            <a:ext cx="4740910" cy="291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70180" y="1417955"/>
            <a:ext cx="445516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Неофициальное название бесствольных систем полевой реактивной артиллерии (БМ-13, а впоследствии также БМ-8, БМ-31 и других). Такие установки активно использовались РККА во время Второй мировой войны.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Что из перечисленного во время Великой Отечественной Войны называли «Катюшами»?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2910" y="162687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Подводные лодки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540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2910" y="340423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Бомбардировщики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35400" y="354774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910" y="428879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Полевые кухни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3540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2910" y="249491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Ракетные установки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11" descr="http://cdn2.russian7.ru/wp-content/uploads/2015/11/20100620-t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05910" y="1626870"/>
            <a:ext cx="4712335" cy="3531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Какой из этих отечественных танков стал легендой Второй Мировой войны?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2910" y="162687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Т-10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540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2910" y="340423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Т-55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35400" y="354774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910" y="428879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Т-62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3540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2910" y="249491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Т-34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9360" y="1584960"/>
            <a:ext cx="4917440" cy="368871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741170" y="1411605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Многие историки считают, что Гражданская война в России началась       25 октября 1917 г. (по старому стилю), когда большевики захватили власть в Петрограде, и закончилась в декабре 1922 г. с образованием СССР.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Сколько лет прошло от окончания Гражданской войны до начала Великой Отечественной войны?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15 лет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17 лет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21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 лет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0925" y="1770380"/>
            <a:ext cx="5323840" cy="325310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46380" y="1497965"/>
            <a:ext cx="5104130" cy="241871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Сражение под Прохоровкой п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роизошло 12 июля 1943 года на южном фасе Курской дуги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Эта т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анковая битва стала одной из самых грандиозных танковых баталий во время Второй мировой войны. Историки указывают, что в сражении участвовало от 1 200 до 1 500 танков с обеих сторон.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45" y="274955"/>
            <a:ext cx="8441055" cy="1143000"/>
          </a:xfrm>
        </p:spPr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Крупнейшее танковое сражение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Великой Отечественной и Второй мировой войны под деревней Прохоровка произошло в ходе: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497965"/>
            <a:ext cx="2952750" cy="84899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Сталинградской битвы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486025"/>
            <a:ext cx="2952750" cy="84899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Освобождения Праги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42335"/>
            <a:ext cx="2952750" cy="84899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Берлинской операции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375150"/>
            <a:ext cx="2952750" cy="84899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Курской битвы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9220" y="1704975"/>
            <a:ext cx="4899025" cy="3303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54940" y="1704975"/>
            <a:ext cx="4467225" cy="28702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После трех неудачных попыток освобождения Харькова, в январе и мае 1942 и феврале 1943 года, по результатам разгрома немцев на Курской дуге в августе 1943 была проведена Белгородско-Харьковская операция («Полководец Румянцев»), приведшая к окончательному освобождению Харькова.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Освобождением какого города завершилась Курская битва?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Смоленска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Киева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Пскова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Харькова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24020" y="1569085"/>
            <a:ext cx="4462780" cy="34397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82550" y="1258570"/>
            <a:ext cx="4540250" cy="375031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Несмотря на то, что Велико-британия объявила войну Германии в 1939 г, а США – в 1941, открывать такой необходимый СССР Второй фронт они не спешили. Второй фронт был открыт 6 июня 1944 года в результате высадки англо-американских войск в Нормандии. 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Операция союзников получила кодовое название «Оверлорд» (в переводе с английского — «повелитель»).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каком году был открыт Второй фронт союзниками СССР?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1942 год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1943 год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1945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1944 год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0920" y="1555115"/>
            <a:ext cx="5591810" cy="33820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Кто не присутствовал на Ялтинской конференции 1945 года?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55511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Сталин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Рузвельт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9948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Черчиль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43230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Де Голь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3990" y="1483360"/>
            <a:ext cx="5176520" cy="274066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1944 г. сосотоялась </a:t>
            </a:r>
            <a:r>
              <a:rPr lang="ru-RU" altLang="en-US" sz="2000" spc="-40">
                <a:solidFill>
                  <a:schemeClr val="tx1"/>
                </a:solidFill>
                <a:uFillTx/>
                <a:latin typeface="Times New Roman" panose="02020603050405020304" charset="0"/>
                <a:ea typeface="+Основной текст (восточно-азиат" charset="0"/>
                <a:cs typeface="Times New Roman" panose="02020603050405020304" charset="0"/>
                <a:sym typeface="+mn-ea"/>
              </a:rPr>
              <a:t>Ялтинская (крымская) конфе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ренция, в ней учавство-вали Сталин, Рузвельт и Черчиль.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После падения Франции, страна с 1940 г. была крупнейшим союзником Германии и Италии во Второй мировой войне. Французские солдаты доблестно сражалась с союзниками по антигитлеровской коалиции.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  <p:bldP spid="18" grpId="2" bldLvl="0" animBg="1"/>
      <p:bldP spid="18" grpId="3" bldLvl="0" animBg="1"/>
      <p:bldP spid="18" grpId="4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амещающее содержимое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1890" y="1651635"/>
            <a:ext cx="5332095" cy="3555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На какой реке в 1945 году встретились </a:t>
            </a:r>
            <a:br>
              <a:rPr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советские и американские солдаты?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363601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Неман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356425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6149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Рейн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57581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Миссисипи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163576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Эльба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420" y="2566670"/>
            <a:ext cx="4729480" cy="272923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 апреля 1945 года состоялась легендарная встреча советских и американских военных на реке Эльба.</a:t>
            </a:r>
          </a:p>
          <a:p>
            <a:pPr algn="just"/>
            <a:r>
              <a:rPr lang="ru-RU" altLang="en-US" sz="2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Соединение войск двух стран-союзниц произошло вблизи города Торгау в 160 км к юго-западу от Берлина.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9" grpId="0" bldLvl="0" animBg="1"/>
      <p:bldP spid="18" grpId="2" bldLvl="0" animBg="1"/>
      <p:bldP spid="18" grpId="3" bldLvl="0" animBg="1"/>
      <p:bldP spid="18" grpId="4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98425" y="1255395"/>
            <a:ext cx="4815205" cy="272478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В заключительных сражениях 1945 года особую роль сыграл штурм самой мощной крепости Третьего рейха – Кёнигсберга.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Наступление войск фронта началось 6 апреля. 9 апреля немецкий гарнизон капитулировал по приказу генерала Ляша, подписавшего акт о капитуляции.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44770" y="1255395"/>
            <a:ext cx="2814955" cy="4189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Сколько дней длился штурм Кёнигсберга?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2910" y="162687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 день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540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2910" y="340423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7 дней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35400" y="354774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910" y="4288790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12 дней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3540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2910" y="2494915"/>
            <a:ext cx="334137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 дня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1890" y="1483360"/>
            <a:ext cx="5064760" cy="36556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53670" y="1402080"/>
            <a:ext cx="4036060" cy="260286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29 апреля завязалась борьба за рейхстаг (нижняя палата парламента в Германии).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Утром 30 апреля, сломив упорное сопротивление, советские части ворвались в здание. К исходу дня рейхстаг был взят.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Когда было водружено Знамя Победы над Рейхстагом в Берлине?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48336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9 мая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47142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8 мая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2773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 мая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360545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30 апреля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амещающее содержимое 14"/>
          <p:cNvPicPr>
            <a:picLocks noGrp="1" noChangeAspect="1"/>
          </p:cNvPicPr>
          <p:nvPr>
            <p:ph idx="1"/>
          </p:nvPr>
        </p:nvPicPr>
        <p:blipFill>
          <a:blip r:embed="rId3"/>
          <a:srcRect b="8858"/>
          <a:stretch>
            <a:fillRect/>
          </a:stretch>
        </p:blipFill>
        <p:spPr>
          <a:xfrm>
            <a:off x="4124960" y="1557020"/>
            <a:ext cx="5011420" cy="374396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80035" y="1626870"/>
            <a:ext cx="4502785" cy="32385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В ночь с 8 на 9 мая в пригороде Берлина Карлсхорсте в торжественной обстановке был подписан второй  акт о капитуляции Германии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(первый был подписан в г. Реймс)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Представителем СССР в Карлсхорсте был заместитель Верховного главнокомандующего маршал Георгий Жуков.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Кто от имени советского Верховного Главнокомандования принял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капитуляцию фашистской Германии?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Рокоссовский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Конев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Молотов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Жуков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5745"/>
            <a:ext cx="8229600" cy="710565"/>
          </a:xfrm>
        </p:spPr>
        <p:txBody>
          <a:bodyPr/>
          <a:lstStyle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86116" y="5357826"/>
            <a:ext cx="5454016" cy="881382"/>
          </a:xfrm>
        </p:spPr>
        <p:txBody>
          <a:bodyPr>
            <a:normAutofit/>
          </a:bodyPr>
          <a:lstStyle/>
          <a:p>
            <a:pPr marL="0" indent="0" algn="l" latinLnBrk="0">
              <a:spcBef>
                <a:spcPts val="0"/>
              </a:spcBef>
              <a:buNone/>
            </a:pPr>
            <a:r>
              <a:rPr lang="ru-RU" altLang="en-US" sz="1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МБОО </a:t>
            </a:r>
            <a:r>
              <a:rPr lang="ru-RU" altLang="en-US" sz="1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СОШ №3 </a:t>
            </a:r>
            <a:r>
              <a:rPr lang="ru-RU" altLang="en-US" sz="1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г.Фрязино</a:t>
            </a:r>
            <a:r>
              <a:rPr lang="ru-RU" altLang="en-US" sz="1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Московская область</a:t>
            </a:r>
          </a:p>
          <a:p>
            <a:pPr marL="0" indent="0" algn="l" latinLnBrk="0">
              <a:spcBef>
                <a:spcPts val="0"/>
              </a:spcBef>
              <a:buNone/>
            </a:pPr>
            <a:r>
              <a:rPr lang="ru-RU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Учитель начальных классов Исаева Р.Н.</a:t>
            </a:r>
            <a:endParaRPr lang="ru-RU" altLang="en-US" sz="1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" y="-29845"/>
            <a:ext cx="9585325" cy="691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5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амещающее содержимое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5845" y="1737995"/>
            <a:ext cx="5232400" cy="327088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031365" y="1411605"/>
            <a:ext cx="445516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Вторая мировая война продолжалась с 1 сентября 1939 года по 2 сентября 1945 года, была развязана фашист-скими Германией, Италией и милитаристской Японией.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В каком году началась Вторая мировая война?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1938 год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340423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1940 год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354774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1941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249491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1939 год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691255" y="1417955"/>
            <a:ext cx="4795520" cy="3997960"/>
            <a:chOff x="5813" y="2233"/>
            <a:chExt cx="7552" cy="6296"/>
          </a:xfrm>
        </p:grpSpPr>
        <p:pic>
          <p:nvPicPr>
            <p:cNvPr id="15" name="Замещающее содержимое 3"/>
            <p:cNvPicPr>
              <a:picLocks noChangeAspect="1"/>
            </p:cNvPicPr>
            <p:nvPr/>
          </p:nvPicPr>
          <p:blipFill>
            <a:blip r:embed="rId3"/>
            <a:srcRect r="57892"/>
            <a:stretch>
              <a:fillRect/>
            </a:stretch>
          </p:blipFill>
          <p:spPr>
            <a:xfrm>
              <a:off x="5813" y="2233"/>
              <a:ext cx="7553" cy="6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7"/>
            <p:cNvSpPr/>
            <p:nvPr/>
          </p:nvSpPr>
          <p:spPr>
            <a:xfrm>
              <a:off x="5814" y="2233"/>
              <a:ext cx="3330" cy="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Скругленный прямоугольник 17"/>
          <p:cNvSpPr/>
          <p:nvPr/>
        </p:nvSpPr>
        <p:spPr>
          <a:xfrm>
            <a:off x="1192530" y="1339850"/>
            <a:ext cx="5854065" cy="302133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Во Второй мировой войне участвовало 62 государства. Все страны можно разделить на две коалиции: страны нацистского блока (страны "оси"), которые развязали войну и страны антигитлеровской коалиции.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 началу Великой Отечественной войны осталось только 5 государств, остающихся условно нейтральными в войне:</a:t>
            </a:r>
            <a:r>
              <a:rPr lang="ru-RU" altLang="en-US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Турция, Испания, Швеция, Швейцария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 </a:t>
            </a:r>
            <a:r>
              <a:rPr lang="ru-RU" altLang="en-US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Португалия.</a:t>
            </a:r>
            <a:endParaRPr lang="ru-RU" altLang="en-US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Сколько стран учавствовало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во Второй мировой войне?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41160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50 государств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55511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39966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57 государств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54317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9948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60 государств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64299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63613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62 государства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>
            <a:grpSpLocks noChangeAspect="1"/>
          </p:cNvGrpSpPr>
          <p:nvPr/>
        </p:nvGrpSpPr>
        <p:grpSpPr>
          <a:xfrm>
            <a:off x="4284345" y="3528695"/>
            <a:ext cx="1576889" cy="2016000"/>
            <a:chOff x="6747" y="5896"/>
            <a:chExt cx="2661" cy="3402"/>
          </a:xfrm>
        </p:grpSpPr>
        <p:pic>
          <p:nvPicPr>
            <p:cNvPr id="15" name="Picture 6" descr="https://diletant.media/upload/medialibrary/6a5/6a52420f4ccb4ab4ec48fb55b349d292.jpg"/>
            <p:cNvPicPr>
              <a:picLocks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6747" y="5896"/>
              <a:ext cx="2551" cy="340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</p:pic>
        <p:sp>
          <p:nvSpPr>
            <p:cNvPr id="20" name="Заголовок 1"/>
            <p:cNvSpPr>
              <a:spLocks noGrp="1"/>
            </p:cNvSpPr>
            <p:nvPr/>
          </p:nvSpPr>
          <p:spPr>
            <a:xfrm>
              <a:off x="8426" y="5896"/>
              <a:ext cx="983" cy="98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783590" y="1417955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Для нападения на </a:t>
            </a:r>
            <a:r>
              <a:rPr lang="ru-RU" alt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СССР</a:t>
            </a:r>
            <a:r>
              <a:rPr 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 Германией была разраб</a:t>
            </a:r>
            <a:r>
              <a:rPr lang="ru-RU" alt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от</a:t>
            </a:r>
            <a:r>
              <a:rPr 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ана специальная операция под названием «План Барбаросса», в честь германского короля, Римского императора 12 века Фридриха I </a:t>
            </a:r>
            <a:r>
              <a:rPr lang="ru-RU" alt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Барбаросса</a:t>
            </a:r>
            <a:r>
              <a:rPr lang="en-US" sz="2000">
                <a:solidFill>
                  <a:srgbClr val="000000"/>
                </a:solidFill>
                <a:latin typeface="Times New Roman" panose="02020603050405020304" charset="0"/>
                <a:cs typeface="sans-serif" charset="0"/>
                <a:sym typeface="+mn-ea"/>
              </a:rPr>
              <a:t>, который прославился своими завоевательными походами.</a:t>
            </a:r>
            <a:endParaRPr lang="ru-RU" alt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В честь какого полководца немецкие захватчики назвали один из своих захватнических планов?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Наполеона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6149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Тамерлана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50405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Мамая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57124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Барбаросса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12255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4284980" y="1321435"/>
            <a:ext cx="1511111" cy="2016000"/>
            <a:chOff x="6748" y="2081"/>
            <a:chExt cx="2550" cy="3402"/>
          </a:xfrm>
        </p:grpSpPr>
        <p:pic>
          <p:nvPicPr>
            <p:cNvPr id="1032" name="Picture 8" descr="https://xn--h1aagokeh.xn--p1ai/wp-content/uploads/2015/07/%D0%9D%D0%B0%D0%BF%D0%BE%D0%BB%D0%B5%D0%BE%D0%BD.jpg"/>
            <p:cNvPicPr>
              <a:picLocks noChangeArrowheads="1"/>
            </p:cNvPicPr>
            <p:nvPr/>
          </p:nvPicPr>
          <p:blipFill>
            <a:blip r:embed="rId4" cstate="email"/>
            <a:srcRect r="6958"/>
            <a:stretch>
              <a:fillRect/>
            </a:stretch>
          </p:blipFill>
          <p:spPr>
            <a:xfrm>
              <a:off x="6748" y="2081"/>
              <a:ext cx="2551" cy="340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</p:pic>
        <p:sp>
          <p:nvSpPr>
            <p:cNvPr id="16" name="Заголовок 1"/>
            <p:cNvSpPr>
              <a:spLocks noGrp="1"/>
            </p:cNvSpPr>
            <p:nvPr/>
          </p:nvSpPr>
          <p:spPr>
            <a:xfrm>
              <a:off x="8316" y="2129"/>
              <a:ext cx="983" cy="98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6226175" y="1351915"/>
            <a:ext cx="1511300" cy="2016000"/>
            <a:chOff x="9805" y="2129"/>
            <a:chExt cx="2550" cy="3402"/>
          </a:xfrm>
        </p:grpSpPr>
        <p:pic>
          <p:nvPicPr>
            <p:cNvPr id="1026" name="Picture 2" descr="https://avatars.mds.yandex.net/get-zen_doc/1583807/pub_5cdad446447f1200ae47b25f_5cdad47e7a7fdb034967271d/scale_1200"/>
            <p:cNvPicPr>
              <a:picLocks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9805" y="2129"/>
              <a:ext cx="2551" cy="340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</p:pic>
        <p:sp>
          <p:nvSpPr>
            <p:cNvPr id="17" name="Заголовок 1"/>
            <p:cNvSpPr>
              <a:spLocks noGrp="1"/>
            </p:cNvSpPr>
            <p:nvPr/>
          </p:nvSpPr>
          <p:spPr>
            <a:xfrm>
              <a:off x="11373" y="2129"/>
              <a:ext cx="983" cy="98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</p:grp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6197600" y="3528695"/>
            <a:ext cx="1511111" cy="2016000"/>
            <a:chOff x="9760" y="5896"/>
            <a:chExt cx="2550" cy="3402"/>
          </a:xfrm>
        </p:grpSpPr>
        <p:pic>
          <p:nvPicPr>
            <p:cNvPr id="1028" name="Picture 4" descr="https://im0-tub-ru.yandex.net/i?id=acf8b51fddc010d739e08719c2c73dd2&amp;n=33&amp;w=200&amp;h=150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 flipH="1">
              <a:off x="9760" y="5896"/>
              <a:ext cx="2551" cy="340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</p:pic>
        <p:sp>
          <p:nvSpPr>
            <p:cNvPr id="21" name="Заголовок 1"/>
            <p:cNvSpPr>
              <a:spLocks noGrp="1"/>
            </p:cNvSpPr>
            <p:nvPr/>
          </p:nvSpPr>
          <p:spPr>
            <a:xfrm>
              <a:off x="11328" y="5896"/>
              <a:ext cx="983" cy="98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25  E" pathEditMode="relative" ptsTypes="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10" grpId="0" bldLvl="0" animBg="1"/>
      <p:bldP spid="10" grpId="1" bldLvl="0" animBg="1"/>
      <p:bldP spid="12" grpId="0" bldLvl="0" animBg="1"/>
      <p:bldP spid="12" grpId="1" bldLvl="0" animBg="1"/>
      <p:bldP spid="14" grpId="1" bldLvl="0" animBg="1"/>
      <p:bldP spid="14" grpId="2" bldLvl="0" animBg="1"/>
      <p:bldP spid="19" grpId="0" bldLvl="0" animBg="1"/>
      <p:bldP spid="13" grpId="0" bldLvl="0" animBg="1"/>
      <p:bldP spid="13" grpId="1" bldLvl="0" animBg="1"/>
      <p:bldP spid="9" grpId="0" bldLvl="0" animBg="1"/>
      <p:bldP spid="9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4547235" y="1206500"/>
            <a:ext cx="1607185" cy="2289175"/>
            <a:chOff x="7161" y="1900"/>
            <a:chExt cx="2531" cy="3605"/>
          </a:xfrm>
        </p:grpSpPr>
        <p:pic>
          <p:nvPicPr>
            <p:cNvPr id="1030" name="Picture 6" descr="https://avatars.mds.yandex.net/get-zen_doc/249065/pub_5d1b52658e297300ad9a11c8_5d45c70497b5d400ad88c29c/scale_1200"/>
            <p:cNvPicPr>
              <a:picLocks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7161" y="2103"/>
              <a:ext cx="2381" cy="3402"/>
            </a:xfrm>
            <a:prstGeom prst="rect">
              <a:avLst/>
            </a:prstGeom>
            <a:noFill/>
            <a:ln w="6350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2" name="Заголовок 1"/>
            <p:cNvSpPr>
              <a:spLocks noGrp="1"/>
            </p:cNvSpPr>
            <p:nvPr/>
          </p:nvSpPr>
          <p:spPr>
            <a:xfrm>
              <a:off x="8776" y="1900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547235" y="3760470"/>
            <a:ext cx="1672590" cy="2160270"/>
            <a:chOff x="7161" y="5922"/>
            <a:chExt cx="2634" cy="3402"/>
          </a:xfrm>
        </p:grpSpPr>
        <p:pic>
          <p:nvPicPr>
            <p:cNvPr id="15" name="Picture 8" descr="http://anub.ru/uploads/04.2014/8944_13.jpg"/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7161" y="5922"/>
              <a:ext cx="2381" cy="3402"/>
            </a:xfrm>
            <a:prstGeom prst="rect">
              <a:avLst/>
            </a:prstGeom>
            <a:noFill/>
            <a:ln w="6350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0" name="Заголовок 1"/>
            <p:cNvSpPr>
              <a:spLocks noGrp="1"/>
            </p:cNvSpPr>
            <p:nvPr/>
          </p:nvSpPr>
          <p:spPr>
            <a:xfrm>
              <a:off x="8879" y="8382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597015" y="1208405"/>
            <a:ext cx="1642110" cy="2287270"/>
            <a:chOff x="10389" y="1903"/>
            <a:chExt cx="2586" cy="3602"/>
          </a:xfrm>
        </p:grpSpPr>
        <p:pic>
          <p:nvPicPr>
            <p:cNvPr id="16" name="Picture 4" descr="https://cont.ws/uploads/posts2/388573.jpg"/>
            <p:cNvPicPr>
              <a:picLocks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10389" y="2103"/>
              <a:ext cx="2381" cy="3402"/>
            </a:xfrm>
            <a:prstGeom prst="rect">
              <a:avLst/>
            </a:prstGeom>
            <a:noFill/>
            <a:ln w="6350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7" name="Заголовок 1"/>
            <p:cNvSpPr>
              <a:spLocks noGrp="1"/>
            </p:cNvSpPr>
            <p:nvPr/>
          </p:nvSpPr>
          <p:spPr>
            <a:xfrm>
              <a:off x="12059" y="1903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1369695" y="1616710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В полдень 22 июня Юрий Борисович Левитан зачитал в эфире Всесоюзного радио сообщение о нападении фашистской Германии на СССР. С началом Великой Отечественной войны он стал голосом советского Информбюро.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55511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Сталина И.В.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354774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Молотова В.М.</a:t>
            </a:r>
            <a:endParaRPr lang="ru-RU" alt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354774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50405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Жукова Г.К.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25666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Левитана Ю.Б.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" y="274955"/>
            <a:ext cx="8407400" cy="1143000"/>
          </a:xfrm>
        </p:spPr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Чей голос звучал по Всесоюзному радио, оповещая о начале Великой Отечественной войны?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6619240" y="3760470"/>
            <a:ext cx="1591310" cy="2160270"/>
            <a:chOff x="10424" y="5922"/>
            <a:chExt cx="2506" cy="3402"/>
          </a:xfrm>
        </p:grpSpPr>
        <p:pic>
          <p:nvPicPr>
            <p:cNvPr id="1034" name="Picture 10" descr="https://www.stihi.ru/pics/2019/06/19/6754.jpg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0424" y="5922"/>
              <a:ext cx="2381" cy="3402"/>
            </a:xfrm>
            <a:prstGeom prst="rect">
              <a:avLst/>
            </a:prstGeom>
            <a:noFill/>
            <a:ln w="6350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1" name="Заголовок 1"/>
            <p:cNvSpPr>
              <a:spLocks noGrp="1"/>
            </p:cNvSpPr>
            <p:nvPr/>
          </p:nvSpPr>
          <p:spPr>
            <a:xfrm>
              <a:off x="12014" y="8382"/>
              <a:ext cx="917" cy="9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en-US" sz="28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://photo.virtualbrest.by/uploads/2015/11/17/nnn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15410" y="1402080"/>
            <a:ext cx="4486275" cy="3938905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153670" y="1402080"/>
            <a:ext cx="5104130" cy="214630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Героическая оборона Брестской крепости стала одной из самых ярких стра-ниц в истории Великой Отечественной войны. Фашистские войска напали  на крепость 22 июня 1941 года, однако встретили яростный отпор ее защитников.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Как называлась пограничная застава, которая одной из первых приняла на себя удар фашистов?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48336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Перл Харбор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47142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Североморская застава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3427730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Петропавловская крепость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357124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4360545"/>
            <a:ext cx="2952750" cy="821055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Брестская крепость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амещающее содержимое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7460" y="1723390"/>
            <a:ext cx="5146040" cy="328549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6675" y="1417955"/>
            <a:ext cx="4354195" cy="351282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Гитлеровские войска планировали за несколько часов полностью овладеть цитаделью, однако встретили яростный отпор ее защитников, до конца сдерживавших натиск врага.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Официальная дата падения цитадели — 30 июня 1941 г. Оставшиеся в живых советские бойцы, утратив своих командиров, ушли в подвалы.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Сколько дней длилась оборона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Брестской крепости?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162687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 день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177038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2543175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7 дней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268668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28879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30 дней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43230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3427730"/>
            <a:ext cx="2952750" cy="72009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9 дней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42100" y="5445125"/>
            <a:ext cx="1466850" cy="475615"/>
          </a:xfrm>
          <a:prstGeom prst="roundRect">
            <a:avLst/>
          </a:prstGeom>
          <a:solidFill>
            <a:schemeClr val="accent6">
              <a:lumMod val="50000"/>
              <a:alpha val="67000"/>
            </a:schemeClr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справка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2" bldLvl="0" animBg="1"/>
      <p:bldP spid="18" grpId="3" bldLvl="0" animBg="1"/>
      <p:bldP spid="18" grpId="4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1115" y="3747135"/>
            <a:ext cx="4328795" cy="2435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3515" y="1694180"/>
            <a:ext cx="2405380" cy="2774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Как во время войны называли партизан,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которые в тылу врага мстили фашистским захватчикам за вероломное нападение на нашу страну, за террор, грабежи и насилие?</a:t>
            </a:r>
          </a:p>
        </p:txBody>
      </p:sp>
      <p:sp>
        <p:nvSpPr>
          <p:cNvPr id="4" name="Управляющая кнопка: назад 3">
            <a:hlinkClick r:id="" action="ppaction://hlinkshowjump?jump=previousslide"/>
          </p:cNvPr>
          <p:cNvSpPr/>
          <p:nvPr/>
        </p:nvSpPr>
        <p:spPr>
          <a:xfrm>
            <a:off x="1094105" y="5416550"/>
            <a:ext cx="648000" cy="504190"/>
          </a:xfrm>
          <a:prstGeom prst="actionButtonBackPrevious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Управляющая кнопка: далее 4">
            <a:hlinkClick r:id="" action="ppaction://hlinkshowjump?jump=nextslide"/>
          </p:cNvPr>
          <p:cNvSpPr/>
          <p:nvPr/>
        </p:nvSpPr>
        <p:spPr>
          <a:xfrm>
            <a:off x="8169910" y="5416550"/>
            <a:ext cx="648335" cy="504190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Управляющая кнопка: в начало 6">
            <a:hlinkClick r:id="" action="ppaction://hlinkshowjump?jump=firstslide"/>
          </p:cNvPr>
          <p:cNvSpPr/>
          <p:nvPr/>
        </p:nvSpPr>
        <p:spPr>
          <a:xfrm>
            <a:off x="279400" y="5416550"/>
            <a:ext cx="648000" cy="504190"/>
          </a:xfrm>
          <a:prstGeom prst="actionButtonBeginning">
            <a:avLst/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205" y="2774950"/>
            <a:ext cx="2952750" cy="77724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Молодая гвардия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1890" y="291846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205" y="3691255"/>
            <a:ext cx="2952750" cy="77724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Неуловимые мстители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890" y="3834765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7205" y="4575810"/>
            <a:ext cx="2952750" cy="77724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Невидимый фронт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1890" y="4719320"/>
            <a:ext cx="1658620" cy="4330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неправильно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7205" y="1902460"/>
            <a:ext cx="2952750" cy="777240"/>
          </a:xfrm>
          <a:prstGeom prst="roundRect">
            <a:avLst/>
          </a:prstGeom>
          <a:solidFill>
            <a:srgbClr val="F2E574"/>
          </a:solidFill>
          <a:ln w="44450" cmpd="thickThin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Народные мстители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1" bldLvl="0" animBg="1"/>
      <p:bldP spid="14" grpId="2" bldLvl="0" animBg="1"/>
    </p:bldLst>
  </p:timing>
</p:sld>
</file>

<file path=ppt/theme/theme1.xml><?xml version="1.0" encoding="utf-8"?>
<a:theme xmlns:a="http://schemas.openxmlformats.org/drawingml/2006/main" name="Викторина ко Дню Победы МОУ СОШ 3 Фрязино —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Викторина ко Дню Победы МОУ СОШ 3 Фрязино — копия</Template>
  <TotalTime>13</TotalTime>
  <Words>1443</Words>
  <Application>WPS Presentation</Application>
  <PresentationFormat>Экран (4:3)</PresentationFormat>
  <Paragraphs>283</Paragraphs>
  <Slides>29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Викторина ко Дню Победы МОУ СОШ 3 Фрязино — копия</vt:lpstr>
      <vt:lpstr>Викторина   ко Дню победы в Великой Отечественной войне 1941-1945 гг.</vt:lpstr>
      <vt:lpstr>Сколько лет прошло от окончания Гражданской войны до начала Великой Отечественной войны?</vt:lpstr>
      <vt:lpstr>В каком году началась Вторая мировая война?</vt:lpstr>
      <vt:lpstr>Сколько стран учавствовало  во Второй мировой войне?</vt:lpstr>
      <vt:lpstr>В честь какого полководца немецкие захватчики назвали один из своих захватнических планов?</vt:lpstr>
      <vt:lpstr>Чей голос звучал по Всесоюзному радио, оповещая о начале Великой Отечественной войны?</vt:lpstr>
      <vt:lpstr>Как называлась пограничная застава, которая одной из первых приняла на себя удар фашистов?</vt:lpstr>
      <vt:lpstr>Сколько дней длилась оборона  Брестской крепости?</vt:lpstr>
      <vt:lpstr>Как во время войны называли партизан, которые в тылу врага мстили фашистским захватчикам за вероломное нападение на нашу страну, за террор, грабежи и насилие?</vt:lpstr>
      <vt:lpstr>По льду какого озера проходила «Дорога жизни», проложенная для снабжения блокадного Ленинграда?</vt:lpstr>
      <vt:lpstr>Сколько составляли минимальные  суточные нормы хлеба для иждивенцев и детей  с 20 ноября 1941 года?</vt:lpstr>
      <vt:lpstr>В западной историографии эта битва  известна как операция «Тайфун»:</vt:lpstr>
      <vt:lpstr>Запасы чего в Грозном и Баку давали основания Гитлеру полагать, что со взятием этих городов войну можно будет считать выигранной?</vt:lpstr>
      <vt:lpstr>В ходе какой битвы Великой Отечественной войны шли бои за Мамаев курган?</vt:lpstr>
      <vt:lpstr>Сколько дней продолжалась  решающая битва за Сталинград?</vt:lpstr>
      <vt:lpstr>Назовите фамилию командующего гитлеровскими войсками,  сдавшегося в плен под Сталинградом</vt:lpstr>
      <vt:lpstr>Кто написал самое популярное в годы  Великой Отечественной войны  стихотворение "Жди меня"?</vt:lpstr>
      <vt:lpstr>Что из перечисленного во время Великой Отечественной Войны называли «Катюшами»?</vt:lpstr>
      <vt:lpstr>Какой из этих отечественных танков стал легендой Второй Мировой войны?</vt:lpstr>
      <vt:lpstr>Крупнейшее танковое сражение  Великой Отечественной и Второй мировой войны под деревней Прохоровка произошло в ходе:</vt:lpstr>
      <vt:lpstr>Освобождением какого города завершилась Курская битва?</vt:lpstr>
      <vt:lpstr>В каком году был открыт Второй фронт союзниками СССР?</vt:lpstr>
      <vt:lpstr>Кто не присутствовал на Ялтинской конференции 1945 года?</vt:lpstr>
      <vt:lpstr>На какой реке в 1945 году встретились  советские и американские солдаты?</vt:lpstr>
      <vt:lpstr>Сколько дней длился штурм Кёнигсберга?</vt:lpstr>
      <vt:lpstr>Когда было водружено Знамя Победы над Рейхстагом в Берлине?</vt:lpstr>
      <vt:lpstr>Кто от имени советского Верховного Главнокомандования принял  капитуляцию фашистской Германии?</vt:lpstr>
      <vt:lpstr>Спасибо за внимание!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 ко Дню победы в Великой Отечественной войне 1941-1945 гг.</dc:title>
  <dc:creator>Игорь</dc:creator>
  <cp:lastModifiedBy>Игорь</cp:lastModifiedBy>
  <cp:revision>4</cp:revision>
  <dcterms:created xsi:type="dcterms:W3CDTF">2023-10-15T12:40:40Z</dcterms:created>
  <dcterms:modified xsi:type="dcterms:W3CDTF">2023-10-15T12:57:19Z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1049-11.2.0.9327</vt:lpwstr>
  </property>
</Properties>
</file>