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0" autoAdjust="0"/>
  </p:normalViewPr>
  <p:slideViewPr>
    <p:cSldViewPr>
      <p:cViewPr>
        <p:scale>
          <a:sx n="60" d="100"/>
          <a:sy n="60" d="100"/>
        </p:scale>
        <p:origin x="-1080" y="-57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FillTx/>
              </a:defRPr>
            </a:lvl1pPr>
          </a:lstStyle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>
                <a:uFillTx/>
              </a:rPr>
              <a:t>Образец подзаголовка</a:t>
            </a:r>
            <a:endParaRPr kumimoji="0" lang="en-US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  <a:uFillTx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</a:lstStyle>
          <a:p>
            <a:pPr lvl="0" eaLnBrk="1" latinLnBrk="0" hangingPunct="1"/>
            <a:r>
              <a:rPr kumimoji="0" lang="ru-RU">
                <a:uFillTx/>
              </a:rPr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</a:lstStyle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>
                <a:uFillTx/>
              </a:defRPr>
            </a:lvl1pPr>
            <a:lvl2pPr>
              <a:defRPr sz="2400">
                <a:uFillTx/>
              </a:defRPr>
            </a:lvl2pPr>
            <a:lvl3pPr>
              <a:defRPr sz="2000">
                <a:uFillTx/>
              </a:defRPr>
            </a:lvl3pPr>
            <a:lvl4pPr>
              <a:defRPr sz="1800">
                <a:uFillTx/>
              </a:defRPr>
            </a:lvl4pPr>
            <a:lvl5pPr>
              <a:defRPr sz="1800">
                <a:uFillTx/>
              </a:defRPr>
            </a:lvl5pPr>
          </a:lstStyle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>
                <a:uFillTx/>
              </a:defRPr>
            </a:lvl1pPr>
          </a:lstStyle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  <a:uFillTx/>
              </a:defRPr>
            </a:lvl1pPr>
            <a:lvl2pPr>
              <a:buNone/>
              <a:defRPr sz="2000" b="1">
                <a:uFillTx/>
              </a:defRPr>
            </a:lvl2pPr>
            <a:lvl3pPr>
              <a:buNone/>
              <a:defRPr sz="1800" b="1">
                <a:uFillTx/>
              </a:defRPr>
            </a:lvl3pPr>
            <a:lvl4pPr>
              <a:buNone/>
              <a:defRPr sz="1600" b="1">
                <a:uFillTx/>
              </a:defRPr>
            </a:lvl4pPr>
            <a:lvl5pPr>
              <a:buNone/>
              <a:defRPr sz="1600" b="1">
                <a:uFillTx/>
              </a:defRPr>
            </a:lvl5pPr>
          </a:lstStyle>
          <a:p>
            <a:pPr lvl="0" eaLnBrk="1" latinLnBrk="0" hangingPunct="1"/>
            <a:r>
              <a:rPr kumimoji="0" lang="ru-RU">
                <a:uFillTx/>
              </a:rPr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  <a:uFillTx/>
              </a:defRPr>
            </a:lvl1pPr>
            <a:lvl2pPr>
              <a:buNone/>
              <a:defRPr sz="2000" b="1">
                <a:uFillTx/>
              </a:defRPr>
            </a:lvl2pPr>
            <a:lvl3pPr>
              <a:buNone/>
              <a:defRPr sz="1800" b="1">
                <a:uFillTx/>
              </a:defRPr>
            </a:lvl3pPr>
            <a:lvl4pPr>
              <a:buNone/>
              <a:defRPr sz="1600" b="1">
                <a:uFillTx/>
              </a:defRPr>
            </a:lvl4pPr>
            <a:lvl5pPr>
              <a:buNone/>
              <a:defRPr sz="1600" b="1">
                <a:uFillTx/>
              </a:defRPr>
            </a:lvl5pPr>
          </a:lstStyle>
          <a:p>
            <a:pPr lvl="0" eaLnBrk="1" latinLnBrk="0" hangingPunct="1"/>
            <a:r>
              <a:rPr kumimoji="0" lang="ru-RU">
                <a:uFillTx/>
              </a:rPr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</a:lstStyle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>
                <a:uFillTx/>
              </a:defRPr>
            </a:lvl1pPr>
            <a:lvl2pPr>
              <a:defRPr sz="2000">
                <a:uFillTx/>
              </a:defRPr>
            </a:lvl2pPr>
            <a:lvl3pPr>
              <a:defRPr sz="1800">
                <a:uFillTx/>
              </a:defRPr>
            </a:lvl3pPr>
            <a:lvl4pPr>
              <a:defRPr sz="1600">
                <a:uFillTx/>
              </a:defRPr>
            </a:lvl4pPr>
            <a:lvl5pPr>
              <a:defRPr sz="1600">
                <a:uFillTx/>
              </a:defRPr>
            </a:lvl5pPr>
          </a:lstStyle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  <a:uFillTx/>
              </a:defRPr>
            </a:lvl1pPr>
          </a:lstStyle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  <a:lvl2pPr>
              <a:buNone/>
              <a:defRPr sz="1200">
                <a:uFillTx/>
              </a:defRPr>
            </a:lvl2pPr>
            <a:lvl3pPr>
              <a:buNone/>
              <a:defRPr sz="1000">
                <a:uFillTx/>
              </a:defRPr>
            </a:lvl3pPr>
            <a:lvl4pPr>
              <a:buNone/>
              <a:defRPr sz="900">
                <a:uFillTx/>
              </a:defRPr>
            </a:lvl4pPr>
            <a:lvl5pPr>
              <a:buNone/>
              <a:defRPr sz="900">
                <a:uFillTx/>
              </a:defRPr>
            </a:lvl5pPr>
          </a:lstStyle>
          <a:p>
            <a:pPr lvl="0" eaLnBrk="1" latinLnBrk="0" hangingPunct="1"/>
            <a:r>
              <a:rPr kumimoji="0" lang="ru-RU">
                <a:uFillTx/>
              </a:rPr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>
                <a:uFillTx/>
              </a:defRPr>
            </a:lvl1pPr>
            <a:lvl2pPr>
              <a:defRPr sz="2400">
                <a:uFillTx/>
              </a:defRPr>
            </a:lvl2pPr>
            <a:lvl3pPr>
              <a:defRPr sz="2200">
                <a:uFillTx/>
              </a:defRPr>
            </a:lvl3pPr>
            <a:lvl4pPr>
              <a:defRPr sz="2000">
                <a:uFillTx/>
              </a:defRPr>
            </a:lvl4pPr>
            <a:lvl5pPr>
              <a:defRPr sz="1800">
                <a:uFillTx/>
              </a:defRPr>
            </a:lvl5pPr>
          </a:lstStyle>
          <a:p>
            <a:pPr lvl="0" eaLnBrk="1" latinLnBrk="0" hangingPunct="1"/>
            <a:r>
              <a:rPr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>
                <a:uFillTx/>
              </a:defRPr>
            </a:lvl1pPr>
          </a:lstStyle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uFillTx/>
              </a:defRPr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uFillTx/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>
                <a:uFillTx/>
              </a:defRPr>
            </a:lvl1pPr>
            <a:lvl2pPr>
              <a:defRPr sz="1200">
                <a:uFillTx/>
              </a:defRPr>
            </a:lvl2pPr>
            <a:lvl3pPr>
              <a:defRPr sz="1000">
                <a:uFillTx/>
              </a:defRPr>
            </a:lvl3pPr>
            <a:lvl4pPr>
              <a:defRPr sz="900">
                <a:uFillTx/>
              </a:defRPr>
            </a:lvl4pPr>
            <a:lvl5pPr>
              <a:defRPr sz="900">
                <a:uFillTx/>
              </a:defRPr>
            </a:lvl5pPr>
          </a:lstStyle>
          <a:p>
            <a:pPr lvl="0" eaLnBrk="1" latinLnBrk="0" hangingPunct="1"/>
            <a:r>
              <a:rPr kumimoji="0" lang="ru-RU">
                <a:uFillTx/>
              </a:rPr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uFillTx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>
                <a:uFillTx/>
              </a:rPr>
              <a:t>Образец заголовка</a:t>
            </a:r>
            <a:endParaRPr kumimoji="0" lang="en-US">
              <a:uFillTx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>
                <a:uFillTx/>
              </a:rPr>
              <a:t>Образец текста</a:t>
            </a:r>
          </a:p>
          <a:p>
            <a:pPr lvl="1" eaLnBrk="1" latinLnBrk="0" hangingPunct="1"/>
            <a:r>
              <a:rPr kumimoji="0" lang="ru-RU">
                <a:uFillTx/>
              </a:rPr>
              <a:t>Второй уровень</a:t>
            </a:r>
          </a:p>
          <a:p>
            <a:pPr lvl="2" eaLnBrk="1" latinLnBrk="0" hangingPunct="1"/>
            <a:r>
              <a:rPr kumimoji="0" lang="ru-RU">
                <a:uFillTx/>
              </a:rPr>
              <a:t>Третий уровень</a:t>
            </a:r>
          </a:p>
          <a:p>
            <a:pPr lvl="3" eaLnBrk="1" latinLnBrk="0" hangingPunct="1"/>
            <a:r>
              <a:rPr kumimoji="0" lang="ru-RU">
                <a:uFillTx/>
              </a:rPr>
              <a:t>Четвертый уровень</a:t>
            </a:r>
          </a:p>
          <a:p>
            <a:pPr lvl="4" eaLnBrk="1" latinLnBrk="0" hangingPunct="1"/>
            <a:r>
              <a:rPr kumimoji="0" lang="ru-RU">
                <a:uFillTx/>
              </a:rPr>
              <a:t>Пятый уровень</a:t>
            </a:r>
            <a:endParaRPr kumimoji="0" lang="en-US">
              <a:uFillTx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uFillTx/>
              </a:defRPr>
            </a:lvl1pPr>
          </a:lstStyle>
          <a:p>
            <a:fld id="{B4C71EC6-210F-42DE-9C53-41977AD35B3D}" type="datetimeFigureOut">
              <a:rPr lang="ru-RU" smtClean="0">
                <a:uFillTx/>
              </a:rPr>
              <a:pPr/>
              <a:t>13.09.2023</a:t>
            </a:fld>
            <a:endParaRPr lang="ru-RU">
              <a:uFillTx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uFillTx/>
              </a:defRPr>
            </a:lvl1pPr>
          </a:lstStyle>
          <a:p>
            <a:endParaRPr lang="ru-RU">
              <a:uFillTx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uFillTx/>
              </a:defRPr>
            </a:lvl1pPr>
          </a:lstStyle>
          <a:p>
            <a:fld id="{B19B0651-EE4F-4900-A07F-96A6BFA9D0F0}" type="slidenum">
              <a:rPr lang="ru-RU" smtClean="0">
                <a:uFillTx/>
              </a:rPr>
              <a:pPr/>
              <a:t>‹#›</a:t>
            </a:fld>
            <a:endParaRPr lang="ru-RU">
              <a:uFillTx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uFillTx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u19edumonch.ru/" TargetMode="External"/><Relationship Id="rId2" Type="http://schemas.openxmlformats.org/officeDocument/2006/relationships/hyperlink" Target="https://nsportal.ru/voloshina-anastasiya-vitalevna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hyperlink" Target="https://ru.wikipedia.org/wiki/&#1069;&#1075;&#1080;&#1088;&#1080;&#1085;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69;&#1074;&#1076;&#1080;&#1072;&#1083;&#1080;&#1090;" TargetMode="External"/><Relationship Id="rId2" Type="http://schemas.openxmlformats.org/officeDocument/2006/relationships/hyperlink" Target="https://ru.wikipedia.org/wiki/&#1052;&#1080;&#1082;&#1088;&#1086;&#1082;&#1083;&#1080;&#1085;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1;&#1072;&#1084;&#1087;&#1088;&#1086;&#1092;&#1080;&#1083;&#1083;&#1080;&#1090;" TargetMode="External"/><Relationship Id="rId2" Type="http://schemas.openxmlformats.org/officeDocument/2006/relationships/hyperlink" Target="https://ru.wikipedia.org/wiki/%D0%90%D0%BF%D0%B0%D1%82%D0%B8%D1%82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3;&#1072;&#1090;&#1088;&#1086;&#1083;&#1080;&#1090;" TargetMode="External"/><Relationship Id="rId2" Type="http://schemas.openxmlformats.org/officeDocument/2006/relationships/hyperlink" Target="https://ru.wikipedia.org/wiki/&#1040;&#1089;&#1090;&#1088;&#1086;&#1092;&#1080;&#1083;&#1083;&#1080;&#1090;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slide" Target="slide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3;&#1077;&#1092;&#1077;&#1083;&#1080;&#1085;" TargetMode="External"/><Relationship Id="rId2" Type="http://schemas.openxmlformats.org/officeDocument/2006/relationships/hyperlink" Target="https://ru.wikipedia.org/wiki/&#1058;&#1080;&#1090;&#1072;&#1085;&#1080;&#1090;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hyperlink" Target="http://wiki.web.ru/wiki/&#1055;&#1077;&#1082;&#1090;&#1086;&#1083;&#1080;&#1090;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eg"/><Relationship Id="rId5" Type="http://schemas.openxmlformats.org/officeDocument/2006/relationships/hyperlink" Target="https://ru.wikipedia.org/wiki/&#1041;&#1072;&#1088;&#1080;&#1090;" TargetMode="Externa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54;&#1083;&#1080;&#1074;&#1080;&#1085;" TargetMode="External"/><Relationship Id="rId2" Type="http://schemas.openxmlformats.org/officeDocument/2006/relationships/hyperlink" Target="https://ru.wikipedia.org/wiki/&#1060;&#1083;&#1102;&#1086;&#1088;&#1080;&#1090;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slide" Target="slid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сюша\Desktop\1-kamen-kvar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13069" cy="688836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5575846"/>
            <a:ext cx="12192000" cy="1282154"/>
          </a:xfrm>
        </p:spPr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Царство камней</a:t>
            </a:r>
            <a:endParaRPr lang="ru-RU" sz="96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0"/>
            <a:ext cx="3863752" cy="692696"/>
          </a:xfrm>
        </p:spPr>
        <p:txBody>
          <a:bodyPr>
            <a:normAutofit/>
          </a:bodyPr>
          <a:lstStyle/>
          <a:p>
            <a:endParaRPr lang="ru-RU" dirty="0">
              <a:uFillTx/>
            </a:endParaRPr>
          </a:p>
          <a:p>
            <a:endParaRPr lang="ru-RU" dirty="0" smtClean="0">
              <a:uFillTx/>
            </a:endParaRPr>
          </a:p>
          <a:p>
            <a:endParaRPr lang="ru-RU" dirty="0">
              <a:uFillTx/>
            </a:endParaRPr>
          </a:p>
          <a:p>
            <a:endParaRPr lang="ru-RU" dirty="0">
              <a:uFillTx/>
            </a:endParaRPr>
          </a:p>
          <a:p>
            <a:endParaRPr lang="ru-RU" dirty="0">
              <a:uFillTx/>
            </a:endParaRPr>
          </a:p>
          <a:p>
            <a:endParaRPr lang="ru-RU" dirty="0">
              <a:uFillTx/>
            </a:endParaRPr>
          </a:p>
          <a:p>
            <a:endParaRPr lang="ru-RU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3392" y="476672"/>
          <a:ext cx="10779530" cy="570689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73990"/>
                <a:gridCol w="2915775"/>
                <a:gridCol w="5389765"/>
              </a:tblGrid>
              <a:tr h="1514712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 (в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соответствии с нумерацией экспоната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экспоната</a:t>
                      </a:r>
                      <a:endParaRPr lang="ru-RU" sz="1800" b="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сведения</a:t>
                      </a:r>
                    </a:p>
                  </a:txBody>
                  <a:tcPr/>
                </a:tc>
              </a:tr>
              <a:tr h="197279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Эгирин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Название минералу дано в честь исландского бога моря – Эгира. Наиболее часто встречается эгирин I генерации – чёрные длинные призматические кристаллы или радиально-лучистые скопления.</a:t>
                      </a:r>
                    </a:p>
                    <a:p>
                      <a:endParaRPr lang="ru-RU" dirty="0">
                        <a:uFillTx/>
                      </a:endParaRPr>
                    </a:p>
                  </a:txBody>
                  <a:tcPr/>
                </a:tc>
              </a:tr>
              <a:tr h="221938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Эгирин</a:t>
                      </a:r>
                      <a:r>
                        <a:rPr lang="ru-RU" sz="180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II </a:t>
                      </a:r>
                      <a:r>
                        <a:rPr lang="ru-RU" sz="180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генерации</a:t>
                      </a:r>
                      <a:endParaRPr lang="ru-RU" sz="18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Эгирин II генерации – зелёные, бархатные кристаллы и сферолиты. Из апатит-нефелиновых руд получают эгириновый концентрат, который используется в производстве защитно-смазочных покрытий, керамических изделий, облицовочных плиток, глазурей, огнеупорных покрытий.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3"/>
          <p:cNvGraphicFramePr>
            <a:graphicFrameLocks noGrp="1"/>
          </p:cNvGraphicFramePr>
          <p:nvPr/>
        </p:nvGraphicFramePr>
        <p:xfrm>
          <a:off x="551384" y="692696"/>
          <a:ext cx="10847917" cy="560967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89685"/>
                <a:gridCol w="2934273"/>
                <a:gridCol w="5423959"/>
              </a:tblGrid>
              <a:tr h="1229086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 (в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соответствии с нумерацией экспоната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экспоната</a:t>
                      </a:r>
                      <a:endParaRPr lang="ru-RU" sz="1800" b="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сведения</a:t>
                      </a:r>
                    </a:p>
                  </a:txBody>
                  <a:tcPr/>
                </a:tc>
              </a:tr>
              <a:tr h="207999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Микроклин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Минерал относится к группе полевых шпатов. Название произошло от др.-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греч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“микро” – малый и “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клино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” – наклоняю. Действительно, угол между плоскостями спайности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микроклина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отличается от прямого угла незначительно – на 20’.</a:t>
                      </a:r>
                    </a:p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Цвет минерала: белый, серый, светло-зелёный, коричнево-розовый. Имеет стеклянный блеск.</a:t>
                      </a:r>
                    </a:p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Используется при производстве технической керамики, фарфора, фаянса.</a:t>
                      </a:r>
                    </a:p>
                    <a:p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005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Эвдиалит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 растворим в кислотах.</a:t>
                      </a:r>
                      <a:r>
                        <a:rPr lang="ru-RU" sz="1400" b="0" i="0" kern="1200" baseline="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Второе название «лопарская кровь» распространено только на Кольском полуострове и дано минералу по саамской (лопарской) легенде. Цвет минерала: розовый, красный, коричневый. Часто встречается в ассоциации с полевым шпатом, с чёрным эгирином или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арфведсонитом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Сувенирная продукция, бижутерия. Может использоваться как источник циркония.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51384" y="260648"/>
          <a:ext cx="10801199" cy="624416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59925"/>
                <a:gridCol w="2722991"/>
                <a:gridCol w="5718283"/>
              </a:tblGrid>
              <a:tr h="1373763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(в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соответствии с нумерацией экспоната)</a:t>
                      </a:r>
                      <a:endParaRPr lang="ru-RU" sz="1800" b="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экспоната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ведения</a:t>
                      </a:r>
                    </a:p>
                  </a:txBody>
                  <a:tcPr/>
                </a:tc>
              </a:tr>
              <a:tr h="2930677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Апатит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Обусловлено имя минерала его схожестью с некоторыми драгоценными минералами бериллиевой группы – изумрудом, аквамарином. Апатит имеет похожую форму кристалла, широкую гамму окраски и бывает совершенно прозрачным. От драгоценных камней отличает его твёрдость – всего лишь 5,5 из 10 по шкале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Мооса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В литературе также можно встретить метафору «камень плодородия». Апатит — главная неорганическая составляющая костей и зубов позвоночных животных и человека.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Хибинский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апатит встречается в зелёном, серовато-зелёном, чёрном, голубом, буром, розовом цвете. Крупные, прозрачные кристаллы попадаются нечасто. «Богатый» апатит отличается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сахаровидностью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рассыпчатостью.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3972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ru-RU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Лампрофиллит </a:t>
                      </a:r>
                      <a:endParaRPr kumimoji="0" lang="ru-RU" b="1" kern="1200" dirty="0">
                        <a:solidFill>
                          <a:schemeClr val="lt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Название произошло от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греч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«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филлитес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—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листоватый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«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лямпрос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— блестящий. Первый минерал, открытый во время первой экспедиции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В.Рамзая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1890 г. Пластинчатый, жёлтый, золотисто-бурый минерал. Практического применения не имеет, коллекционный минерал.</a:t>
                      </a:r>
                      <a:endParaRPr kumimoji="0" lang="ru-RU" sz="1400" kern="1200" dirty="0"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95400" y="476672"/>
          <a:ext cx="10560496" cy="579572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48087"/>
                <a:gridCol w="2640124"/>
                <a:gridCol w="6072285"/>
              </a:tblGrid>
              <a:tr h="1697431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 (в соответствии с нумерацией экспоната)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экспоната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сведения </a:t>
                      </a:r>
                    </a:p>
                  </a:txBody>
                  <a:tcPr/>
                </a:tc>
              </a:tr>
              <a:tr h="17480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Астрофиллит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Название произошло от греч. «астра» — звезда, «филлитес» — листоватый. В народе его еще называют «саамским золотом». Цвет астрофиллита бронзово-бурый, золотисто-бурый, золотисто-жёлтый, оранжевый. Используется в сувенирной продукции, в украшениях.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029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Натролит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греческого </a:t>
                      </a:r>
                      <a:r>
                        <a:rPr lang="ru-RU" sz="1400" b="0" i="0" kern="1200" dirty="0" err="1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natron</a:t>
                      </a: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“сода”, из-за содержания в минерале натрия, и lithos – “камень”. Относится к группе цеолитов и обладает способностью отдавать и вновь поглощать воду в зависимости от температуры и влажности.</a:t>
                      </a:r>
                    </a:p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Цвет: бесцветный или белый с желтоватым, зеленоватым и красноватым оттенком. Часто образует белые прозрачные кристаллы. Практического применения не имеет, коллекционный минерал.</a:t>
                      </a:r>
                    </a:p>
                    <a:p>
                      <a:endParaRPr lang="ru-RU" dirty="0">
                        <a:uFillTx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39416" y="548680"/>
          <a:ext cx="10704512" cy="566344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73290"/>
                <a:gridCol w="2765332"/>
                <a:gridCol w="6065890"/>
              </a:tblGrid>
              <a:tr h="1635664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(в соответствии с нумерацией экспоната)</a:t>
                      </a:r>
                      <a:endParaRPr lang="ru-RU" sz="1800" b="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экспоната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сведения</a:t>
                      </a:r>
                    </a:p>
                  </a:txBody>
                  <a:tcPr/>
                </a:tc>
              </a:tr>
              <a:tr h="163288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Сфен (титанит)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«титанит» происходит от химического элемента титана, входящего в состав минерала. Старое название «сфен» от др.-греч. σφήν — клин, связано со строением кристалла. Цвет: жёлтый, медово-жёлтый, зелёный, бурый.</a:t>
                      </a:r>
                      <a:r>
                        <a:rPr lang="ru-RU" sz="1400" kern="1200" baseline="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Сфеновый концентрат используется для производства перламутровых пигментов.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9489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Нефелин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происходит от греч. νεφέλη — облако, так как минерал выделяет облакоподобные гели при погружении в растворы сильных кислот. Устаревшее название – элеолит. Цвет минерала: белый, серый, желтовато-зелёный.</a:t>
                      </a:r>
                      <a:r>
                        <a:rPr lang="ru-RU" sz="1400" kern="1200" baseline="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Нефелиновый концентрат получают из апатит-нефелиновой руды. Используется для производства сырья для выплавки алюминия, поташа (соды) и сырья для производства цемента. Также он применяется в производстве соды и в стекольной и кожевенной промышленностях.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67408" y="548680"/>
          <a:ext cx="10689556" cy="57119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70673"/>
                <a:gridCol w="2761468"/>
                <a:gridCol w="6057415"/>
              </a:tblGrid>
              <a:tr h="1706912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(в соответствии с нумерацией экспоната)</a:t>
                      </a:r>
                      <a:endParaRPr lang="ru-RU" sz="1800" b="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экспоната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сведения</a:t>
                      </a:r>
                    </a:p>
                  </a:txBody>
                  <a:tcPr/>
                </a:tc>
              </a:tr>
              <a:tr h="249921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Пектолит</a:t>
                      </a:r>
                      <a:endParaRPr lang="ru-RU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произошло от </a:t>
                      </a:r>
                      <a:r>
                        <a:rPr lang="ru-RU" sz="1400" kern="1200" dirty="0" err="1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греч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kern="1200" dirty="0" err="1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pektos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– “плотно упакованный”, “компактный” и </a:t>
                      </a:r>
                      <a:r>
                        <a:rPr lang="ru-RU" sz="1400" kern="1200" dirty="0" err="1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lithos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– “камень”. Цвет: белый, серый с шелковистым отливом. В свете ультрафиолета иногда может </a:t>
                      </a:r>
                      <a:r>
                        <a:rPr lang="ru-RU" sz="1400" kern="1200" dirty="0" err="1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люминесцировать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розовым цветом.</a:t>
                      </a:r>
                      <a:r>
                        <a:rPr lang="ru-RU" sz="1400" kern="1200" baseline="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>
                          <a:effectLst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Практического применения не имеет, коллекционный минерал.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0586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ru-RU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Барит</a:t>
                      </a:r>
                      <a:endParaRPr kumimoji="0" lang="ru-RU" b="1" kern="1200" dirty="0">
                        <a:solidFill>
                          <a:schemeClr val="lt1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i="0" kern="1200" dirty="0"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</a:rPr>
                        <a:t>Природный драгоценный камень – сульфат бария или, как его ещё называют, тяжёлый шпат или </a:t>
                      </a:r>
                      <a:r>
                        <a:rPr kumimoji="0" lang="ru-RU" sz="1400" b="0" i="0" kern="1200" dirty="0" err="1"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</a:rPr>
                        <a:t>болонский</a:t>
                      </a:r>
                      <a:r>
                        <a:rPr kumimoji="0" lang="ru-RU" sz="1400" b="0" i="0" kern="1200" dirty="0"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</a:rPr>
                        <a:t> камень (по названию одного из его месторождений).</a:t>
                      </a:r>
                      <a:endParaRPr kumimoji="0" lang="ru-RU" sz="1400" kern="1200" dirty="0"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95400" y="620688"/>
          <a:ext cx="10729193" cy="5611355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77609"/>
                <a:gridCol w="2771708"/>
                <a:gridCol w="6079876"/>
              </a:tblGrid>
              <a:tr h="1678222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800" b="0" baseline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(в соответствии с нумерацией экспоната)</a:t>
                      </a:r>
                      <a:endParaRPr lang="ru-RU" sz="1800" b="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Название экспоната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Краткие сведения</a:t>
                      </a:r>
                    </a:p>
                  </a:txBody>
                  <a:tcPr/>
                </a:tc>
              </a:tr>
              <a:tr h="245257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Флюорит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</a:rPr>
                        <a:t>Этот минерал имеет чрезвычайно необычную окраску. Прозрачные, как слеза, кристаллы окрашены в светло-изумрудную и одновременно в нежно-сиреневую палитру. Такое необычное сочетание оттенков в природе встречается крайне редко. За это качество минерал получил романтичное и звучное название, которое происходит от латинского слова </a:t>
                      </a:r>
                      <a:r>
                        <a:rPr kumimoji="0" lang="ru-RU" sz="1400" b="0" i="0" kern="1200" dirty="0" err="1"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</a:rPr>
                        <a:t>fluor</a:t>
                      </a:r>
                      <a:r>
                        <a:rPr kumimoji="0" lang="ru-RU" sz="1400" b="0" i="0" kern="1200" dirty="0"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</a:rPr>
                        <a:t> — «течение». </a:t>
                      </a:r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8055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Оливин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512" y="188640"/>
            <a:ext cx="8784976" cy="779512"/>
          </a:xfrm>
        </p:spPr>
        <p:txBody>
          <a:bodyPr>
            <a:normAutofit/>
          </a:bodyPr>
          <a:lstStyle/>
          <a:p>
            <a:r>
              <a:rPr lang="ru-RU" sz="4000" dirty="0">
                <a:uFillTx/>
              </a:rPr>
              <a:t>Дополнительные материалы</a:t>
            </a:r>
          </a:p>
        </p:txBody>
      </p:sp>
      <p:pic>
        <p:nvPicPr>
          <p:cNvPr id="1026" name="Picture 2" descr="C:\Users\ксюша\Desktop\Tqi0_YQThJ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8" y="1268760"/>
            <a:ext cx="4248472" cy="2626918"/>
          </a:xfrm>
          <a:prstGeom prst="rect">
            <a:avLst/>
          </a:prstGeom>
          <a:noFill/>
        </p:spPr>
      </p:pic>
      <p:pic>
        <p:nvPicPr>
          <p:cNvPr id="1027" name="Picture 3" descr="C:\Users\ксюша\Desktop\TfpNPtiP4X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4896" y="2132856"/>
            <a:ext cx="4393105" cy="3024336"/>
          </a:xfrm>
          <a:prstGeom prst="rect">
            <a:avLst/>
          </a:prstGeom>
          <a:noFill/>
        </p:spPr>
      </p:pic>
      <p:pic>
        <p:nvPicPr>
          <p:cNvPr id="3" name="Picture 2" descr="C:\Users\ксюша\Desktop\5LPra9-heK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9537" y="4149080"/>
            <a:ext cx="4168719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сюша\Desktop\IMG_506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3512" y="188641"/>
            <a:ext cx="4104456" cy="3346711"/>
          </a:xfrm>
          <a:prstGeom prst="rect">
            <a:avLst/>
          </a:prstGeom>
          <a:noFill/>
        </p:spPr>
      </p:pic>
      <p:pic>
        <p:nvPicPr>
          <p:cNvPr id="2051" name="Picture 3" descr="C:\Users\ксюша\Desktop\IMG_505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3512" y="3573016"/>
            <a:ext cx="4104456" cy="3096344"/>
          </a:xfrm>
          <a:prstGeom prst="rect">
            <a:avLst/>
          </a:prstGeom>
          <a:noFill/>
        </p:spPr>
      </p:pic>
      <p:pic>
        <p:nvPicPr>
          <p:cNvPr id="2053" name="Picture 5" descr="C:\Users\ксюша\Desktop\IMG-20190204-WA000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3992" y="2021830"/>
            <a:ext cx="4464496" cy="3541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сюша\Desktop\P90127-12405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3513" y="1340768"/>
            <a:ext cx="3495487" cy="4248472"/>
          </a:xfrm>
          <a:prstGeom prst="rect">
            <a:avLst/>
          </a:prstGeom>
          <a:noFill/>
        </p:spPr>
      </p:pic>
      <p:pic>
        <p:nvPicPr>
          <p:cNvPr id="2051" name="Picture 3" descr="C:\Users\ксюша\Desktop\P90127-12364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3952" y="188640"/>
            <a:ext cx="4656526" cy="3240360"/>
          </a:xfrm>
          <a:prstGeom prst="rect">
            <a:avLst/>
          </a:prstGeom>
          <a:noFill/>
        </p:spPr>
      </p:pic>
      <p:pic>
        <p:nvPicPr>
          <p:cNvPr id="2052" name="Picture 4" descr="C:\Users\ксюша\Desktop\20181202_12074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3952" y="3742398"/>
            <a:ext cx="4392488" cy="29449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352" y="4653136"/>
            <a:ext cx="11665296" cy="201622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Презентацию подготовила: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dirty="0" smtClean="0">
                <a:solidFill>
                  <a:srgbClr val="FFFFFF"/>
                </a:solidFill>
                <a:latin typeface="Times New Roman"/>
              </a:rPr>
              <a:t>воспитатель </a:t>
            </a:r>
            <a:r>
              <a:rPr lang="ru-RU" sz="2800" dirty="0" smtClean="0">
                <a:solidFill>
                  <a:srgbClr val="FFFFFF"/>
                </a:solidFill>
                <a:latin typeface="Times New Roman"/>
              </a:rPr>
              <a:t/>
            </a:r>
            <a:br>
              <a:rPr lang="ru-RU" sz="2800" dirty="0" smtClean="0">
                <a:solidFill>
                  <a:srgbClr val="FFFFFF"/>
                </a:solidFill>
                <a:latin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  <a:latin typeface="+mn-lt"/>
                <a:hlinkClick r:id="rId2"/>
              </a:rPr>
              <a:t>Волошина Анастасия Витальевна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800" dirty="0" smtClean="0">
                <a:latin typeface="+mn-lt"/>
                <a:hlinkClick r:id="rId3"/>
              </a:rPr>
              <a:t/>
            </a:r>
            <a:br>
              <a:rPr lang="ru-RU" sz="2800" dirty="0" smtClean="0">
                <a:latin typeface="+mn-lt"/>
                <a:hlinkClick r:id="rId3"/>
              </a:rPr>
            </a:br>
            <a:r>
              <a:rPr lang="ru-RU" sz="2800" dirty="0" smtClean="0">
                <a:solidFill>
                  <a:schemeClr val="tx1"/>
                </a:solidFill>
                <a:latin typeface="+mn-lt"/>
              </a:rPr>
              <a:t>г. Мончегорск, Мурманская область.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050" name="Picture 2" descr="C:\Users\ксюша\Desktop\inD40Ni5kb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6" y="188640"/>
            <a:ext cx="7957231" cy="4222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3552" y="188640"/>
            <a:ext cx="8229600" cy="747464"/>
          </a:xfrm>
        </p:spPr>
        <p:txBody>
          <a:bodyPr>
            <a:normAutofit/>
          </a:bodyPr>
          <a:lstStyle/>
          <a:p>
            <a:r>
              <a:rPr lang="ru-RU" sz="4400" dirty="0">
                <a:uFillTx/>
              </a:rPr>
              <a:t>Методический материал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1424" y="1196752"/>
            <a:ext cx="10225136" cy="5472608"/>
          </a:xfrm>
        </p:spPr>
        <p:txBody>
          <a:bodyPr>
            <a:normAutofit lnSpcReduction="10000"/>
          </a:bodyPr>
          <a:lstStyle/>
          <a:p>
            <a:r>
              <a:rPr lang="ru-RU" sz="2400" i="1" dirty="0">
                <a:solidFill>
                  <a:schemeClr val="bg1"/>
                </a:solidFill>
                <a:uFillTx/>
              </a:rPr>
              <a:t>Художественная  литература по теме: «Камни»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uFillTx/>
              </a:rPr>
              <a:t> </a:t>
            </a:r>
            <a:r>
              <a:rPr lang="ru-RU" sz="2400" dirty="0">
                <a:uFillTx/>
              </a:rPr>
              <a:t>Чтение сказок Бажова «Серебряное копытце», «Каменный цветок», «Хозяйка медной горы»; «Горный мастер»; «Голубая змейка»;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uFillTx/>
              </a:rPr>
              <a:t> </a:t>
            </a:r>
            <a:r>
              <a:rPr lang="ru-RU" sz="2400" dirty="0">
                <a:uFillTx/>
              </a:rPr>
              <a:t>Чтение сказки Андерсена «Огниво»;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uFillTx/>
              </a:rPr>
              <a:t> </a:t>
            </a:r>
            <a:r>
              <a:rPr lang="ru-RU" sz="2400" dirty="0">
                <a:uFillTx/>
              </a:rPr>
              <a:t>И. Рыжова «О чём шептались камешки»;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smtClean="0">
                <a:uFillTx/>
              </a:rPr>
              <a:t>«</a:t>
            </a:r>
            <a:r>
              <a:rPr lang="ru-RU" sz="2400" dirty="0">
                <a:uFillTx/>
              </a:rPr>
              <a:t>Полезные ископаемые» Детская энциклопедия;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uFillTx/>
              </a:rPr>
              <a:t> Е</a:t>
            </a:r>
            <a:r>
              <a:rPr lang="ru-RU" sz="2400" dirty="0">
                <a:uFillTx/>
              </a:rPr>
              <a:t>. Чуйко «Как живут камни»;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uFillTx/>
              </a:rPr>
              <a:t> </a:t>
            </a:r>
            <a:r>
              <a:rPr lang="ru-RU" sz="2400" dirty="0">
                <a:uFillTx/>
              </a:rPr>
              <a:t>А. Агафонова «Сказка о гноме и камне-радуге»;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>
                <a:uFillTx/>
              </a:rPr>
              <a:t> </a:t>
            </a:r>
            <a:r>
              <a:rPr lang="ru-RU" sz="2400" dirty="0">
                <a:uFillTx/>
              </a:rPr>
              <a:t>А. Гайдар «Горячий камень»;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dirty="0" smtClean="0">
                <a:uFillTx/>
              </a:rPr>
              <a:t>Анн-Гаэль </a:t>
            </a:r>
            <a:r>
              <a:rPr lang="ru-RU" sz="2400" dirty="0">
                <a:uFillTx/>
              </a:rPr>
              <a:t>Бальп  «Голубой камень»;</a:t>
            </a:r>
          </a:p>
          <a:p>
            <a:r>
              <a:rPr lang="ru-RU" sz="2400" i="1" dirty="0" smtClean="0">
                <a:solidFill>
                  <a:schemeClr val="bg1"/>
                </a:solidFill>
              </a:rPr>
              <a:t>Сочиняем рассказы и сказки о камнях: </a:t>
            </a:r>
            <a:r>
              <a:rPr lang="ru-RU" sz="2400" i="1" dirty="0">
                <a:solidFill>
                  <a:schemeClr val="bg1"/>
                </a:solidFill>
                <a:uFillTx/>
              </a:rPr>
              <a:t> </a:t>
            </a:r>
          </a:p>
          <a:p>
            <a:pPr algn="just"/>
            <a:r>
              <a:rPr lang="ru-RU" sz="2400" dirty="0"/>
              <a:t>Г</a:t>
            </a:r>
            <a:r>
              <a:rPr lang="ru-RU" sz="2400" dirty="0" smtClean="0">
                <a:uFillTx/>
              </a:rPr>
              <a:t>де </a:t>
            </a:r>
            <a:r>
              <a:rPr lang="ru-RU" sz="2400" dirty="0">
                <a:uFillTx/>
              </a:rPr>
              <a:t>жил раньше, как он появился на свет, как попал в детсад, нужен ли он людям.</a:t>
            </a:r>
          </a:p>
          <a:p>
            <a:pPr algn="just"/>
            <a:endParaRPr lang="ru-RU" sz="1600" dirty="0">
              <a:uFillTx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3552" y="188640"/>
            <a:ext cx="8229600" cy="761256"/>
          </a:xfrm>
        </p:spPr>
        <p:txBody>
          <a:bodyPr>
            <a:normAutofit fontScale="90000"/>
          </a:bodyPr>
          <a:lstStyle/>
          <a:p>
            <a:r>
              <a:rPr lang="ru-RU" dirty="0">
                <a:uFillTx/>
              </a:rPr>
              <a:t>Методический материал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1424" y="1196752"/>
            <a:ext cx="10297144" cy="5472608"/>
          </a:xfrm>
        </p:spPr>
        <p:txBody>
          <a:bodyPr>
            <a:normAutofit fontScale="92500" lnSpcReduction="10000"/>
          </a:bodyPr>
          <a:lstStyle/>
          <a:p>
            <a:r>
              <a:rPr lang="ru-RU" sz="2200" i="1" dirty="0">
                <a:solidFill>
                  <a:schemeClr val="bg1"/>
                </a:solidFill>
                <a:uFillTx/>
              </a:rPr>
              <a:t>Творческая </a:t>
            </a:r>
            <a:r>
              <a:rPr lang="ru-RU" sz="2200" i="1" dirty="0" smtClean="0">
                <a:solidFill>
                  <a:schemeClr val="bg1"/>
                </a:solidFill>
                <a:uFillTx/>
              </a:rPr>
              <a:t>деятельность</a:t>
            </a:r>
            <a:endParaRPr lang="ru-RU" sz="2200" i="1" dirty="0"/>
          </a:p>
          <a:p>
            <a:pPr algn="l"/>
            <a:r>
              <a:rPr lang="ru-RU" sz="1900" i="1" dirty="0" smtClean="0">
                <a:uFillTx/>
              </a:rPr>
              <a:t>«</a:t>
            </a:r>
            <a:r>
              <a:rPr lang="ru-RU" sz="1900" i="1" dirty="0">
                <a:uFillTx/>
              </a:rPr>
              <a:t>Разноцветные камешки и картины» (аппликация)</a:t>
            </a:r>
          </a:p>
          <a:p>
            <a:pPr algn="l"/>
            <a:r>
              <a:rPr lang="ru-RU" sz="1900" dirty="0">
                <a:uFillTx/>
              </a:rPr>
              <a:t>Цель: познакомить детей с модульной аппликацией. Вызвать интерес к созданию образа. Формировать умение планировать свою работу и технологично выполнять замысел. Развивать чувство композиции.</a:t>
            </a:r>
          </a:p>
          <a:p>
            <a:pPr algn="l"/>
            <a:r>
              <a:rPr lang="ru-RU" sz="1900" i="1" dirty="0" smtClean="0">
                <a:uFillTx/>
              </a:rPr>
              <a:t>Лепка </a:t>
            </a:r>
            <a:r>
              <a:rPr lang="ru-RU" sz="1900" i="1" dirty="0">
                <a:uFillTx/>
              </a:rPr>
              <a:t>по замыслу: «Животные или насекомые»  (из камней)</a:t>
            </a:r>
          </a:p>
          <a:p>
            <a:pPr algn="l"/>
            <a:r>
              <a:rPr lang="ru-RU" sz="1900" dirty="0">
                <a:uFillTx/>
              </a:rPr>
              <a:t>Цель: Развивать воображение, умение видеть в камнях сходство с частями тела животных, птиц и насекомых, использовать их в творческих работах по лепке. </a:t>
            </a:r>
          </a:p>
          <a:p>
            <a:r>
              <a:rPr lang="ru-RU" sz="2200" i="1" dirty="0">
                <a:solidFill>
                  <a:schemeClr val="bg1"/>
                </a:solidFill>
                <a:uFillTx/>
              </a:rPr>
              <a:t>Экспериментальная деятельность</a:t>
            </a:r>
          </a:p>
          <a:p>
            <a:pPr algn="l"/>
            <a:r>
              <a:rPr lang="ru-RU" sz="1900" i="1" dirty="0" smtClean="0">
                <a:uFillTx/>
              </a:rPr>
              <a:t>Игра-экспериментирование </a:t>
            </a:r>
            <a:r>
              <a:rPr lang="ru-RU" sz="1900" i="1" dirty="0">
                <a:uFillTx/>
              </a:rPr>
              <a:t>«Каждому камешку свой домик»</a:t>
            </a:r>
          </a:p>
          <a:p>
            <a:pPr algn="l"/>
            <a:r>
              <a:rPr lang="ru-RU" sz="1900" dirty="0">
                <a:uFillTx/>
              </a:rPr>
              <a:t>Цель: Учить классифицировать камни по размеру, цвету, округлости, шероховатости.</a:t>
            </a:r>
          </a:p>
          <a:p>
            <a:pPr algn="l"/>
            <a:r>
              <a:rPr lang="ru-RU" sz="1900" i="1" dirty="0" smtClean="0">
                <a:uFillTx/>
              </a:rPr>
              <a:t>Эксперимент </a:t>
            </a:r>
            <a:r>
              <a:rPr lang="ru-RU" sz="1900" i="1" dirty="0">
                <a:uFillTx/>
              </a:rPr>
              <a:t>«Извержение вулкана»</a:t>
            </a:r>
          </a:p>
          <a:p>
            <a:pPr algn="l"/>
            <a:r>
              <a:rPr lang="ru-RU" sz="1900" dirty="0">
                <a:uFillTx/>
              </a:rPr>
              <a:t>Цель: Показать, что камни происходят из </a:t>
            </a:r>
            <a:r>
              <a:rPr lang="ru-RU" sz="1900" dirty="0" smtClean="0">
                <a:uFillTx/>
              </a:rPr>
              <a:t>вулкана.</a:t>
            </a:r>
          </a:p>
          <a:p>
            <a:pPr algn="l"/>
            <a:r>
              <a:rPr lang="ru-RU" sz="1900" i="1" dirty="0" smtClean="0">
                <a:uFillTx/>
              </a:rPr>
              <a:t>Эксперимент </a:t>
            </a:r>
            <a:r>
              <a:rPr lang="ru-RU" sz="1900" i="1" dirty="0">
                <a:uFillTx/>
              </a:rPr>
              <a:t>«Как древние люди добывали при помощи камней огонь»</a:t>
            </a:r>
          </a:p>
          <a:p>
            <a:pPr algn="l"/>
            <a:r>
              <a:rPr lang="ru-RU" sz="1900" dirty="0">
                <a:uFillTx/>
              </a:rPr>
              <a:t>Цель: Объяснить возникновение огня с помощью камня.</a:t>
            </a:r>
          </a:p>
          <a:p>
            <a:pPr algn="l"/>
            <a:r>
              <a:rPr lang="ru-RU" sz="1900" i="1" dirty="0" smtClean="0">
                <a:uFillTx/>
              </a:rPr>
              <a:t>Игра-эксперимент </a:t>
            </a:r>
            <a:r>
              <a:rPr lang="ru-RU" sz="1900" i="1" dirty="0">
                <a:uFillTx/>
              </a:rPr>
              <a:t>«Можно ли менять форму камня»</a:t>
            </a:r>
          </a:p>
          <a:p>
            <a:pPr algn="l"/>
            <a:r>
              <a:rPr lang="ru-RU" sz="1900" dirty="0">
                <a:uFillTx/>
              </a:rPr>
              <a:t>Цель: Дать понятие о прочности камня.</a:t>
            </a:r>
          </a:p>
          <a:p>
            <a:pPr algn="l"/>
            <a:r>
              <a:rPr lang="ru-RU" sz="1900" i="1" dirty="0">
                <a:uFillTx/>
              </a:rPr>
              <a:t>Эксперимент: «Выращиваем кристалл»</a:t>
            </a:r>
          </a:p>
          <a:p>
            <a:pPr algn="l"/>
            <a:r>
              <a:rPr lang="ru-RU" sz="1900" dirty="0">
                <a:uFillTx/>
              </a:rPr>
              <a:t>Цель: Развивать умение наблюдать и делать выводы. Показать, как вырастить  кристалл.</a:t>
            </a:r>
          </a:p>
          <a:p>
            <a:pPr algn="just"/>
            <a:endParaRPr lang="ru-RU" sz="1800" dirty="0">
              <a:uFillTx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3552" y="188640"/>
            <a:ext cx="8229600" cy="689248"/>
          </a:xfrm>
        </p:spPr>
        <p:txBody>
          <a:bodyPr>
            <a:normAutofit fontScale="90000"/>
          </a:bodyPr>
          <a:lstStyle/>
          <a:p>
            <a:r>
              <a:rPr lang="ru-RU" dirty="0">
                <a:uFillTx/>
              </a:rPr>
              <a:t>Методический материал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416" y="1124744"/>
            <a:ext cx="10441160" cy="5733256"/>
          </a:xfrm>
        </p:spPr>
        <p:txBody>
          <a:bodyPr>
            <a:normAutofit fontScale="47500" lnSpcReduction="20000"/>
          </a:bodyPr>
          <a:lstStyle/>
          <a:p>
            <a:r>
              <a:rPr lang="ru-RU" sz="4200" i="1" dirty="0">
                <a:solidFill>
                  <a:schemeClr val="bg1"/>
                </a:solidFill>
                <a:uFillTx/>
              </a:rPr>
              <a:t>Исследовательская </a:t>
            </a:r>
            <a:r>
              <a:rPr lang="ru-RU" sz="4200" i="1" dirty="0" smtClean="0">
                <a:solidFill>
                  <a:schemeClr val="bg1"/>
                </a:solidFill>
                <a:uFillTx/>
              </a:rPr>
              <a:t>деятельность</a:t>
            </a:r>
          </a:p>
          <a:p>
            <a:endParaRPr lang="ru-RU" sz="4200" i="1" dirty="0">
              <a:solidFill>
                <a:schemeClr val="bg1"/>
              </a:solidFill>
              <a:uFillTx/>
            </a:endParaRPr>
          </a:p>
          <a:p>
            <a:pPr algn="l"/>
            <a:r>
              <a:rPr lang="ru-RU" sz="3200" i="1" dirty="0">
                <a:uFillTx/>
              </a:rPr>
              <a:t>Игра – исследование: «Какие камешки бывают»</a:t>
            </a:r>
          </a:p>
          <a:p>
            <a:pPr algn="l"/>
            <a:r>
              <a:rPr lang="ru-RU" sz="3200" dirty="0">
                <a:uFillTx/>
              </a:rPr>
              <a:t>Цель: учить самостоятельно через лупу рассматривать узор на камнях и находить такие же в коллекции.</a:t>
            </a:r>
          </a:p>
          <a:p>
            <a:pPr algn="l"/>
            <a:r>
              <a:rPr lang="ru-RU" sz="3200" i="1" dirty="0">
                <a:uFillTx/>
              </a:rPr>
              <a:t>Игра – исследование: «Может ли камень быть прозрачным».</a:t>
            </a:r>
          </a:p>
          <a:p>
            <a:pPr algn="l"/>
            <a:r>
              <a:rPr lang="ru-RU" sz="3200" dirty="0">
                <a:uFillTx/>
              </a:rPr>
              <a:t>Цель: показать прозрачность камня с помощью свечи.</a:t>
            </a:r>
          </a:p>
          <a:p>
            <a:pPr algn="l"/>
            <a:r>
              <a:rPr lang="ru-RU" sz="3200" i="1" dirty="0">
                <a:uFillTx/>
              </a:rPr>
              <a:t>Игра – исследование «Мы - геологи»</a:t>
            </a:r>
          </a:p>
          <a:p>
            <a:pPr algn="l"/>
            <a:r>
              <a:rPr lang="ru-RU" sz="3200" dirty="0">
                <a:uFillTx/>
              </a:rPr>
              <a:t>Цель: развивать тактильные ощущения, познавать «на ощупь» свойства камня: твердость, гладкость,  плавучесть. Учить сравнивать и различать камни.</a:t>
            </a:r>
          </a:p>
          <a:p>
            <a:pPr algn="l"/>
            <a:r>
              <a:rPr lang="ru-RU" sz="3200" i="1" dirty="0">
                <a:uFillTx/>
              </a:rPr>
              <a:t>Исследование: « Определение цвета и формы»;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камни по цвету и форме бывают разные.</a:t>
            </a:r>
          </a:p>
          <a:p>
            <a:pPr algn="l"/>
            <a:r>
              <a:rPr lang="ru-RU" sz="3200" i="1" dirty="0">
                <a:uFillTx/>
              </a:rPr>
              <a:t>Исследование: «Определение размера»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 камни бывают разных размеров.</a:t>
            </a:r>
          </a:p>
          <a:p>
            <a:pPr algn="l"/>
            <a:r>
              <a:rPr lang="ru-RU" sz="3200" i="1" dirty="0">
                <a:uFillTx/>
              </a:rPr>
              <a:t>Исследование: « Определение характера поверхности»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камень может быть гладким и шероховатым.</a:t>
            </a:r>
          </a:p>
          <a:p>
            <a:pPr algn="l"/>
            <a:r>
              <a:rPr lang="ru-RU" sz="3200" i="1" dirty="0">
                <a:uFillTx/>
              </a:rPr>
              <a:t>Исследование:  «Определение веса»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камни по весу бывают разные: легкие, тяжелые.</a:t>
            </a:r>
          </a:p>
          <a:p>
            <a:pPr algn="l"/>
            <a:r>
              <a:rPr lang="ru-RU" sz="3200" i="1" dirty="0">
                <a:uFillTx/>
              </a:rPr>
              <a:t>Исследование: «Определение температуры»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температура зависит от окружающей среды.</a:t>
            </a:r>
          </a:p>
          <a:p>
            <a:pPr algn="l"/>
            <a:r>
              <a:rPr lang="ru-RU" sz="3200" i="1" dirty="0">
                <a:uFillTx/>
              </a:rPr>
              <a:t>Исследование: «Плавучесть»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камни тонут в воде, потому что они тяжелые, и плотные.</a:t>
            </a:r>
          </a:p>
          <a:p>
            <a:pPr algn="l"/>
            <a:r>
              <a:rPr lang="ru-RU" sz="3200" i="1" dirty="0">
                <a:uFillTx/>
              </a:rPr>
              <a:t>Исследование: «Камни не растворяются в воде»</a:t>
            </a:r>
          </a:p>
          <a:p>
            <a:pPr algn="l"/>
            <a:r>
              <a:rPr lang="ru-RU" sz="3200" dirty="0">
                <a:uFillTx/>
              </a:rPr>
              <a:t>Цель: Учить обследовать и делать вывод: камни не растворяются в воде.</a:t>
            </a:r>
          </a:p>
          <a:p>
            <a:pPr algn="l"/>
            <a:endParaRPr lang="ru-RU" dirty="0">
              <a:uFillTx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3512" y="188640"/>
            <a:ext cx="8784976" cy="779512"/>
          </a:xfrm>
        </p:spPr>
        <p:txBody>
          <a:bodyPr>
            <a:normAutofit fontScale="90000"/>
          </a:bodyPr>
          <a:lstStyle/>
          <a:p>
            <a:r>
              <a:rPr lang="ru-RU" dirty="0">
                <a:uFillTx/>
              </a:rPr>
              <a:t>Методический материал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1424" y="1052736"/>
            <a:ext cx="10657184" cy="5616624"/>
          </a:xfrm>
        </p:spPr>
        <p:txBody>
          <a:bodyPr>
            <a:normAutofit fontScale="47500" lnSpcReduction="20000"/>
          </a:bodyPr>
          <a:lstStyle/>
          <a:p>
            <a:endParaRPr lang="ru-RU" sz="3600" b="1" dirty="0">
              <a:solidFill>
                <a:schemeClr val="bg1"/>
              </a:solidFill>
            </a:endParaRPr>
          </a:p>
          <a:p>
            <a:r>
              <a:rPr lang="ru-RU" sz="4000" i="1" dirty="0" smtClean="0">
                <a:solidFill>
                  <a:schemeClr val="bg1"/>
                </a:solidFill>
                <a:uFillTx/>
              </a:rPr>
              <a:t>Дидактические игры</a:t>
            </a:r>
          </a:p>
          <a:p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</a:endParaRPr>
          </a:p>
          <a:p>
            <a:pPr algn="l"/>
            <a:r>
              <a:rPr lang="ru-RU" sz="4200" i="1" dirty="0">
                <a:uFillTx/>
              </a:rPr>
              <a:t>Дидактическая игра «Конструктор - Лего»</a:t>
            </a:r>
          </a:p>
          <a:p>
            <a:pPr algn="l"/>
            <a:r>
              <a:rPr lang="ru-RU" sz="4200" dirty="0">
                <a:uFillTx/>
              </a:rPr>
              <a:t>Цель: учить составлять узоры из цветных камней.</a:t>
            </a:r>
          </a:p>
          <a:p>
            <a:pPr algn="l"/>
            <a:r>
              <a:rPr lang="ru-RU" sz="4200" i="1" dirty="0">
                <a:uFillTx/>
              </a:rPr>
              <a:t>Дидактическая  игра  «Из какой семьи камень»</a:t>
            </a:r>
          </a:p>
          <a:p>
            <a:pPr algn="l"/>
            <a:r>
              <a:rPr lang="ru-RU" sz="4200" dirty="0">
                <a:uFillTx/>
              </a:rPr>
              <a:t>Цель: Учить классифицировать камни по размеру, цвету, округлости, шероховатости.</a:t>
            </a:r>
          </a:p>
          <a:p>
            <a:pPr algn="l"/>
            <a:r>
              <a:rPr lang="ru-RU" sz="4200" i="1" dirty="0">
                <a:uFillTx/>
              </a:rPr>
              <a:t>Дидактическая игра «Что лишнее?»</a:t>
            </a:r>
          </a:p>
          <a:p>
            <a:pPr algn="l"/>
            <a:r>
              <a:rPr lang="ru-RU" sz="4200" dirty="0">
                <a:uFillTx/>
              </a:rPr>
              <a:t>Цель: Закреплять умение называть лишний предмет, обосновывать свой выбор.</a:t>
            </a:r>
          </a:p>
          <a:p>
            <a:pPr algn="l"/>
            <a:r>
              <a:rPr lang="ru-RU" sz="4200" i="1" dirty="0">
                <a:uFillTx/>
              </a:rPr>
              <a:t>Дидактическая игра «Найди пару»</a:t>
            </a:r>
          </a:p>
          <a:p>
            <a:pPr algn="l"/>
            <a:r>
              <a:rPr lang="ru-RU" sz="4200" dirty="0">
                <a:uFillTx/>
              </a:rPr>
              <a:t>Цель: Закреплять умение подбирать камни определяя их свойства и внешний вид.</a:t>
            </a:r>
          </a:p>
          <a:p>
            <a:pPr algn="l"/>
            <a:r>
              <a:rPr lang="ru-RU" sz="4200" i="1" dirty="0">
                <a:uFillTx/>
              </a:rPr>
              <a:t>Дидактическая игра «Продолжи цепочку»</a:t>
            </a:r>
          </a:p>
          <a:p>
            <a:pPr algn="l"/>
            <a:r>
              <a:rPr lang="ru-RU" sz="4200" dirty="0">
                <a:uFillTx/>
              </a:rPr>
              <a:t>Цель: развивать зрительное восприятие, внимание.</a:t>
            </a:r>
          </a:p>
          <a:p>
            <a:pPr algn="l"/>
            <a:r>
              <a:rPr lang="ru-RU" sz="4200" i="1" dirty="0">
                <a:uFillTx/>
              </a:rPr>
              <a:t>Логопедический конструктор «Ящик ощущений»</a:t>
            </a:r>
          </a:p>
          <a:p>
            <a:pPr algn="l"/>
            <a:r>
              <a:rPr lang="ru-RU" sz="4200" dirty="0"/>
              <a:t>Ц</a:t>
            </a:r>
            <a:r>
              <a:rPr lang="ru-RU" sz="4200" dirty="0" smtClean="0">
                <a:uFillTx/>
              </a:rPr>
              <a:t>ель</a:t>
            </a:r>
            <a:r>
              <a:rPr lang="ru-RU" sz="4200" dirty="0">
                <a:uFillTx/>
              </a:rPr>
              <a:t>: развивать тактильное внимание, уметь на ощупь сказать, какой камень.</a:t>
            </a:r>
          </a:p>
          <a:p>
            <a:pPr algn="l"/>
            <a:r>
              <a:rPr lang="ru-RU" sz="4200" i="1" dirty="0" smtClean="0">
                <a:uFillTx/>
              </a:rPr>
              <a:t>Игры </a:t>
            </a:r>
            <a:r>
              <a:rPr lang="ru-RU" sz="4200" i="1" dirty="0">
                <a:uFillTx/>
              </a:rPr>
              <a:t> на воображение: «Живые камни»,  «Превращение камешков»</a:t>
            </a:r>
          </a:p>
          <a:p>
            <a:pPr algn="l"/>
            <a:r>
              <a:rPr lang="ru-RU" sz="4200" dirty="0">
                <a:uFillTx/>
              </a:rPr>
              <a:t>Цель: учить детей создавать художественные образы на основе природных форм. Познакомить с разными приемами рисования на камнях разных форм. Совершенствовать изобразительную технику.</a:t>
            </a:r>
          </a:p>
          <a:p>
            <a:pPr algn="l"/>
            <a:endParaRPr lang="ru-RU" dirty="0">
              <a:uFillTx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1844824"/>
            <a:ext cx="8229600" cy="2007096"/>
          </a:xfrm>
        </p:spPr>
        <p:txBody>
          <a:bodyPr>
            <a:normAutofit/>
          </a:bodyPr>
          <a:lstStyle/>
          <a:p>
            <a:r>
              <a:rPr lang="ru-RU" sz="4500" dirty="0">
                <a:uFillTx/>
                <a:latin typeface="+mn-lt"/>
              </a:rPr>
              <a:t>СПАСИБО ЗА ВНИМАНИЕ!</a:t>
            </a:r>
          </a:p>
        </p:txBody>
      </p:sp>
    </p:spTree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5520" y="1556792"/>
            <a:ext cx="4040188" cy="639762"/>
          </a:xfrm>
        </p:spPr>
        <p:txBody>
          <a:bodyPr>
            <a:normAutofit/>
          </a:bodyPr>
          <a:lstStyle/>
          <a:p>
            <a:pPr marL="457200" indent="-457200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Эгирин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Эгирин </a:t>
            </a:r>
            <a:r>
              <a:rPr lang="en-US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II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генерации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1683.ApatitThumbnail660x500full.jpg">
            <a:hlinkClick r:id="rId3" action="ppaction://hlinksldjump" history="0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1" y="2492896"/>
            <a:ext cx="3995763" cy="2808312"/>
          </a:xfrm>
          <a:prstGeom prst="rect">
            <a:avLst/>
          </a:prstGeom>
          <a:noFill/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3811296" y="3249517"/>
            <a:ext cx="4574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>
                <a:solidFill>
                  <a:srgbClr val="2A2A2A"/>
                </a:solidFill>
                <a:uFillTx/>
                <a:latin typeface="Arial-BoldMT"/>
              </a:rPr>
              <a:t>1073203</a:t>
            </a:r>
            <a:endParaRPr lang="ru-RU" sz="1800">
              <a:uFillTx/>
            </a:endParaRPr>
          </a:p>
        </p:txBody>
      </p:sp>
      <p:pic>
        <p:nvPicPr>
          <p:cNvPr id="1027" name="Picture 3" descr="C:\Users\User\Desktop\1684.ApatitThumbnail660x500ful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84032" y="2438301"/>
            <a:ext cx="3816424" cy="2790899"/>
          </a:xfrm>
          <a:prstGeom prst="rect">
            <a:avLst/>
          </a:prstGeom>
          <a:noFill/>
        </p:spPr>
      </p:pic>
      <p:sp>
        <p:nvSpPr>
          <p:cNvPr id="4" name="TextBox 3"/>
          <p:cNvSpPr txBox="1">
            <a:spLocks/>
          </p:cNvSpPr>
          <p:nvPr/>
        </p:nvSpPr>
        <p:spPr>
          <a:xfrm>
            <a:off x="5186891" y="2511954"/>
            <a:ext cx="1828800" cy="182880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l"/>
            <a:endParaRPr lang="ru-RU" sz="1800" dirty="0">
              <a:uFillTx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Микроклин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3"/>
              </a:rPr>
              <a:t>Эвдиалит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1675.ApatitThumbnail660x500full.jpg">
            <a:hlinkClick r:id="rId4" action="ppaction://hlinksldjump" history="0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9537" y="2276872"/>
            <a:ext cx="4104457" cy="2736304"/>
          </a:xfrm>
          <a:prstGeom prst="rect">
            <a:avLst/>
          </a:prstGeom>
          <a:noFill/>
        </p:spPr>
      </p:pic>
      <p:pic>
        <p:nvPicPr>
          <p:cNvPr id="2051" name="Picture 3" descr="C:\Users\User\Desktop\1682.ApatitThumbnail660x500ful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28048" y="2276872"/>
            <a:ext cx="3996444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Апатит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3"/>
              </a:rPr>
              <a:t>Лампрофиллит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1671.ApatitThumbnail660x500full.jpg">
            <a:hlinkClick r:id="rId4" action="ppaction://hlinksldjump" history="0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9536" y="2348880"/>
            <a:ext cx="4032448" cy="2664296"/>
          </a:xfrm>
          <a:prstGeom prst="rect">
            <a:avLst/>
          </a:prstGeom>
          <a:noFill/>
        </p:spPr>
      </p:pic>
      <p:pic>
        <p:nvPicPr>
          <p:cNvPr id="3075" name="Picture 3" descr="C:\Users\User\Desktop\1691.ApatitThumbnail660x500ful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84032" y="2348881"/>
            <a:ext cx="3816424" cy="2623772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Астрофиллит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3"/>
              </a:rPr>
              <a:t>Натролит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1672.ApatitThumbnail660x500full.jpg">
            <a:hlinkClick r:id="rId4" action="ppaction://hlinksldjump" history="0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7528" y="2276872"/>
            <a:ext cx="4032448" cy="2880320"/>
          </a:xfrm>
          <a:prstGeom prst="rect">
            <a:avLst/>
          </a:prstGeom>
          <a:noFill/>
        </p:spPr>
      </p:pic>
      <p:pic>
        <p:nvPicPr>
          <p:cNvPr id="4099" name="Picture 3" descr="C:\Users\User\Desktop\1677.ApatitThumbnail660x500ful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84032" y="2285999"/>
            <a:ext cx="3960441" cy="2880320"/>
          </a:xfrm>
          <a:prstGeom prst="rect">
            <a:avLst/>
          </a:prstGeom>
          <a:noFill/>
        </p:spPr>
      </p:pic>
      <p:sp>
        <p:nvSpPr>
          <p:cNvPr id="8" name="TextBox 7"/>
          <p:cNvSpPr txBox="1">
            <a:spLocks/>
          </p:cNvSpPr>
          <p:nvPr/>
        </p:nvSpPr>
        <p:spPr>
          <a:xfrm>
            <a:off x="3792802" y="3241688"/>
            <a:ext cx="4590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800" dirty="0">
              <a:uFillTx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Сфен ( титанит)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3"/>
              </a:rPr>
              <a:t>Нефелин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esktop\1690.ApatitThumbnail660x500full.jpg">
            <a:hlinkClick r:id="rId4" action="ppaction://hlinksldjump" history="0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9536" y="2204864"/>
            <a:ext cx="4040188" cy="2693458"/>
          </a:xfrm>
          <a:prstGeom prst="rect">
            <a:avLst/>
          </a:prstGeom>
          <a:noFill/>
        </p:spPr>
      </p:pic>
      <p:pic>
        <p:nvPicPr>
          <p:cNvPr id="5124" name="Picture 4" descr="C:\Users\User\Desktop\1679.ApatitThumbnail660x500full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28048" y="2204864"/>
            <a:ext cx="3874065" cy="266429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75521" y="1628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Пектолит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2609foto1.jpg">
            <a:hlinkClick r:id="rId3" action="ppaction://hlinksldjump" history="0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847528" y="2492896"/>
            <a:ext cx="4040188" cy="2933176"/>
          </a:xfrm>
          <a:prstGeom prst="rect">
            <a:avLst/>
          </a:prstGeom>
          <a:noFill/>
        </p:spPr>
      </p:pic>
      <p:sp>
        <p:nvSpPr>
          <p:cNvPr id="6" name="Текст 4"/>
          <p:cNvSpPr>
            <a:spLocks noGrp="1"/>
          </p:cNvSpPr>
          <p:nvPr>
            <p:ph type="body" idx="1"/>
          </p:nvPr>
        </p:nvSpPr>
        <p:spPr>
          <a:xfrm>
            <a:off x="6384033" y="1628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  <a:hlinkClick r:id="rId5"/>
              </a:rPr>
              <a:t>барит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barit-6-300x28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12024" y="2492896"/>
            <a:ext cx="4032448" cy="288032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uFillTx/>
                <a:latin typeface="Times New Roman" pitchFamily="18" charset="0"/>
                <a:cs typeface="Times New Roman" pitchFamily="18" charset="0"/>
              </a:rPr>
              <a:t>Фотогалерея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75521" y="1628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800" i="1" dirty="0"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флюорит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4"/>
          <p:cNvSpPr>
            <a:spLocks noGrp="1"/>
          </p:cNvSpPr>
          <p:nvPr>
            <p:ph type="body" idx="1"/>
          </p:nvPr>
        </p:nvSpPr>
        <p:spPr>
          <a:xfrm>
            <a:off x="6384033" y="1628800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ru-RU" sz="2800" b="0" i="1" dirty="0">
                <a:uFillTx/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800" b="0" i="1" dirty="0" smtClean="0">
                <a:uFillTx/>
                <a:latin typeface="Times New Roman" pitchFamily="18" charset="0"/>
                <a:cs typeface="Times New Roman" pitchFamily="18" charset="0"/>
                <a:hlinkClick r:id="rId3"/>
              </a:rPr>
              <a:t>оливин</a:t>
            </a:r>
            <a:endParaRPr lang="ru-RU" sz="2800" b="0" i="1" dirty="0"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1-kamen-flyuorit.jpg">
            <a:hlinkClick r:id="rId4" action="ppaction://hlinksldjump" history="0"/>
          </p:cNvPr>
          <p:cNvPicPr>
            <a:picLocks noGrp="1" noChangeAspect="1"/>
          </p:cNvPicPr>
          <p:nvPr>
            <p:ph sz="quarter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2630" y="2564905"/>
            <a:ext cx="4328758" cy="3022641"/>
          </a:xfrm>
        </p:spPr>
      </p:pic>
      <p:pic>
        <p:nvPicPr>
          <p:cNvPr id="10" name="Рисунок 9" descr="VIEWmaxFULL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4032" y="2564904"/>
            <a:ext cx="4032448" cy="3024336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</a:schemeClr>
              <a:schemeClr val="phClr"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  <a:shade val="3000"/>
                <a:satMod val="110000"/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4541</TotalTime>
  <Words>968</Words>
  <Application>Microsoft Office PowerPoint</Application>
  <PresentationFormat>Произвольный</PresentationFormat>
  <Paragraphs>167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Царство камней</vt:lpstr>
      <vt:lpstr>Презентацию подготовила:  воспитатель  Волошина Анастасия Витальевна  г. Мончегорск, Мурманская область.</vt:lpstr>
      <vt:lpstr>Фотогалерея</vt:lpstr>
      <vt:lpstr>Фотогалерея</vt:lpstr>
      <vt:lpstr>Фотогалерея</vt:lpstr>
      <vt:lpstr>Фотогалерея</vt:lpstr>
      <vt:lpstr>Фотогалерея</vt:lpstr>
      <vt:lpstr>Фотогалерея</vt:lpstr>
      <vt:lpstr>Фотогалерея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Дополнительные материалы</vt:lpstr>
      <vt:lpstr>Презентация PowerPoint</vt:lpstr>
      <vt:lpstr>Презентация PowerPoint</vt:lpstr>
      <vt:lpstr>Методический материал</vt:lpstr>
      <vt:lpstr>Методический материал</vt:lpstr>
      <vt:lpstr>Методический материал</vt:lpstr>
      <vt:lpstr>Методический материал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Фотогалерея</dc:title>
  <dc:creator>User</dc:creator>
  <cp:lastModifiedBy>User</cp:lastModifiedBy>
  <cp:revision>67</cp:revision>
  <dcterms:created xsi:type="dcterms:W3CDTF">2020-01-03T11:24:54Z</dcterms:created>
  <dcterms:modified xsi:type="dcterms:W3CDTF">2023-09-13T13:51:09Z</dcterms:modified>
</cp:coreProperties>
</file>