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73" d="100"/>
          <a:sy n="73" d="100"/>
        </p:scale>
        <p:origin x="-44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423867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418266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044129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3527104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737974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119486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196213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295689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169959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89054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112675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173804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45007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340334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396918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9F02E1-794F-4B63-AF6A-49D553F2847E}" type="datetimeFigureOut">
              <a:rPr lang="ru-RU" smtClean="0"/>
              <a:pPr/>
              <a:t>10.10.2023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73498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9F02E1-794F-4B63-AF6A-49D553F2847E}" type="datetimeFigureOut">
              <a:rPr lang="ru-RU" smtClean="0"/>
              <a:pPr/>
              <a:t>10.10.2023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467B7A-F1A4-41E5-BACB-07435CC4EBCE}" type="slidenum">
              <a:rPr lang="ru-RU" smtClean="0"/>
              <a:pPr/>
              <a:t>‹#›</a:t>
            </a:fld>
            <a:endParaRPr lang="ru-RU"/>
          </a:p>
        </p:txBody>
      </p:sp>
    </p:spTree>
    <p:extLst>
      <p:ext uri="{BB962C8B-B14F-4D97-AF65-F5344CB8AC3E}">
        <p14:creationId xmlns:p14="http://schemas.microsoft.com/office/powerpoint/2010/main" xmlns="" val="17218941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9686" y="1055915"/>
            <a:ext cx="7402286" cy="1621972"/>
          </a:xfrm>
        </p:spPr>
        <p:txBody>
          <a:bodyPr>
            <a:noAutofit/>
          </a:bodyPr>
          <a:lstStyle/>
          <a:p>
            <a:pPr algn="ctr"/>
            <a:r>
              <a:rPr lang="ru-RU" sz="4400" b="1" i="1" dirty="0" smtClean="0">
                <a:latin typeface="Times New Roman" pitchFamily="18" charset="0"/>
                <a:cs typeface="Times New Roman" pitchFamily="18" charset="0"/>
              </a:rPr>
              <a:t>Тема проекта: «Города «</a:t>
            </a:r>
            <a:r>
              <a:rPr lang="ru-RU" sz="4400" b="1" i="1" dirty="0">
                <a:latin typeface="Times New Roman" pitchFamily="18" charset="0"/>
                <a:cs typeface="Times New Roman" pitchFamily="18" charset="0"/>
              </a:rPr>
              <a:t>Золотого </a:t>
            </a:r>
            <a:r>
              <a:rPr lang="ru-RU" sz="4400" b="1" i="1" dirty="0" smtClean="0">
                <a:latin typeface="Times New Roman" pitchFamily="18" charset="0"/>
                <a:cs typeface="Times New Roman" pitchFamily="18" charset="0"/>
              </a:rPr>
              <a:t>Кольца России»»</a:t>
            </a:r>
            <a:endParaRPr lang="ru-RU" sz="44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72847" y="3479051"/>
            <a:ext cx="9598468" cy="2208453"/>
          </a:xfrm>
        </p:spPr>
        <p:txBody>
          <a:bodyPr>
            <a:noAutofit/>
          </a:bodyPr>
          <a:lstStyle/>
          <a:p>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Выполнил учитель</a:t>
            </a: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немецкого языка </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Борисенко Е.А. </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9146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950" y="5419892"/>
            <a:ext cx="6096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Суздаль расположен </a:t>
            </a:r>
            <a:r>
              <a:rPr lang="ru-RU" dirty="0">
                <a:latin typeface="Times New Roman" panose="02020603050405020304" pitchFamily="18" charset="0"/>
                <a:cs typeface="Times New Roman" panose="02020603050405020304" pitchFamily="18" charset="0"/>
              </a:rPr>
              <a:t>на реке Каменке, притоке реки </a:t>
            </a:r>
            <a:r>
              <a:rPr lang="ru-RU" dirty="0" smtClean="0">
                <a:latin typeface="Times New Roman" panose="02020603050405020304" pitchFamily="18" charset="0"/>
                <a:cs typeface="Times New Roman" panose="02020603050405020304" pitchFamily="18" charset="0"/>
              </a:rPr>
              <a:t>Нерли. </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791950" y="2259873"/>
            <a:ext cx="6096000" cy="1477328"/>
          </a:xfrm>
          <a:prstGeom prst="rect">
            <a:avLst/>
          </a:prstGeom>
        </p:spPr>
        <p:txBody>
          <a:bodyPr wrap="square">
            <a:spAutoFit/>
          </a:bodyPr>
          <a:lstStyle/>
          <a:p>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Суздальский кремль</a:t>
            </a:r>
            <a:r>
              <a:rPr lang="en-US"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был </a:t>
            </a:r>
            <a:r>
              <a:rPr lang="ru-RU" dirty="0">
                <a:latin typeface="Times New Roman" panose="02020603050405020304" pitchFamily="18" charset="0"/>
                <a:ea typeface="Times New Roman" panose="02020603050405020304" pitchFamily="18" charset="0"/>
              </a:rPr>
              <a:t>построен еще в X веке, и, что удивительно, до наших дней сохранились практически все его главные здания. В том числе и </a:t>
            </a:r>
            <a:r>
              <a:rPr lang="ru-RU" dirty="0">
                <a:latin typeface="Times New Roman" panose="02020603050405020304" pitchFamily="18" charset="0"/>
                <a:ea typeface="Times New Roman" panose="02020603050405020304" pitchFamily="18" charset="0"/>
                <a:cs typeface="Times New Roman" panose="02020603050405020304" pitchFamily="18" charset="0"/>
              </a:rPr>
              <a:t>храм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Рождества Богородицы </a:t>
            </a:r>
            <a:r>
              <a:rPr lang="ru-RU" dirty="0" smtClean="0">
                <a:latin typeface="Times New Roman" panose="02020603050405020304" pitchFamily="18" charset="0"/>
                <a:ea typeface="Times New Roman" panose="02020603050405020304" pitchFamily="18" charset="0"/>
              </a:rPr>
              <a:t>с</a:t>
            </a:r>
            <a:r>
              <a:rPr lang="ru-RU" dirty="0">
                <a:latin typeface="Times New Roman" panose="02020603050405020304" pitchFamily="18" charset="0"/>
                <a:ea typeface="Times New Roman" panose="02020603050405020304" pitchFamily="18" charset="0"/>
              </a:rPr>
              <a:t> особенным куполом насыщенного синего цвета с золотыми звездами</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4342" y="3836727"/>
            <a:ext cx="4257658" cy="3200598"/>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0698" y="296631"/>
            <a:ext cx="3883911" cy="2916464"/>
          </a:xfrm>
          <a:prstGeom prst="rect">
            <a:avLst/>
          </a:prstGeom>
          <a:ln>
            <a:noFill/>
          </a:ln>
          <a:effectLst>
            <a:softEdge rad="112500"/>
          </a:effectLst>
        </p:spPr>
      </p:pic>
      <p:sp>
        <p:nvSpPr>
          <p:cNvPr id="3" name="Прямоугольник 2"/>
          <p:cNvSpPr/>
          <p:nvPr/>
        </p:nvSpPr>
        <p:spPr>
          <a:xfrm>
            <a:off x="390698" y="3840480"/>
            <a:ext cx="6096000" cy="1231106"/>
          </a:xfrm>
          <a:prstGeom prst="rect">
            <a:avLst/>
          </a:prstGeom>
        </p:spPr>
        <p:txBody>
          <a:bodyPr wrap="square">
            <a:spAutoFit/>
          </a:bodyPr>
          <a:lstStyle/>
          <a:p>
            <a:r>
              <a:rPr lang="de-DE" sz="2000" b="1" dirty="0" smtClean="0">
                <a:latin typeface="Times New Roman" panose="02020603050405020304" pitchFamily="18" charset="0"/>
                <a:cs typeface="Times New Roman" panose="02020603050405020304" pitchFamily="18" charset="0"/>
              </a:rPr>
              <a:t>                    </a:t>
            </a:r>
            <a:r>
              <a:rPr lang="de-DE" sz="2000" b="1" dirty="0" err="1" smtClean="0">
                <a:latin typeface="Times New Roman" panose="02020603050405020304" pitchFamily="18" charset="0"/>
                <a:cs typeface="Times New Roman" panose="02020603050405020304" pitchFamily="18" charset="0"/>
              </a:rPr>
              <a:t>Susdal</a:t>
            </a:r>
            <a:endParaRPr lang="de-DE" sz="2000" b="1" dirty="0" smtClean="0">
              <a:latin typeface="Times New Roman" panose="02020603050405020304" pitchFamily="18" charset="0"/>
              <a:cs typeface="Times New Roman" panose="02020603050405020304" pitchFamily="18" charset="0"/>
            </a:endParaRPr>
          </a:p>
          <a:p>
            <a:pPr>
              <a:lnSpc>
                <a:spcPct val="150000"/>
              </a:lnSpc>
            </a:pPr>
            <a:r>
              <a:rPr lang="de-DE" dirty="0" err="1" smtClean="0">
                <a:latin typeface="Times New Roman" panose="02020603050405020304" pitchFamily="18" charset="0"/>
                <a:cs typeface="Times New Roman" panose="02020603050405020304" pitchFamily="18" charset="0"/>
              </a:rPr>
              <a:t>Susdal</a:t>
            </a:r>
            <a:r>
              <a:rPr lang="de-DE" dirty="0" smtClean="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liegt am Fluss </a:t>
            </a:r>
            <a:r>
              <a:rPr lang="de-DE" dirty="0" err="1">
                <a:latin typeface="Times New Roman" panose="02020603050405020304" pitchFamily="18" charset="0"/>
                <a:cs typeface="Times New Roman" panose="02020603050405020304" pitchFamily="18" charset="0"/>
              </a:rPr>
              <a:t>Kamenka</a:t>
            </a:r>
            <a:r>
              <a:rPr lang="de-DE" dirty="0">
                <a:latin typeface="Times New Roman" panose="02020603050405020304" pitchFamily="18" charset="0"/>
                <a:cs typeface="Times New Roman" panose="02020603050405020304" pitchFamily="18" charset="0"/>
              </a:rPr>
              <a:t>, einem Nebenfluss des Flusses </a:t>
            </a:r>
            <a:r>
              <a:rPr lang="de-DE" dirty="0" err="1">
                <a:latin typeface="Times New Roman" panose="02020603050405020304" pitchFamily="18" charset="0"/>
                <a:cs typeface="Times New Roman" panose="02020603050405020304" pitchFamily="18" charset="0"/>
              </a:rPr>
              <a:t>Nerli</a:t>
            </a:r>
            <a:r>
              <a:rPr lang="de-DE"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219302" y="286836"/>
            <a:ext cx="7733211" cy="1754326"/>
          </a:xfrm>
          <a:prstGeom prst="rect">
            <a:avLst/>
          </a:prstGeom>
        </p:spPr>
        <p:txBody>
          <a:bodyPr wrap="square">
            <a:spAutoFit/>
          </a:bodyPr>
          <a:lstStyle/>
          <a:p>
            <a:pPr>
              <a:lnSpc>
                <a:spcPct val="200000"/>
              </a:lnSpc>
            </a:pPr>
            <a:r>
              <a:rPr lang="de-DE" dirty="0" smtClean="0">
                <a:latin typeface="Times New Roman" panose="02020603050405020304" pitchFamily="18" charset="0"/>
                <a:cs typeface="Times New Roman" panose="02020603050405020304" pitchFamily="18" charset="0"/>
              </a:rPr>
              <a:t>Susdaler </a:t>
            </a:r>
            <a:r>
              <a:rPr lang="de-DE" dirty="0">
                <a:latin typeface="Times New Roman" panose="02020603050405020304" pitchFamily="18" charset="0"/>
                <a:cs typeface="Times New Roman" panose="02020603050405020304" pitchFamily="18" charset="0"/>
              </a:rPr>
              <a:t>Kreml </a:t>
            </a:r>
            <a:r>
              <a:rPr lang="de-DE" dirty="0" smtClean="0">
                <a:latin typeface="Times New Roman" panose="02020603050405020304" pitchFamily="18" charset="0"/>
                <a:cs typeface="Times New Roman" panose="02020603050405020304" pitchFamily="18" charset="0"/>
              </a:rPr>
              <a:t> wurde </a:t>
            </a:r>
            <a:r>
              <a:rPr lang="de-DE" dirty="0">
                <a:latin typeface="Times New Roman" panose="02020603050405020304" pitchFamily="18" charset="0"/>
                <a:cs typeface="Times New Roman" panose="02020603050405020304" pitchFamily="18" charset="0"/>
              </a:rPr>
              <a:t>im X Jahrhundert gebaut, und </a:t>
            </a:r>
            <a:r>
              <a:rPr lang="de-DE" dirty="0" smtClean="0">
                <a:latin typeface="Times New Roman" panose="02020603050405020304" pitchFamily="18" charset="0"/>
                <a:cs typeface="Times New Roman" panose="02020603050405020304" pitchFamily="18" charset="0"/>
              </a:rPr>
              <a:t>überraschenderweise </a:t>
            </a:r>
            <a:r>
              <a:rPr lang="de-DE" dirty="0">
                <a:latin typeface="Times New Roman" panose="02020603050405020304" pitchFamily="18" charset="0"/>
                <a:cs typeface="Times New Roman" panose="02020603050405020304" pitchFamily="18" charset="0"/>
              </a:rPr>
              <a:t>sind bis heute fast alle seine Hauptgebäude erhalten </a:t>
            </a:r>
            <a:r>
              <a:rPr lang="de-DE" dirty="0" smtClean="0">
                <a:latin typeface="Times New Roman" panose="02020603050405020304" pitchFamily="18" charset="0"/>
                <a:cs typeface="Times New Roman" panose="02020603050405020304" pitchFamily="18" charset="0"/>
              </a:rPr>
              <a:t>geblieben</a:t>
            </a:r>
            <a:r>
              <a:rPr lang="ru-RU" dirty="0" smtClean="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Kirche </a:t>
            </a:r>
            <a:r>
              <a:rPr lang="de-DE" dirty="0">
                <a:latin typeface="Times New Roman" panose="02020603050405020304" pitchFamily="18" charset="0"/>
                <a:cs typeface="Times New Roman" panose="02020603050405020304" pitchFamily="18" charset="0"/>
              </a:rPr>
              <a:t>der Geburt der Jungfrau Maria mit einer speziellen </a:t>
            </a:r>
            <a:r>
              <a:rPr lang="de-DE" dirty="0" smtClean="0">
                <a:latin typeface="Times New Roman" panose="02020603050405020304" pitchFamily="18" charset="0"/>
                <a:cs typeface="Times New Roman" panose="02020603050405020304" pitchFamily="18" charset="0"/>
              </a:rPr>
              <a:t>blauen Kuppel mit </a:t>
            </a:r>
            <a:r>
              <a:rPr lang="de-DE" dirty="0">
                <a:latin typeface="Times New Roman" panose="02020603050405020304" pitchFamily="18" charset="0"/>
                <a:cs typeface="Times New Roman" panose="02020603050405020304" pitchFamily="18" charset="0"/>
              </a:rPr>
              <a:t>goldenen </a:t>
            </a:r>
            <a:r>
              <a:rPr lang="de-DE" dirty="0" smtClean="0">
                <a:latin typeface="Times New Roman" panose="02020603050405020304" pitchFamily="18" charset="0"/>
                <a:cs typeface="Times New Roman" panose="02020603050405020304" pitchFamily="18" charset="0"/>
              </a:rPr>
              <a:t>Sternen.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2720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63485" y="3331029"/>
            <a:ext cx="4306324" cy="3320143"/>
          </a:xfrm>
          <a:prstGeom prst="rect">
            <a:avLst/>
          </a:prstGeom>
        </p:spPr>
      </p:pic>
      <p:sp>
        <p:nvSpPr>
          <p:cNvPr id="4" name="Прямоугольник 3"/>
          <p:cNvSpPr/>
          <p:nvPr/>
        </p:nvSpPr>
        <p:spPr>
          <a:xfrm>
            <a:off x="446314" y="5103674"/>
            <a:ext cx="6917171" cy="1754326"/>
          </a:xfrm>
          <a:prstGeom prst="rect">
            <a:avLst/>
          </a:prstGeom>
        </p:spPr>
        <p:txBody>
          <a:bodyPr wrap="square">
            <a:spAutoFit/>
          </a:bodyPr>
          <a:lstStyle/>
          <a:p>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Самым молодым городом Золотого кольца является Иваново. Образовался он в 1871 г. путем слияния старого центра обработки льна села Иваново с индустриальным Вознесенским Посадом и расположился в междуречье двух крупных российских рек -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Клязьмы</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Волги. И вплоть до 1932 г. носил двойное название - Иваново‑Вознесенск. </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976257" y="1659260"/>
            <a:ext cx="6138041"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Музей ивановского ситца – самый молодой отдел </a:t>
            </a:r>
            <a:r>
              <a:rPr lang="ru-RU" dirty="0" smtClean="0">
                <a:latin typeface="Times New Roman" panose="02020603050405020304" pitchFamily="18" charset="0"/>
                <a:cs typeface="Times New Roman" panose="02020603050405020304" pitchFamily="18" charset="0"/>
              </a:rPr>
              <a:t>ИГИКМ</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Ивановский государственный историко-краеведческий музей</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им. Д.Г. </a:t>
            </a:r>
            <a:r>
              <a:rPr lang="ru-RU" dirty="0" err="1" smtClean="0">
                <a:latin typeface="Times New Roman" panose="02020603050405020304" pitchFamily="18" charset="0"/>
                <a:cs typeface="Times New Roman" panose="02020603050405020304" pitchFamily="18" charset="0"/>
              </a:rPr>
              <a:t>Бурылина</a:t>
            </a:r>
            <a:r>
              <a:rPr lang="ru-RU" dirty="0" smtClean="0">
                <a:latin typeface="Times New Roman" panose="02020603050405020304" pitchFamily="18" charset="0"/>
                <a:cs typeface="Times New Roman" panose="02020603050405020304" pitchFamily="18" charset="0"/>
              </a:rPr>
              <a:t>. Музей </a:t>
            </a:r>
            <a:r>
              <a:rPr lang="ru-RU" dirty="0">
                <a:latin typeface="Times New Roman" panose="02020603050405020304" pitchFamily="18" charset="0"/>
                <a:cs typeface="Times New Roman" panose="02020603050405020304" pitchFamily="18" charset="0"/>
              </a:rPr>
              <a:t>расположился в родовом доме Дмитрия Геннадьевича </a:t>
            </a:r>
            <a:r>
              <a:rPr lang="ru-RU" dirty="0" err="1">
                <a:latin typeface="Times New Roman" panose="02020603050405020304" pitchFamily="18" charset="0"/>
                <a:cs typeface="Times New Roman" panose="02020603050405020304" pitchFamily="18" charset="0"/>
              </a:rPr>
              <a:t>Бурылина</a:t>
            </a:r>
            <a:r>
              <a:rPr lang="ru-RU" dirty="0">
                <a:latin typeface="Times New Roman" panose="02020603050405020304" pitchFamily="18" charset="0"/>
                <a:cs typeface="Times New Roman" panose="02020603050405020304" pitchFamily="18" charset="0"/>
              </a:rPr>
              <a:t>, построенном в начале XX века в стиле «модерн</a:t>
            </a:r>
            <a:r>
              <a:rPr lang="ru-RU"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6107" y="63259"/>
            <a:ext cx="3810000" cy="2857500"/>
          </a:xfrm>
          <a:prstGeom prst="rect">
            <a:avLst/>
          </a:prstGeom>
        </p:spPr>
      </p:pic>
      <p:sp>
        <p:nvSpPr>
          <p:cNvPr id="7" name="TextBox 6"/>
          <p:cNvSpPr txBox="1"/>
          <p:nvPr/>
        </p:nvSpPr>
        <p:spPr>
          <a:xfrm>
            <a:off x="985156" y="4698712"/>
            <a:ext cx="2732315"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Иваново</a:t>
            </a:r>
            <a:endParaRPr lang="ru-RU" sz="32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72517" y="2887259"/>
            <a:ext cx="6096000" cy="2062103"/>
          </a:xfrm>
          <a:prstGeom prst="rect">
            <a:avLst/>
          </a:prstGeom>
        </p:spPr>
        <p:txBody>
          <a:bodyPr>
            <a:spAutoFit/>
          </a:bodyPr>
          <a:lstStyle/>
          <a:p>
            <a:r>
              <a:rPr lang="de-DE" sz="2000" b="1" dirty="0" smtClean="0">
                <a:latin typeface="Times New Roman" panose="02020603050405020304" pitchFamily="18" charset="0"/>
                <a:cs typeface="Times New Roman" panose="02020603050405020304" pitchFamily="18" charset="0"/>
              </a:rPr>
              <a:t>                      Iwanowo</a:t>
            </a:r>
            <a:endParaRPr lang="de-DE" sz="2000" b="1"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Die </a:t>
            </a:r>
            <a:r>
              <a:rPr lang="de-DE" dirty="0">
                <a:latin typeface="Times New Roman" panose="02020603050405020304" pitchFamily="18" charset="0"/>
                <a:cs typeface="Times New Roman" panose="02020603050405020304" pitchFamily="18" charset="0"/>
              </a:rPr>
              <a:t>jüngste Stadt des Goldenen Rings ist </a:t>
            </a:r>
            <a:r>
              <a:rPr lang="de-DE" dirty="0" err="1">
                <a:latin typeface="Times New Roman" panose="02020603050405020304" pitchFamily="18" charset="0"/>
                <a:cs typeface="Times New Roman" panose="02020603050405020304" pitchFamily="18" charset="0"/>
              </a:rPr>
              <a:t>Ivanovo</a:t>
            </a:r>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Sie </a:t>
            </a:r>
            <a:r>
              <a:rPr lang="de-DE" dirty="0">
                <a:latin typeface="Times New Roman" panose="02020603050405020304" pitchFamily="18" charset="0"/>
                <a:cs typeface="Times New Roman" panose="02020603050405020304" pitchFamily="18" charset="0"/>
              </a:rPr>
              <a:t>wurde in 1871 durch </a:t>
            </a:r>
            <a:r>
              <a:rPr lang="de-DE" dirty="0" smtClean="0">
                <a:latin typeface="Times New Roman" panose="02020603050405020304" pitchFamily="18" charset="0"/>
                <a:cs typeface="Times New Roman" panose="02020603050405020304" pitchFamily="18" charset="0"/>
              </a:rPr>
              <a:t>die </a:t>
            </a:r>
            <a:r>
              <a:rPr lang="de-DE" dirty="0">
                <a:latin typeface="Times New Roman" panose="02020603050405020304" pitchFamily="18" charset="0"/>
                <a:cs typeface="Times New Roman" panose="02020603050405020304" pitchFamily="18" charset="0"/>
              </a:rPr>
              <a:t>Verarbeitung von Flachs des Dorfes </a:t>
            </a:r>
            <a:r>
              <a:rPr lang="de-DE" dirty="0" err="1">
                <a:latin typeface="Times New Roman" panose="02020603050405020304" pitchFamily="18" charset="0"/>
                <a:cs typeface="Times New Roman" panose="02020603050405020304" pitchFamily="18" charset="0"/>
              </a:rPr>
              <a:t>Ivanovo</a:t>
            </a:r>
            <a:r>
              <a:rPr lang="de-DE" dirty="0">
                <a:latin typeface="Times New Roman" panose="02020603050405020304" pitchFamily="18" charset="0"/>
                <a:cs typeface="Times New Roman" panose="02020603050405020304" pitchFamily="18" charset="0"/>
              </a:rPr>
              <a:t> mit dem industriellen </a:t>
            </a:r>
            <a:r>
              <a:rPr lang="de-DE" dirty="0" err="1">
                <a:latin typeface="Times New Roman" panose="02020603050405020304" pitchFamily="18" charset="0"/>
                <a:cs typeface="Times New Roman" panose="02020603050405020304" pitchFamily="18" charset="0"/>
              </a:rPr>
              <a:t>Voznesensky</a:t>
            </a:r>
            <a:r>
              <a:rPr lang="de-DE" dirty="0">
                <a:latin typeface="Times New Roman" panose="02020603050405020304" pitchFamily="18" charset="0"/>
                <a:cs typeface="Times New Roman" panose="02020603050405020304" pitchFamily="18" charset="0"/>
              </a:rPr>
              <a:t> Possad gebildet und liegt zwischen den beiden großen russischen Flüssen - </a:t>
            </a:r>
            <a:r>
              <a:rPr lang="de-DE" dirty="0" err="1">
                <a:latin typeface="Times New Roman" panose="02020603050405020304" pitchFamily="18" charset="0"/>
                <a:cs typeface="Times New Roman" panose="02020603050405020304" pitchFamily="18" charset="0"/>
              </a:rPr>
              <a:t>Klyazma</a:t>
            </a:r>
            <a:r>
              <a:rPr lang="de-DE" dirty="0">
                <a:latin typeface="Times New Roman" panose="02020603050405020304" pitchFamily="18" charset="0"/>
                <a:cs typeface="Times New Roman" panose="02020603050405020304" pitchFamily="18" charset="0"/>
              </a:rPr>
              <a:t> und Wolga. Und bis 1932 trug er einen doppelten Namen-</a:t>
            </a:r>
            <a:r>
              <a:rPr lang="de-DE" dirty="0" err="1">
                <a:latin typeface="Times New Roman" panose="02020603050405020304" pitchFamily="18" charset="0"/>
                <a:cs typeface="Times New Roman" panose="02020603050405020304" pitchFamily="18" charset="0"/>
              </a:rPr>
              <a:t>Ivanovo</a:t>
            </a:r>
            <a:r>
              <a:rPr lang="de-DE"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Voznesensk</a:t>
            </a:r>
            <a:r>
              <a:rPr lang="de-DE"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419600" y="140452"/>
            <a:ext cx="6096000" cy="1200329"/>
          </a:xfrm>
          <a:prstGeom prst="rect">
            <a:avLst/>
          </a:prstGeom>
        </p:spPr>
        <p:txBody>
          <a:bodyPr>
            <a:spAutoFit/>
          </a:bodyPr>
          <a:lstStyle/>
          <a:p>
            <a:r>
              <a:rPr lang="de-DE" dirty="0">
                <a:solidFill>
                  <a:srgbClr val="000000"/>
                </a:solidFill>
                <a:latin typeface="Times New Roman" panose="02020603050405020304" pitchFamily="18" charset="0"/>
                <a:cs typeface="Times New Roman" panose="02020603050405020304" pitchFamily="18" charset="0"/>
              </a:rPr>
              <a:t>Das Museum </a:t>
            </a:r>
            <a:r>
              <a:rPr lang="en-US" dirty="0" smtClean="0">
                <a:solidFill>
                  <a:srgbClr val="000000"/>
                </a:solidFill>
                <a:latin typeface="Times New Roman" panose="02020603050405020304" pitchFamily="18" charset="0"/>
                <a:cs typeface="Times New Roman" panose="02020603050405020304" pitchFamily="18" charset="0"/>
              </a:rPr>
              <a:t>des </a:t>
            </a:r>
            <a:r>
              <a:rPr lang="de-DE" dirty="0" smtClean="0">
                <a:solidFill>
                  <a:srgbClr val="000000"/>
                </a:solidFill>
                <a:latin typeface="Times New Roman" panose="02020603050405020304" pitchFamily="18" charset="0"/>
                <a:cs typeface="Times New Roman" panose="02020603050405020304" pitchFamily="18" charset="0"/>
              </a:rPr>
              <a:t>Kattuns in Iwanowo </a:t>
            </a:r>
            <a:r>
              <a:rPr lang="de-DE" dirty="0">
                <a:solidFill>
                  <a:srgbClr val="000000"/>
                </a:solidFill>
                <a:latin typeface="Times New Roman" panose="02020603050405020304" pitchFamily="18" charset="0"/>
                <a:cs typeface="Times New Roman" panose="02020603050405020304" pitchFamily="18" charset="0"/>
              </a:rPr>
              <a:t>ist die jüngste Abteilung von </a:t>
            </a:r>
            <a:r>
              <a:rPr lang="de-DE" dirty="0" smtClean="0">
                <a:solidFill>
                  <a:srgbClr val="000000"/>
                </a:solidFill>
                <a:latin typeface="Times New Roman" panose="02020603050405020304" pitchFamily="18" charset="0"/>
                <a:cs typeface="Times New Roman" panose="02020603050405020304" pitchFamily="18" charset="0"/>
              </a:rPr>
              <a:t>ISHHM</a:t>
            </a:r>
            <a:r>
              <a:rPr lang="de-DE" dirty="0">
                <a:solidFill>
                  <a:srgbClr val="000000"/>
                </a:solidFill>
                <a:latin typeface="Times New Roman" panose="02020603050405020304" pitchFamily="18" charset="0"/>
                <a:cs typeface="Times New Roman" panose="02020603050405020304" pitchFamily="18" charset="0"/>
              </a:rPr>
              <a:t>. D. G. </a:t>
            </a:r>
            <a:r>
              <a:rPr lang="de-DE" dirty="0" err="1" smtClean="0">
                <a:solidFill>
                  <a:srgbClr val="000000"/>
                </a:solidFill>
                <a:latin typeface="Times New Roman" panose="02020603050405020304" pitchFamily="18" charset="0"/>
                <a:cs typeface="Times New Roman" panose="02020603050405020304" pitchFamily="18" charset="0"/>
              </a:rPr>
              <a:t>Burylin</a:t>
            </a:r>
            <a:r>
              <a:rPr lang="de-DE" dirty="0" smtClean="0">
                <a:solidFill>
                  <a:srgbClr val="000000"/>
                </a:solidFill>
                <a:latin typeface="Times New Roman" panose="02020603050405020304" pitchFamily="18" charset="0"/>
                <a:cs typeface="Times New Roman" panose="02020603050405020304" pitchFamily="18" charset="0"/>
              </a:rPr>
              <a:t>. </a:t>
            </a:r>
            <a:r>
              <a:rPr lang="de-DE" dirty="0">
                <a:solidFill>
                  <a:srgbClr val="000000"/>
                </a:solidFill>
                <a:latin typeface="Times New Roman" panose="02020603050405020304" pitchFamily="18" charset="0"/>
                <a:cs typeface="Times New Roman" panose="02020603050405020304" pitchFamily="18" charset="0"/>
              </a:rPr>
              <a:t>Das Museum befindet sich im Stammhaus von </a:t>
            </a:r>
            <a:r>
              <a:rPr lang="de-DE" dirty="0" smtClean="0">
                <a:solidFill>
                  <a:srgbClr val="000000"/>
                </a:solidFill>
                <a:latin typeface="Times New Roman" panose="02020603050405020304" pitchFamily="18" charset="0"/>
                <a:cs typeface="Times New Roman" panose="02020603050405020304" pitchFamily="18" charset="0"/>
              </a:rPr>
              <a:t>Dmitrij </a:t>
            </a:r>
            <a:r>
              <a:rPr lang="de-DE" dirty="0" err="1" smtClean="0">
                <a:solidFill>
                  <a:srgbClr val="000000"/>
                </a:solidFill>
                <a:latin typeface="Times New Roman" panose="02020603050405020304" pitchFamily="18" charset="0"/>
                <a:cs typeface="Times New Roman" panose="02020603050405020304" pitchFamily="18" charset="0"/>
              </a:rPr>
              <a:t>Burylin</a:t>
            </a:r>
            <a:r>
              <a:rPr lang="de-DE" dirty="0">
                <a:solidFill>
                  <a:srgbClr val="000000"/>
                </a:solidFill>
                <a:latin typeface="Times New Roman" panose="02020603050405020304" pitchFamily="18" charset="0"/>
                <a:cs typeface="Times New Roman" panose="02020603050405020304" pitchFamily="18" charset="0"/>
              </a:rPr>
              <a:t>, das zu Beginn des XX Jahrhunderts im Jugendstil gebaut </a:t>
            </a:r>
            <a:r>
              <a:rPr lang="de-DE" dirty="0" smtClean="0">
                <a:solidFill>
                  <a:srgbClr val="000000"/>
                </a:solidFill>
                <a:latin typeface="Times New Roman" panose="02020603050405020304" pitchFamily="18" charset="0"/>
                <a:cs typeface="Times New Roman" panose="02020603050405020304" pitchFamily="18" charset="0"/>
              </a:rPr>
              <a:t>wurde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54913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702" y="696685"/>
            <a:ext cx="6487886" cy="830997"/>
          </a:xfrm>
          <a:prstGeom prst="rect">
            <a:avLst/>
          </a:prstGeom>
          <a:noFill/>
        </p:spPr>
        <p:txBody>
          <a:bodyPr wrap="square" rtlCol="0">
            <a:spAutoFit/>
          </a:bodyPr>
          <a:lstStyle/>
          <a:p>
            <a:r>
              <a:rPr lang="ru-RU" sz="4800" b="1" dirty="0" smtClean="0">
                <a:latin typeface="Times New Roman" panose="02020603050405020304" pitchFamily="18" charset="0"/>
                <a:cs typeface="Times New Roman" panose="02020603050405020304" pitchFamily="18" charset="0"/>
              </a:rPr>
              <a:t>Спасибо</a:t>
            </a:r>
            <a:r>
              <a:rPr lang="ru-RU" sz="4800" b="1" dirty="0" smtClean="0"/>
              <a:t> </a:t>
            </a:r>
            <a:r>
              <a:rPr lang="ru-RU" sz="4800" b="1" dirty="0" smtClean="0">
                <a:latin typeface="Times New Roman" panose="02020603050405020304" pitchFamily="18" charset="0"/>
                <a:cs typeface="Times New Roman" panose="02020603050405020304" pitchFamily="18" charset="0"/>
              </a:rPr>
              <a:t>за внимание!</a:t>
            </a:r>
            <a:endParaRPr lang="ru-RU" sz="48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60382" y="2208439"/>
            <a:ext cx="8898526" cy="830997"/>
          </a:xfrm>
          <a:prstGeom prst="rect">
            <a:avLst/>
          </a:prstGeom>
        </p:spPr>
        <p:txBody>
          <a:bodyPr wrap="none">
            <a:spAutoFit/>
          </a:bodyPr>
          <a:lstStyle/>
          <a:p>
            <a:r>
              <a:rPr lang="en-US" sz="4800" b="1" dirty="0">
                <a:latin typeface="Times New Roman" panose="02020603050405020304" pitchFamily="18" charset="0"/>
                <a:cs typeface="Times New Roman" panose="02020603050405020304" pitchFamily="18" charset="0"/>
              </a:rPr>
              <a:t>D</a:t>
            </a:r>
            <a:r>
              <a:rPr lang="en-US" sz="4800" b="1" dirty="0" smtClean="0">
                <a:latin typeface="Times New Roman" panose="02020603050405020304" pitchFamily="18" charset="0"/>
                <a:cs typeface="Times New Roman" panose="02020603050405020304" pitchFamily="18" charset="0"/>
              </a:rPr>
              <a:t>anke </a:t>
            </a:r>
            <a:r>
              <a:rPr lang="en-US" sz="4800" b="1" dirty="0" err="1">
                <a:latin typeface="Times New Roman" panose="02020603050405020304" pitchFamily="18" charset="0"/>
                <a:cs typeface="Times New Roman" panose="02020603050405020304" pitchFamily="18" charset="0"/>
              </a:rPr>
              <a:t>für</a:t>
            </a:r>
            <a:r>
              <a:rPr lang="en-US" sz="4800" b="1" dirty="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Ihre</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Aufmerksamkeit</a:t>
            </a:r>
            <a:r>
              <a:rPr lang="en-US" sz="4800" b="1" dirty="0" smtClean="0">
                <a:latin typeface="Times New Roman" panose="02020603050405020304" pitchFamily="18" charset="0"/>
                <a:cs typeface="Times New Roman" panose="02020603050405020304" pitchFamily="18" charset="0"/>
              </a:rPr>
              <a:t>!</a:t>
            </a:r>
            <a:endParaRPr lang="ru-RU" sz="4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40742" y="3720193"/>
            <a:ext cx="3137807" cy="3137807"/>
          </a:xfrm>
          <a:prstGeom prst="rect">
            <a:avLst/>
          </a:prstGeom>
        </p:spPr>
      </p:pic>
    </p:spTree>
    <p:extLst>
      <p:ext uri="{BB962C8B-B14F-4D97-AF65-F5344CB8AC3E}">
        <p14:creationId xmlns:p14="http://schemas.microsoft.com/office/powerpoint/2010/main" xmlns="" val="11259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484" y="664029"/>
            <a:ext cx="7728857" cy="954107"/>
          </a:xfrm>
          <a:prstGeom prst="rect">
            <a:avLst/>
          </a:prstGeom>
          <a:noFill/>
        </p:spPr>
        <p:txBody>
          <a:bodyPr wrap="square" rtlCol="0">
            <a:sp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Цель:</a:t>
            </a:r>
            <a:r>
              <a:rPr lang="ru-RU" sz="2800" dirty="0" smtClean="0">
                <a:solidFill>
                  <a:schemeClr val="accent1"/>
                </a:solidFill>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Получить знания о городах Золотого кольца России</a:t>
            </a:r>
            <a:endParaRPr lang="ru-RU"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2775" y="2272490"/>
            <a:ext cx="10896600" cy="3000821"/>
          </a:xfrm>
          <a:prstGeom prst="rect">
            <a:avLst/>
          </a:prstGeom>
          <a:noFill/>
        </p:spPr>
        <p:txBody>
          <a:bodyPr wrap="square" rtlCol="0">
            <a:spAutoFit/>
          </a:bodyPr>
          <a:lstStyle/>
          <a:p>
            <a:pPr>
              <a:lnSpc>
                <a:spcPct val="150000"/>
              </a:lnSpc>
            </a:pPr>
            <a:r>
              <a:rPr lang="ru-RU" b="1" dirty="0" smtClean="0">
                <a:solidFill>
                  <a:schemeClr val="accent1"/>
                </a:solidFill>
                <a:latin typeface="Times New Roman" panose="02020603050405020304" pitchFamily="18" charset="0"/>
                <a:cs typeface="Times New Roman" panose="02020603050405020304" pitchFamily="18" charset="0"/>
              </a:rPr>
              <a:t>Задачи:</a:t>
            </a:r>
            <a:endParaRPr lang="ru-RU" b="1" dirty="0">
              <a:solidFill>
                <a:schemeClr val="accent1"/>
              </a:solidFill>
              <a:latin typeface="Times New Roman" panose="02020603050405020304" pitchFamily="18" charset="0"/>
              <a:cs typeface="Times New Roman" panose="02020603050405020304" pitchFamily="18" charset="0"/>
            </a:endParaRPr>
          </a:p>
          <a:p>
            <a:pPr>
              <a:lnSpc>
                <a:spcPct val="150000"/>
              </a:lnSpc>
            </a:pPr>
            <a:r>
              <a:rPr lang="ru-RU" dirty="0" smtClean="0">
                <a:latin typeface="Times New Roman" panose="02020603050405020304" pitchFamily="18" charset="0"/>
                <a:cs typeface="Times New Roman" panose="02020603050405020304" pitchFamily="18" charset="0"/>
              </a:rPr>
              <a:t>Изучить </a:t>
            </a:r>
            <a:r>
              <a:rPr lang="ru-RU" dirty="0">
                <a:latin typeface="Times New Roman" panose="02020603050405020304" pitchFamily="18" charset="0"/>
                <a:cs typeface="Times New Roman" panose="02020603050405020304" pitchFamily="18" charset="0"/>
              </a:rPr>
              <a:t>информацию по теме </a:t>
            </a:r>
            <a:r>
              <a:rPr lang="ru-RU" dirty="0" smtClean="0">
                <a:latin typeface="Times New Roman" panose="02020603050405020304" pitchFamily="18" charset="0"/>
                <a:cs typeface="Times New Roman" panose="02020603050405020304" pitchFamily="18" charset="0"/>
              </a:rPr>
              <a:t>проекта </a:t>
            </a:r>
            <a:r>
              <a:rPr lang="ru-RU" dirty="0">
                <a:latin typeface="Times New Roman" panose="02020603050405020304" pitchFamily="18" charset="0"/>
                <a:cs typeface="Times New Roman" panose="02020603050405020304" pitchFamily="18" charset="0"/>
              </a:rPr>
              <a:t>и провести </a:t>
            </a:r>
            <a:r>
              <a:rPr lang="ru-RU" dirty="0" smtClean="0">
                <a:latin typeface="Times New Roman" panose="02020603050405020304" pitchFamily="18" charset="0"/>
                <a:cs typeface="Times New Roman" panose="02020603050405020304" pitchFamily="18" charset="0"/>
              </a:rPr>
              <a:t>отбор </a:t>
            </a:r>
          </a:p>
          <a:p>
            <a:pPr>
              <a:lnSpc>
                <a:spcPct val="150000"/>
              </a:lnSpc>
            </a:pPr>
            <a:r>
              <a:rPr lang="ru-RU" dirty="0" smtClean="0">
                <a:latin typeface="Times New Roman" panose="02020603050405020304" pitchFamily="18" charset="0"/>
                <a:cs typeface="Times New Roman" panose="02020603050405020304" pitchFamily="18" charset="0"/>
              </a:rPr>
              <a:t>                                                                             информации</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Узнать о городах </a:t>
            </a:r>
            <a:r>
              <a:rPr lang="ru-RU" dirty="0" smtClean="0">
                <a:latin typeface="Times New Roman" panose="02020603050405020304" pitchFamily="18" charset="0"/>
                <a:cs typeface="Times New Roman" panose="02020603050405020304" pitchFamily="18" charset="0"/>
              </a:rPr>
              <a:t>Золотого Кольца </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Что такое </a:t>
            </a:r>
            <a:r>
              <a:rPr lang="ru-RU" dirty="0" smtClean="0">
                <a:latin typeface="Times New Roman" panose="02020603050405020304" pitchFamily="18" charset="0"/>
                <a:cs typeface="Times New Roman" panose="02020603050405020304" pitchFamily="18" charset="0"/>
              </a:rPr>
              <a:t>«Золотое Кольцо России»</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Узнать о достопримечательностях городов </a:t>
            </a:r>
            <a:r>
              <a:rPr lang="ru-RU" dirty="0" smtClean="0">
                <a:latin typeface="Times New Roman" panose="02020603050405020304" pitchFamily="18" charset="0"/>
                <a:cs typeface="Times New Roman" panose="02020603050405020304" pitchFamily="18" charset="0"/>
              </a:rPr>
              <a:t>Золотого </a:t>
            </a:r>
            <a:r>
              <a:rPr lang="ru-RU" dirty="0">
                <a:latin typeface="Times New Roman" panose="02020603050405020304" pitchFamily="18" charset="0"/>
                <a:cs typeface="Times New Roman" panose="02020603050405020304" pitchFamily="18" charset="0"/>
              </a:rPr>
              <a:t>кольца </a:t>
            </a:r>
          </a:p>
          <a:p>
            <a:pPr>
              <a:lnSpc>
                <a:spcPct val="150000"/>
              </a:lnSpc>
            </a:pPr>
            <a:r>
              <a:rPr lang="ru-RU" dirty="0">
                <a:latin typeface="Times New Roman" panose="02020603050405020304" pitchFamily="18" charset="0"/>
                <a:cs typeface="Times New Roman" panose="02020603050405020304" pitchFamily="18" charset="0"/>
              </a:rPr>
              <a:t>Создать презентацию и выступление по теме проекта </a:t>
            </a:r>
          </a:p>
        </p:txBody>
      </p:sp>
      <p:sp>
        <p:nvSpPr>
          <p:cNvPr id="4" name="AutoShape 2" descr="http://i.mycdn.me/i?r=AzEPZsRbOZEKgBhR0XGMT1RksZSY904GYdK_fPx837Sv_6aKTM5SRkZCeTgDn6uOy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i.mycdn.me/i?r=AzEPZsRbOZEKgBhR0XGMT1RksZSY904GYdK_fPx837Sv_6aKTM5SRkZCeTgDn6uOy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96743" y="2297046"/>
            <a:ext cx="5452383" cy="3614058"/>
          </a:xfrm>
          <a:prstGeom prst="rect">
            <a:avLst/>
          </a:prstGeom>
        </p:spPr>
      </p:pic>
    </p:spTree>
    <p:extLst>
      <p:ext uri="{BB962C8B-B14F-4D97-AF65-F5344CB8AC3E}">
        <p14:creationId xmlns:p14="http://schemas.microsoft.com/office/powerpoint/2010/main" xmlns="" val="625076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07692" y="222069"/>
            <a:ext cx="5084308" cy="3524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5826035" y="4104494"/>
            <a:ext cx="4963885" cy="2200089"/>
          </a:xfrm>
          <a:prstGeom prst="rect">
            <a:avLst/>
          </a:prstGeom>
        </p:spPr>
        <p:txBody>
          <a:bodyPr wrap="square">
            <a:spAutoFit/>
          </a:bodyPr>
          <a:lstStyle/>
          <a:p>
            <a:pPr>
              <a:lnSpc>
                <a:spcPct val="107000"/>
              </a:lnSpc>
              <a:spcAft>
                <a:spcPts val="800"/>
              </a:spcAft>
            </a:pPr>
            <a:r>
              <a:rPr lang="ru-RU" sz="1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Золотое кольцо</a:t>
            </a:r>
            <a:r>
              <a:rPr lang="ru-RU"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u-RU" sz="1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один из самых интересных туристических маршрутов. Это увлекательное путешествие по древним городам России. Именно здесь укреплялась государственность, развивалась культура, строились первые монастыри и храмы, сооружались защитные укрепления. Невозможно понять историю России, не имея представления об этих городах.</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808" y="2468880"/>
            <a:ext cx="4267199" cy="438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56755" y="276222"/>
            <a:ext cx="6709954" cy="1754326"/>
          </a:xfrm>
          <a:prstGeom prst="rect">
            <a:avLst/>
          </a:prstGeom>
        </p:spPr>
        <p:txBody>
          <a:bodyPr wrap="square">
            <a:spAutoFit/>
          </a:bodyPr>
          <a:lstStyle/>
          <a:p>
            <a:pPr marL="342900" indent="-342900">
              <a:lnSpc>
                <a:spcPct val="150000"/>
              </a:lnSpc>
            </a:pPr>
            <a:r>
              <a:rPr lang="de-DE" dirty="0" smtClean="0">
                <a:latin typeface="Times New Roman" pitchFamily="18" charset="0"/>
                <a:cs typeface="Times New Roman" pitchFamily="18" charset="0"/>
              </a:rPr>
              <a:t>Der Goldene Ring ist eine der interessantesten touristischen Routen. Das ist eine faszinierende Reise durch die alten Städte Russlands. Hier wurde die Staatlichkeit gestärkt, die Kultur entwickelte sich, die ersten Klöster und Tempel wurden gebaut.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90047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31" y="5065840"/>
            <a:ext cx="10775375" cy="1338828"/>
          </a:xfrm>
          <a:prstGeom prst="rect">
            <a:avLst/>
          </a:prstGeom>
        </p:spPr>
        <p:txBody>
          <a:bodyPr wrap="square">
            <a:spAutoFit/>
          </a:bodyPr>
          <a:lstStyle/>
          <a:p>
            <a:pPr>
              <a:lnSpc>
                <a:spcPct val="150000"/>
              </a:lnSpc>
              <a:spcBef>
                <a:spcPts val="600"/>
              </a:spcBef>
              <a:spcAft>
                <a:spcPts val="0"/>
              </a:spcAft>
            </a:pPr>
            <a:r>
              <a:rPr lang="ru-RU"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Туристический маршрут «Золотое кольцо России» проходит по городам Северо-Восточной России. Количество и состав городов, входящих в маршрут может быть разным: Сергиев Посад , Переславль-Залесский, Ростов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Великий, Ярославль, Иваново, Кострома, Суздаль и Владимир.</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11343" y="2450785"/>
            <a:ext cx="4323206" cy="262521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14038" y="2441000"/>
            <a:ext cx="3677962" cy="2405319"/>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683" y="2258121"/>
            <a:ext cx="3999814" cy="2689716"/>
          </a:xfrm>
          <a:prstGeom prst="rect">
            <a:avLst/>
          </a:prstGeom>
        </p:spPr>
      </p:pic>
      <p:sp>
        <p:nvSpPr>
          <p:cNvPr id="6" name="TextBox 5"/>
          <p:cNvSpPr txBox="1"/>
          <p:nvPr/>
        </p:nvSpPr>
        <p:spPr>
          <a:xfrm>
            <a:off x="277656" y="335083"/>
            <a:ext cx="10812709" cy="2169825"/>
          </a:xfrm>
          <a:prstGeom prst="rect">
            <a:avLst/>
          </a:prstGeom>
          <a:noFill/>
        </p:spPr>
        <p:txBody>
          <a:bodyPr wrap="square" rtlCol="0">
            <a:spAutoFit/>
          </a:bodyPr>
          <a:lstStyle/>
          <a:p>
            <a:pPr algn="just">
              <a:lnSpc>
                <a:spcPct val="150000"/>
              </a:lnSpc>
            </a:pPr>
            <a:r>
              <a:rPr lang="de-DE" dirty="0" smtClean="0">
                <a:latin typeface="Times New Roman" panose="02020603050405020304" pitchFamily="18" charset="0"/>
                <a:cs typeface="Times New Roman" panose="02020603050405020304" pitchFamily="18" charset="0"/>
              </a:rPr>
              <a:t>Die touristische Route </a:t>
            </a:r>
            <a:r>
              <a:rPr lang="ru-RU"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Der</a:t>
            </a:r>
            <a:r>
              <a:rPr lang="en-US" dirty="0" smtClean="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Goldene Ring Russlands</a:t>
            </a:r>
            <a:r>
              <a:rPr lang="ru-RU" dirty="0" smtClean="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führt durch die Städte Nordost-</a:t>
            </a:r>
            <a:r>
              <a:rPr lang="de-DE" dirty="0" err="1" smtClean="0">
                <a:latin typeface="Times New Roman" panose="02020603050405020304" pitchFamily="18" charset="0"/>
                <a:cs typeface="Times New Roman" panose="02020603050405020304" pitchFamily="18" charset="0"/>
              </a:rPr>
              <a:t>Rus</a:t>
            </a:r>
            <a:r>
              <a:rPr lang="en-US" dirty="0" err="1" smtClean="0">
                <a:latin typeface="Times New Roman" panose="02020603050405020304" pitchFamily="18" charset="0"/>
                <a:cs typeface="Times New Roman" panose="02020603050405020304" pitchFamily="18" charset="0"/>
              </a:rPr>
              <a:t>slands</a:t>
            </a:r>
            <a:r>
              <a:rPr lang="de-DE" dirty="0" smtClean="0">
                <a:latin typeface="Times New Roman" panose="02020603050405020304" pitchFamily="18" charset="0"/>
                <a:cs typeface="Times New Roman" panose="02020603050405020304" pitchFamily="18" charset="0"/>
              </a:rPr>
              <a:t>. Die Anzahl und Zusammensetzung der Städte, die in der Route enthalten sind, kann unterschiedlich sein. Wir haben versucht, die schönsten und interessantesten Orte zu finden. Sergijew Possad, </a:t>
            </a:r>
            <a:r>
              <a:rPr lang="de-DE" dirty="0" err="1" smtClean="0">
                <a:latin typeface="Times New Roman" panose="02020603050405020304" pitchFamily="18" charset="0"/>
                <a:cs typeface="Times New Roman" panose="02020603050405020304" pitchFamily="18" charset="0"/>
              </a:rPr>
              <a:t>Pereslawl-Salesskij</a:t>
            </a:r>
            <a:r>
              <a:rPr lang="de-DE" dirty="0" smtClean="0">
                <a:latin typeface="Times New Roman" panose="02020603050405020304" pitchFamily="18" charset="0"/>
                <a:cs typeface="Times New Roman" panose="02020603050405020304" pitchFamily="18" charset="0"/>
              </a:rPr>
              <a:t>, Rostow </a:t>
            </a:r>
            <a:r>
              <a:rPr lang="de-DE" dirty="0" err="1" smtClean="0">
                <a:latin typeface="Times New Roman" panose="02020603050405020304" pitchFamily="18" charset="0"/>
                <a:cs typeface="Times New Roman" panose="02020603050405020304" pitchFamily="18" charset="0"/>
              </a:rPr>
              <a:t>Weliki</a:t>
            </a:r>
            <a:r>
              <a:rPr lang="de-DE" dirty="0" smtClean="0">
                <a:latin typeface="Times New Roman" panose="02020603050405020304" pitchFamily="18" charset="0"/>
                <a:cs typeface="Times New Roman" panose="02020603050405020304" pitchFamily="18" charset="0"/>
              </a:rPr>
              <a:t>, Jaroslawl, Iwanowo, Kostroma, </a:t>
            </a:r>
            <a:r>
              <a:rPr lang="de-DE" dirty="0" err="1" smtClean="0">
                <a:latin typeface="Times New Roman" panose="02020603050405020304" pitchFamily="18" charset="0"/>
                <a:cs typeface="Times New Roman" panose="02020603050405020304" pitchFamily="18" charset="0"/>
              </a:rPr>
              <a:t>Susdal</a:t>
            </a:r>
            <a:r>
              <a:rPr lang="de-DE" dirty="0" smtClean="0">
                <a:latin typeface="Times New Roman" panose="02020603050405020304" pitchFamily="18" charset="0"/>
                <a:cs typeface="Times New Roman" panose="02020603050405020304" pitchFamily="18" charset="0"/>
              </a:rPr>
              <a:t> und Wladimir.</a:t>
            </a:r>
            <a:endParaRPr lang="ru-RU" dirty="0" smtClean="0">
              <a:latin typeface="Times New Roman" panose="02020603050405020304" pitchFamily="18" charset="0"/>
              <a:cs typeface="Times New Roman" panose="02020603050405020304" pitchFamily="18" charset="0"/>
            </a:endParaRPr>
          </a:p>
          <a:p>
            <a:pPr algn="just">
              <a:lnSpc>
                <a:spcPct val="150000"/>
              </a:lnSpc>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5074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928" y="5419145"/>
            <a:ext cx="6617711" cy="1592744"/>
          </a:xfrm>
          <a:prstGeom prst="rect">
            <a:avLst/>
          </a:prstGeom>
        </p:spPr>
        <p:txBody>
          <a:bodyPr wrap="square">
            <a:spAutoFit/>
          </a:bodyPr>
          <a:lstStyle/>
          <a:p>
            <a:pPr>
              <a:lnSpc>
                <a:spcPts val="2100"/>
              </a:lnSpc>
              <a:spcBef>
                <a:spcPts val="2100"/>
              </a:spcBef>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Сергиев Посад</a:t>
            </a:r>
            <a:endParaRPr lang="ru-RU"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fontAlgn="base"/>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Сергиев Посад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1969 г. включён в состав «Золотого кольца России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первый из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городов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Московской</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области.</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В городе находится архитектурный памятник культуры и искусства, занесённый в Список Всемирного культурного наследия ЮНЕСКО — Троице-Сергиева Лавра</a:t>
            </a:r>
            <a:r>
              <a:rPr lang="ru-RU" sz="1600" dirty="0" smtClean="0"/>
              <a:t/>
            </a:r>
            <a:br>
              <a:rPr lang="ru-RU" sz="1600" dirty="0" smtClean="0"/>
            </a:br>
            <a:endParaRPr lang="ru-RU" sz="16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2593" y="77926"/>
            <a:ext cx="4316149" cy="3205655"/>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62952" y="2659117"/>
            <a:ext cx="4853269" cy="4198883"/>
          </a:xfrm>
          <a:prstGeom prst="rect">
            <a:avLst/>
          </a:prstGeom>
          <a:ln>
            <a:noFill/>
          </a:ln>
          <a:effectLst>
            <a:softEdge rad="112500"/>
          </a:effectLst>
        </p:spPr>
      </p:pic>
      <p:sp>
        <p:nvSpPr>
          <p:cNvPr id="5" name="Прямоугольник 4"/>
          <p:cNvSpPr/>
          <p:nvPr/>
        </p:nvSpPr>
        <p:spPr>
          <a:xfrm>
            <a:off x="8125097" y="1661500"/>
            <a:ext cx="3609749" cy="1323439"/>
          </a:xfrm>
          <a:prstGeom prst="rect">
            <a:avLst/>
          </a:prstGeom>
        </p:spPr>
        <p:txBody>
          <a:bodyPr wrap="square">
            <a:spAutoFit/>
          </a:bodyPr>
          <a:lstStyle/>
          <a:p>
            <a:pPr fontAlgn="base"/>
            <a:r>
              <a:rPr lang="ru-RU" sz="1600" dirty="0" smtClean="0">
                <a:latin typeface="Times New Roman" panose="02020603050405020304" pitchFamily="18" charset="0"/>
                <a:cs typeface="Times New Roman" panose="02020603050405020304" pitchFamily="18" charset="0"/>
              </a:rPr>
              <a:t>Главнейшей достопримечательностью Сергиева Посада является Свято-</a:t>
            </a:r>
            <a:r>
              <a:rPr lang="ru-RU" sz="1600" dirty="0" err="1" smtClean="0">
                <a:latin typeface="Times New Roman" panose="02020603050405020304" pitchFamily="18" charset="0"/>
                <a:cs typeface="Times New Roman" panose="02020603050405020304" pitchFamily="18" charset="0"/>
              </a:rPr>
              <a:t>Троицая</a:t>
            </a:r>
            <a:r>
              <a:rPr lang="ru-RU" sz="1600" dirty="0" smtClean="0">
                <a:latin typeface="Times New Roman" panose="02020603050405020304" pitchFamily="18" charset="0"/>
                <a:cs typeface="Times New Roman" panose="02020603050405020304" pitchFamily="18" charset="0"/>
              </a:rPr>
              <a:t> Сергиева Лавра — действующий и по сей день мужской монастырь.</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556687" y="196844"/>
            <a:ext cx="6207108" cy="1477328"/>
          </a:xfrm>
          <a:prstGeom prst="rect">
            <a:avLst/>
          </a:prstGeom>
        </p:spPr>
        <p:txBody>
          <a:bodyPr wrap="square">
            <a:spAutoFit/>
          </a:bodyPr>
          <a:lstStyle/>
          <a:p>
            <a:pPr>
              <a:lnSpc>
                <a:spcPct val="150000"/>
              </a:lnSpc>
            </a:pPr>
            <a:r>
              <a:rPr lang="en-US" sz="2000" dirty="0" smtClean="0">
                <a:latin typeface="Times New Roman" pitchFamily="18" charset="0"/>
                <a:cs typeface="Times New Roman" pitchFamily="18" charset="0"/>
              </a:rPr>
              <a:t>Die </a:t>
            </a:r>
            <a:r>
              <a:rPr lang="en-US" sz="2000" dirty="0" err="1" smtClean="0">
                <a:latin typeface="Times New Roman" pitchFamily="18" charset="0"/>
                <a:cs typeface="Times New Roman" pitchFamily="18" charset="0"/>
              </a:rPr>
              <a:t>Haupsehenswürdigkeit</a:t>
            </a:r>
            <a:r>
              <a:rPr lang="en-US" sz="2000" dirty="0" smtClean="0">
                <a:latin typeface="Times New Roman" pitchFamily="18" charset="0"/>
                <a:cs typeface="Times New Roman" pitchFamily="18" charset="0"/>
              </a:rPr>
              <a:t> </a:t>
            </a:r>
            <a:r>
              <a:rPr lang="de-DE" sz="2000" dirty="0" smtClean="0">
                <a:solidFill>
                  <a:srgbClr val="000000"/>
                </a:solidFill>
                <a:latin typeface="Times New Roman" pitchFamily="18" charset="0"/>
                <a:cs typeface="Times New Roman" pitchFamily="18" charset="0"/>
              </a:rPr>
              <a:t>von </a:t>
            </a:r>
            <a:r>
              <a:rPr lang="de-DE" sz="2000" dirty="0" err="1" smtClean="0">
                <a:solidFill>
                  <a:srgbClr val="000000"/>
                </a:solidFill>
                <a:latin typeface="Times New Roman" pitchFamily="18" charset="0"/>
                <a:cs typeface="Times New Roman" pitchFamily="18" charset="0"/>
              </a:rPr>
              <a:t>Sergiev</a:t>
            </a:r>
            <a:r>
              <a:rPr lang="de-DE" sz="2000" dirty="0" smtClean="0">
                <a:solidFill>
                  <a:srgbClr val="000000"/>
                </a:solidFill>
                <a:latin typeface="Times New Roman" pitchFamily="18" charset="0"/>
                <a:cs typeface="Times New Roman" pitchFamily="18" charset="0"/>
              </a:rPr>
              <a:t> Possad ist </a:t>
            </a:r>
            <a:r>
              <a:rPr lang="en-US" sz="2000" dirty="0" err="1" smtClean="0">
                <a:latin typeface="Times New Roman" pitchFamily="18" charset="0"/>
                <a:cs typeface="Times New Roman" pitchFamily="18" charset="0"/>
              </a:rPr>
              <a:t>Troitskaja-Sergijew</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Lavra</a:t>
            </a:r>
            <a:r>
              <a:rPr lang="en-US" sz="2000" dirty="0" smtClean="0">
                <a:latin typeface="Times New Roman" pitchFamily="18" charset="0"/>
                <a:cs typeface="Times New Roman" pitchFamily="18" charset="0"/>
              </a:rPr>
              <a:t> </a:t>
            </a:r>
            <a:r>
              <a:rPr lang="de-DE" sz="2000" dirty="0" smtClean="0">
                <a:solidFill>
                  <a:srgbClr val="000000"/>
                </a:solidFill>
                <a:latin typeface="Times New Roman" pitchFamily="18" charset="0"/>
                <a:cs typeface="Times New Roman" pitchFamily="18" charset="0"/>
              </a:rPr>
              <a:t>-</a:t>
            </a:r>
            <a:r>
              <a:rPr lang="ru-RU" sz="2000" dirty="0" smtClean="0">
                <a:solidFill>
                  <a:srgbClr val="000000"/>
                </a:solidFill>
                <a:latin typeface="Times New Roman" pitchFamily="18" charset="0"/>
                <a:cs typeface="Times New Roman" pitchFamily="18" charset="0"/>
              </a:rPr>
              <a:t> </a:t>
            </a:r>
            <a:r>
              <a:rPr lang="de-DE" sz="2000" dirty="0" smtClean="0">
                <a:solidFill>
                  <a:srgbClr val="000000"/>
                </a:solidFill>
                <a:latin typeface="Times New Roman" pitchFamily="18" charset="0"/>
                <a:cs typeface="Times New Roman" pitchFamily="18" charset="0"/>
              </a:rPr>
              <a:t>ein bis heute funktionierendes Männerkloster.</a:t>
            </a:r>
            <a:endParaRPr lang="ru-RU" sz="2000" dirty="0">
              <a:latin typeface="Times New Roman" pitchFamily="18" charset="0"/>
              <a:cs typeface="Times New Roman" pitchFamily="18" charset="0"/>
            </a:endParaRPr>
          </a:p>
        </p:txBody>
      </p:sp>
      <p:sp>
        <p:nvSpPr>
          <p:cNvPr id="8" name="Прямоугольник 7"/>
          <p:cNvSpPr/>
          <p:nvPr/>
        </p:nvSpPr>
        <p:spPr>
          <a:xfrm>
            <a:off x="311060" y="3205714"/>
            <a:ext cx="6600347" cy="2169825"/>
          </a:xfrm>
          <a:prstGeom prst="rect">
            <a:avLst/>
          </a:prstGeom>
        </p:spPr>
        <p:txBody>
          <a:bodyPr wrap="square">
            <a:spAutoFit/>
          </a:bodyPr>
          <a:lstStyle/>
          <a:p>
            <a:pPr>
              <a:lnSpc>
                <a:spcPct val="150000"/>
              </a:lnSpc>
              <a:spcAft>
                <a:spcPts val="800"/>
              </a:spcAft>
            </a:pPr>
            <a:r>
              <a:rPr lang="de-DE" b="1" dirty="0" smtClean="0">
                <a:latin typeface="Times New Roman" panose="02020603050405020304" pitchFamily="18" charset="0"/>
                <a:ea typeface="Calibri" panose="020F0502020204030204" pitchFamily="34" charset="0"/>
                <a:cs typeface="Times New Roman" panose="02020603050405020304" pitchFamily="18" charset="0"/>
              </a:rPr>
              <a:t>Sergiew Possad </a:t>
            </a:r>
            <a:r>
              <a:rPr lang="de-DE" dirty="0" smtClean="0">
                <a:latin typeface="Times New Roman" panose="02020603050405020304" pitchFamily="18" charset="0"/>
                <a:ea typeface="Calibri" panose="020F0502020204030204" pitchFamily="34" charset="0"/>
                <a:cs typeface="Times New Roman" panose="02020603050405020304" pitchFamily="18" charset="0"/>
              </a:rPr>
              <a:t>wurde in 1969 in den «Goldenen Ring von Russland ,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als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de-DE" dirty="0" smtClean="0">
                <a:latin typeface="Times New Roman" panose="02020603050405020304" pitchFamily="18" charset="0"/>
                <a:ea typeface="Calibri" panose="020F0502020204030204" pitchFamily="34" charset="0"/>
                <a:cs typeface="Times New Roman" panose="02020603050405020304" pitchFamily="18" charset="0"/>
              </a:rPr>
              <a:t>die erste der Städte der Region Moskau</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 </a:t>
            </a:r>
            <a:r>
              <a:rPr lang="de-DE" dirty="0" smtClean="0">
                <a:latin typeface="Times New Roman" panose="02020603050405020304" pitchFamily="18" charset="0"/>
                <a:ea typeface="Calibri" panose="020F0502020204030204" pitchFamily="34" charset="0"/>
                <a:cs typeface="Times New Roman" panose="02020603050405020304" pitchFamily="18" charset="0"/>
              </a:rPr>
              <a:t>aufgenommen </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de-DE" dirty="0" smtClean="0">
                <a:latin typeface="Times New Roman" panose="02020603050405020304" pitchFamily="18" charset="0"/>
                <a:ea typeface="Calibri" panose="020F0502020204030204" pitchFamily="34" charset="0"/>
                <a:cs typeface="Times New Roman" panose="02020603050405020304" pitchFamily="18" charset="0"/>
              </a:rPr>
              <a:t>In der Stadt befindet sich das architektonische Denkmal der Kultur und Kunst, das in die Liste des Weltkulturerbes der UNESCO </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de-DE" dirty="0" smtClean="0">
                <a:latin typeface="Times New Roman" panose="02020603050405020304" pitchFamily="18" charset="0"/>
                <a:ea typeface="Calibri" panose="020F0502020204030204" pitchFamily="34" charset="0"/>
                <a:cs typeface="Times New Roman" panose="02020603050405020304" pitchFamily="18" charset="0"/>
              </a:rPr>
              <a:t> </a:t>
            </a:r>
            <a:r>
              <a:rPr lang="de-DE" dirty="0" err="1" smtClean="0">
                <a:latin typeface="Times New Roman" panose="02020603050405020304" pitchFamily="18" charset="0"/>
                <a:ea typeface="Calibri" panose="020F0502020204030204" pitchFamily="34" charset="0"/>
                <a:cs typeface="Times New Roman" panose="02020603050405020304" pitchFamily="18" charset="0"/>
              </a:rPr>
              <a:t>Troitskaja</a:t>
            </a:r>
            <a:r>
              <a:rPr lang="de-DE" dirty="0" smtClean="0">
                <a:latin typeface="Times New Roman" panose="02020603050405020304" pitchFamily="18" charset="0"/>
                <a:ea typeface="Calibri" panose="020F0502020204030204" pitchFamily="34" charset="0"/>
                <a:cs typeface="Times New Roman" panose="02020603050405020304" pitchFamily="18" charset="0"/>
              </a:rPr>
              <a:t>-Sergijew </a:t>
            </a:r>
            <a:r>
              <a:rPr lang="de-DE" dirty="0" err="1" smtClean="0">
                <a:latin typeface="Times New Roman" panose="02020603050405020304" pitchFamily="18" charset="0"/>
                <a:ea typeface="Calibri" panose="020F0502020204030204" pitchFamily="34" charset="0"/>
                <a:cs typeface="Times New Roman" panose="02020603050405020304" pitchFamily="18" charset="0"/>
              </a:rPr>
              <a:t>Lavra</a:t>
            </a:r>
            <a:r>
              <a:rPr lang="de-DE" dirty="0" smtClean="0">
                <a:latin typeface="Times New Roman" panose="02020603050405020304" pitchFamily="18" charset="0"/>
                <a:ea typeface="Calibri" panose="020F0502020204030204" pitchFamily="34" charset="0"/>
                <a:cs typeface="Times New Roman" panose="02020603050405020304" pitchFamily="18" charset="0"/>
              </a:rPr>
              <a:t> eingetragen ist.</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626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08857"/>
            <a:ext cx="4687389" cy="3722914"/>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11686" y="2326686"/>
            <a:ext cx="5136582" cy="3390900"/>
          </a:xfrm>
          <a:prstGeom prst="rect">
            <a:avLst/>
          </a:prstGeom>
          <a:ln>
            <a:noFill/>
          </a:ln>
          <a:effectLst>
            <a:softEdge rad="112500"/>
          </a:effectLst>
        </p:spPr>
      </p:pic>
      <p:sp>
        <p:nvSpPr>
          <p:cNvPr id="5" name="Прямоугольник 4"/>
          <p:cNvSpPr/>
          <p:nvPr/>
        </p:nvSpPr>
        <p:spPr>
          <a:xfrm>
            <a:off x="5238206" y="1843933"/>
            <a:ext cx="5218663" cy="646331"/>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Главная достопримечательность города </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Спасо</a:t>
            </a:r>
            <a:r>
              <a:rPr lang="ru-RU" dirty="0" smtClean="0">
                <a:latin typeface="Times New Roman" panose="02020603050405020304" pitchFamily="18" charset="0"/>
                <a:cs typeface="Times New Roman" panose="02020603050405020304" pitchFamily="18" charset="0"/>
              </a:rPr>
              <a:t>-Преображенский собор. </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22514" y="5903893"/>
            <a:ext cx="8817428" cy="954107"/>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Переславль-Залесский</a:t>
            </a:r>
            <a:r>
              <a:rPr lang="ru-RU" b="1" dirty="0" smtClean="0"/>
              <a:t>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один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 древнейших городов Центральной России. Город основан Юрием Долгоруким в 1152 году</a:t>
            </a:r>
            <a:endParaRPr lang="ru-RU" dirty="0">
              <a:latin typeface="Times New Roman" panose="02020603050405020304" pitchFamily="18" charset="0"/>
              <a:cs typeface="Times New Roman" panose="02020603050405020304" pitchFamily="18" charset="0"/>
            </a:endParaRPr>
          </a:p>
          <a:p>
            <a:endParaRPr lang="ru-RU" sz="2000" b="1" dirty="0"/>
          </a:p>
        </p:txBody>
      </p:sp>
      <p:sp>
        <p:nvSpPr>
          <p:cNvPr id="7" name="Прямоугольник 6"/>
          <p:cNvSpPr/>
          <p:nvPr/>
        </p:nvSpPr>
        <p:spPr>
          <a:xfrm>
            <a:off x="334857" y="3592287"/>
            <a:ext cx="6339211" cy="1938992"/>
          </a:xfrm>
          <a:prstGeom prst="rect">
            <a:avLst/>
          </a:prstGeom>
        </p:spPr>
        <p:txBody>
          <a:bodyPr wrap="square">
            <a:spAutoFit/>
          </a:bodyPr>
          <a:lstStyle/>
          <a:p>
            <a:pPr>
              <a:lnSpc>
                <a:spcPct val="150000"/>
              </a:lnSpc>
            </a:pPr>
            <a:r>
              <a:rPr lang="en-US" sz="2000" b="1" dirty="0">
                <a:solidFill>
                  <a:srgbClr val="000000"/>
                </a:solidFill>
                <a:latin typeface="Times New Roman" panose="02020603050405020304" pitchFamily="18" charset="0"/>
                <a:cs typeface="Times New Roman" panose="02020603050405020304" pitchFamily="18" charset="0"/>
              </a:rPr>
              <a:t>Pereslawl-Salesski </a:t>
            </a:r>
            <a:endParaRPr lang="ru-RU" sz="2000" b="1"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rgbClr val="000000"/>
                </a:solidFill>
                <a:latin typeface="Times New Roman" panose="02020603050405020304" pitchFamily="18" charset="0"/>
                <a:cs typeface="Times New Roman" panose="02020603050405020304" pitchFamily="18" charset="0"/>
              </a:rPr>
              <a:t>Pereslawl-Salesski </a:t>
            </a:r>
            <a:r>
              <a:rPr lang="en-US" sz="2000" dirty="0" err="1">
                <a:solidFill>
                  <a:srgbClr val="000000"/>
                </a:solidFill>
                <a:latin typeface="Times New Roman" panose="02020603050405020304" pitchFamily="18" charset="0"/>
                <a:cs typeface="Times New Roman" panose="02020603050405020304" pitchFamily="18" charset="0"/>
              </a:rPr>
              <a:t>ist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eine</a:t>
            </a:r>
            <a:r>
              <a:rPr lang="en-US" sz="2000" dirty="0">
                <a:solidFill>
                  <a:srgbClr val="000000"/>
                </a:solidFill>
                <a:latin typeface="Times New Roman" panose="02020603050405020304" pitchFamily="18" charset="0"/>
                <a:cs typeface="Times New Roman" panose="02020603050405020304" pitchFamily="18" charset="0"/>
              </a:rPr>
              <a:t> der </a:t>
            </a:r>
            <a:r>
              <a:rPr lang="en-US" sz="2000" dirty="0" err="1">
                <a:solidFill>
                  <a:srgbClr val="000000"/>
                </a:solidFill>
                <a:latin typeface="Times New Roman" panose="02020603050405020304" pitchFamily="18" charset="0"/>
                <a:cs typeface="Times New Roman" panose="02020603050405020304" pitchFamily="18" charset="0"/>
              </a:rPr>
              <a:t>ältesten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Städte</a:t>
            </a:r>
            <a:r>
              <a:rPr lang="en-US" sz="2000" dirty="0">
                <a:solidFill>
                  <a:srgbClr val="000000"/>
                </a:solidFill>
                <a:latin typeface="Times New Roman" panose="02020603050405020304" pitchFamily="18" charset="0"/>
                <a:cs typeface="Times New Roman" panose="02020603050405020304" pitchFamily="18" charset="0"/>
              </a:rPr>
              <a:t> in </a:t>
            </a:r>
            <a:r>
              <a:rPr lang="en-US" sz="2000" dirty="0" err="1">
                <a:solidFill>
                  <a:srgbClr val="000000"/>
                </a:solidFill>
                <a:latin typeface="Times New Roman" panose="02020603050405020304" pitchFamily="18" charset="0"/>
                <a:cs typeface="Times New Roman" panose="02020603050405020304" pitchFamily="18" charset="0"/>
              </a:rPr>
              <a:t>Zentralrussland</a:t>
            </a:r>
            <a:r>
              <a:rPr lang="en-US" sz="2000" dirty="0">
                <a:solidFill>
                  <a:srgbClr val="000000"/>
                </a:solidFill>
                <a:latin typeface="Times New Roman" panose="02020603050405020304" pitchFamily="18" charset="0"/>
                <a:cs typeface="Times New Roman" panose="02020603050405020304" pitchFamily="18" charset="0"/>
              </a:rPr>
              <a:t>. Die </a:t>
            </a:r>
            <a:r>
              <a:rPr lang="en-US" sz="2000" dirty="0" err="1">
                <a:solidFill>
                  <a:srgbClr val="000000"/>
                </a:solidFill>
                <a:latin typeface="Times New Roman" panose="02020603050405020304" pitchFamily="18" charset="0"/>
                <a:cs typeface="Times New Roman" panose="02020603050405020304" pitchFamily="18" charset="0"/>
              </a:rPr>
              <a:t>Stadt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wurde</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im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Jahre</a:t>
            </a:r>
            <a:r>
              <a:rPr lang="en-US" sz="2000" dirty="0">
                <a:solidFill>
                  <a:srgbClr val="000000"/>
                </a:solidFill>
                <a:latin typeface="Times New Roman" panose="02020603050405020304" pitchFamily="18" charset="0"/>
                <a:cs typeface="Times New Roman" panose="02020603050405020304" pitchFamily="18" charset="0"/>
              </a:rPr>
              <a:t> 1152 von </a:t>
            </a:r>
            <a:r>
              <a:rPr lang="en-US" sz="2000" dirty="0" err="1" smtClean="0">
                <a:solidFill>
                  <a:srgbClr val="000000"/>
                </a:solidFill>
                <a:latin typeface="Times New Roman" panose="02020603050405020304" pitchFamily="18" charset="0"/>
                <a:cs typeface="Times New Roman" panose="02020603050405020304" pitchFamily="18" charset="0"/>
              </a:rPr>
              <a:t>Juri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Dolgoruki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gegründet</a:t>
            </a:r>
            <a:r>
              <a:rPr lang="en-US" sz="2000" dirty="0" smtClean="0">
                <a:solidFill>
                  <a:srgbClr val="000000"/>
                </a:solidFill>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87389" y="332594"/>
            <a:ext cx="6476929" cy="960328"/>
          </a:xfrm>
          <a:prstGeom prst="rect">
            <a:avLst/>
          </a:prstGeom>
        </p:spPr>
        <p:txBody>
          <a:bodyPr wrap="square">
            <a:spAutoFit/>
          </a:bodyPr>
          <a:lstStyle/>
          <a:p>
            <a:pPr>
              <a:lnSpc>
                <a:spcPct val="150000"/>
              </a:lnSpc>
            </a:pPr>
            <a:r>
              <a:rPr lang="en-US" sz="2000" dirty="0">
                <a:latin typeface="Times New Roman" pitchFamily="18" charset="0"/>
                <a:cs typeface="Times New Roman" pitchFamily="18" charset="0"/>
              </a:rPr>
              <a:t>Die </a:t>
            </a:r>
            <a:r>
              <a:rPr lang="en-US" sz="2000" dirty="0" err="1">
                <a:latin typeface="Times New Roman" pitchFamily="18" charset="0"/>
                <a:cs typeface="Times New Roman" pitchFamily="18" charset="0"/>
              </a:rPr>
              <a:t>Haupsehenswürdigkeit</a:t>
            </a:r>
            <a:r>
              <a:rPr lang="en-US" sz="2000" dirty="0">
                <a:latin typeface="Times New Roman" pitchFamily="18" charset="0"/>
                <a:cs typeface="Times New Roman" pitchFamily="18" charset="0"/>
              </a:rPr>
              <a:t> </a:t>
            </a:r>
            <a:r>
              <a:rPr lang="de-DE" sz="2000" dirty="0" smtClean="0">
                <a:latin typeface="Times New Roman" panose="02020603050405020304" pitchFamily="18" charset="0"/>
                <a:cs typeface="Times New Roman" panose="02020603050405020304" pitchFamily="18" charset="0"/>
              </a:rPr>
              <a:t>der </a:t>
            </a:r>
            <a:r>
              <a:rPr lang="de-DE" sz="2000" dirty="0">
                <a:latin typeface="Times New Roman" panose="02020603050405020304" pitchFamily="18" charset="0"/>
                <a:cs typeface="Times New Roman" panose="02020603050405020304" pitchFamily="18" charset="0"/>
              </a:rPr>
              <a:t>Stadt ist die </a:t>
            </a:r>
            <a:r>
              <a:rPr lang="de-DE" sz="2000" dirty="0" err="1" smtClean="0">
                <a:latin typeface="Times New Roman" panose="02020603050405020304" pitchFamily="18" charset="0"/>
                <a:cs typeface="Times New Roman" panose="02020603050405020304" pitchFamily="18" charset="0"/>
              </a:rPr>
              <a:t>Spaski</a:t>
            </a:r>
            <a:r>
              <a:rPr lang="de-DE" sz="2000" dirty="0" smtClean="0">
                <a:latin typeface="Times New Roman" panose="02020603050405020304" pitchFamily="18" charset="0"/>
                <a:cs typeface="Times New Roman" panose="02020603050405020304" pitchFamily="18" charset="0"/>
              </a:rPr>
              <a:t> –</a:t>
            </a:r>
            <a:r>
              <a:rPr lang="de-DE" sz="2000" dirty="0" err="1" smtClean="0">
                <a:latin typeface="Times New Roman" panose="02020603050405020304" pitchFamily="18" charset="0"/>
                <a:cs typeface="Times New Roman" panose="02020603050405020304" pitchFamily="18" charset="0"/>
              </a:rPr>
              <a:t>Preobrashenskij</a:t>
            </a:r>
            <a:r>
              <a:rPr lang="de-DE" sz="2000" dirty="0" smtClean="0">
                <a:latin typeface="Times New Roman" panose="02020603050405020304" pitchFamily="18" charset="0"/>
                <a:cs typeface="Times New Roman" panose="02020603050405020304" pitchFamily="18" charset="0"/>
              </a:rPr>
              <a:t> Kathedrale</a:t>
            </a:r>
            <a:endParaRPr lang="de-D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647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2013" y="3407783"/>
            <a:ext cx="5068042" cy="3407709"/>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4637" y="-107700"/>
            <a:ext cx="3243777" cy="3569364"/>
          </a:xfrm>
          <a:prstGeom prst="rect">
            <a:avLst/>
          </a:prstGeom>
          <a:ln>
            <a:noFill/>
          </a:ln>
          <a:effectLst>
            <a:softEdge rad="112500"/>
          </a:effectLst>
        </p:spPr>
      </p:pic>
      <p:sp>
        <p:nvSpPr>
          <p:cNvPr id="4" name="Прямоугольник 3"/>
          <p:cNvSpPr/>
          <p:nvPr/>
        </p:nvSpPr>
        <p:spPr>
          <a:xfrm>
            <a:off x="507754" y="5229509"/>
            <a:ext cx="6019799" cy="1200329"/>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Ростов Великий один из древнейших городов России, официальное летосчисление ведёт от 862 года. С X века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Ростов</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я</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влялся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одним из центров Ростово-Суздальской земли. </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988500" y="2135071"/>
            <a:ext cx="3485302" cy="1569660"/>
          </a:xfrm>
          <a:prstGeom prst="rect">
            <a:avLst/>
          </a:prstGeom>
        </p:spPr>
        <p:txBody>
          <a:bodyPr wrap="square">
            <a:spAutoFit/>
          </a:bodyPr>
          <a:lstStyle/>
          <a:p>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1995 году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Ростов был включён в список исторических городов ,музей-заповедник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«Ростовский кремль» включен в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список особо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ценных объектов культурного наследия </a:t>
            </a:r>
            <a:r>
              <a:rPr lang="ru-RU"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России</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24637" y="3407783"/>
            <a:ext cx="6375146" cy="1338828"/>
          </a:xfrm>
          <a:prstGeom prst="rect">
            <a:avLst/>
          </a:prstGeom>
        </p:spPr>
        <p:txBody>
          <a:bodyPr wrap="square">
            <a:spAutoFit/>
          </a:bodyPr>
          <a:lstStyle/>
          <a:p>
            <a:pPr>
              <a:lnSpc>
                <a:spcPct val="150000"/>
              </a:lnSpc>
            </a:pPr>
            <a:r>
              <a:rPr lang="de-DE" b="1" dirty="0">
                <a:solidFill>
                  <a:srgbClr val="000000"/>
                </a:solidFill>
                <a:latin typeface="Times New Roman" panose="02020603050405020304" pitchFamily="18" charset="0"/>
                <a:cs typeface="Times New Roman" panose="02020603050405020304" pitchFamily="18" charset="0"/>
              </a:rPr>
              <a:t>Rostow </a:t>
            </a:r>
            <a:r>
              <a:rPr lang="en-US" b="1" dirty="0" err="1" smtClean="0">
                <a:latin typeface="Times New Roman" panose="02020603050405020304" pitchFamily="18" charset="0"/>
                <a:cs typeface="Times New Roman" panose="02020603050405020304" pitchFamily="18" charset="0"/>
              </a:rPr>
              <a:t>Weliki</a:t>
            </a:r>
            <a:r>
              <a:rPr lang="en-US" b="1" dirty="0" smtClean="0">
                <a:latin typeface="Times New Roman" panose="02020603050405020304" pitchFamily="18" charset="0"/>
                <a:cs typeface="Times New Roman" panose="02020603050405020304" pitchFamily="18" charset="0"/>
              </a:rPr>
              <a:t> - </a:t>
            </a:r>
            <a:r>
              <a:rPr lang="de-DE" dirty="0" smtClean="0">
                <a:solidFill>
                  <a:srgbClr val="000000"/>
                </a:solidFill>
                <a:latin typeface="Times New Roman" panose="02020603050405020304" pitchFamily="18" charset="0"/>
                <a:cs typeface="Times New Roman" panose="02020603050405020304" pitchFamily="18" charset="0"/>
              </a:rPr>
              <a:t>ist </a:t>
            </a:r>
            <a:r>
              <a:rPr lang="de-DE" dirty="0">
                <a:solidFill>
                  <a:srgbClr val="000000"/>
                </a:solidFill>
                <a:latin typeface="Times New Roman" panose="02020603050405020304" pitchFamily="18" charset="0"/>
                <a:cs typeface="Times New Roman" panose="02020603050405020304" pitchFamily="18" charset="0"/>
              </a:rPr>
              <a:t>eine der </a:t>
            </a:r>
            <a:r>
              <a:rPr lang="de-DE" dirty="0" smtClean="0">
                <a:solidFill>
                  <a:srgbClr val="000000"/>
                </a:solidFill>
                <a:latin typeface="Times New Roman" panose="02020603050405020304" pitchFamily="18" charset="0"/>
                <a:cs typeface="Times New Roman" panose="02020603050405020304" pitchFamily="18" charset="0"/>
              </a:rPr>
              <a:t>älteste Stadt </a:t>
            </a:r>
            <a:r>
              <a:rPr lang="de-DE" dirty="0">
                <a:solidFill>
                  <a:srgbClr val="000000"/>
                </a:solidFill>
                <a:latin typeface="Times New Roman" panose="02020603050405020304" pitchFamily="18" charset="0"/>
                <a:cs typeface="Times New Roman" panose="02020603050405020304" pitchFamily="18" charset="0"/>
              </a:rPr>
              <a:t>Russlands, die offizielle Chronologie </a:t>
            </a:r>
            <a:r>
              <a:rPr lang="de-DE" dirty="0" smtClean="0">
                <a:solidFill>
                  <a:srgbClr val="000000"/>
                </a:solidFill>
                <a:latin typeface="Times New Roman" panose="02020603050405020304" pitchFamily="18" charset="0"/>
                <a:cs typeface="Times New Roman" panose="02020603050405020304" pitchFamily="18" charset="0"/>
              </a:rPr>
              <a:t>führt man </a:t>
            </a:r>
            <a:r>
              <a:rPr lang="de-DE" dirty="0">
                <a:solidFill>
                  <a:srgbClr val="000000"/>
                </a:solidFill>
                <a:latin typeface="Times New Roman" panose="02020603050405020304" pitchFamily="18" charset="0"/>
                <a:cs typeface="Times New Roman" panose="02020603050405020304" pitchFamily="18" charset="0"/>
              </a:rPr>
              <a:t>von 862 Jahr. Seit dem </a:t>
            </a:r>
            <a:r>
              <a:rPr lang="de-DE" dirty="0" smtClean="0">
                <a:solidFill>
                  <a:srgbClr val="000000"/>
                </a:solidFill>
                <a:latin typeface="Times New Roman" panose="02020603050405020304" pitchFamily="18" charset="0"/>
                <a:cs typeface="Times New Roman" panose="02020603050405020304" pitchFamily="18" charset="0"/>
              </a:rPr>
              <a:t>10. </a:t>
            </a:r>
            <a:r>
              <a:rPr lang="de-DE" dirty="0">
                <a:solidFill>
                  <a:srgbClr val="000000"/>
                </a:solidFill>
                <a:latin typeface="Times New Roman" panose="02020603050405020304" pitchFamily="18" charset="0"/>
                <a:cs typeface="Times New Roman" panose="02020603050405020304" pitchFamily="18" charset="0"/>
              </a:rPr>
              <a:t>Jahrhundert </a:t>
            </a:r>
            <a:r>
              <a:rPr lang="de-DE" dirty="0" smtClean="0">
                <a:solidFill>
                  <a:srgbClr val="000000"/>
                </a:solidFill>
                <a:latin typeface="Times New Roman" panose="02020603050405020304" pitchFamily="18" charset="0"/>
                <a:cs typeface="Times New Roman" panose="02020603050405020304" pitchFamily="18" charset="0"/>
              </a:rPr>
              <a:t>war Rostow ein Zentrum </a:t>
            </a:r>
            <a:r>
              <a:rPr lang="de-DE" dirty="0">
                <a:solidFill>
                  <a:srgbClr val="000000"/>
                </a:solidFill>
                <a:latin typeface="Times New Roman" panose="02020603050405020304" pitchFamily="18" charset="0"/>
                <a:cs typeface="Times New Roman" panose="02020603050405020304" pitchFamily="18" charset="0"/>
              </a:rPr>
              <a:t>des </a:t>
            </a:r>
            <a:r>
              <a:rPr lang="de-DE" dirty="0" smtClean="0">
                <a:solidFill>
                  <a:srgbClr val="000000"/>
                </a:solidFill>
                <a:latin typeface="Times New Roman" panose="02020603050405020304" pitchFamily="18" charset="0"/>
                <a:cs typeface="Times New Roman" panose="02020603050405020304" pitchFamily="18" charset="0"/>
              </a:rPr>
              <a:t>Rostow-</a:t>
            </a:r>
            <a:r>
              <a:rPr lang="de-DE" dirty="0" err="1" smtClean="0">
                <a:solidFill>
                  <a:srgbClr val="000000"/>
                </a:solidFill>
                <a:latin typeface="Times New Roman" panose="02020603050405020304" pitchFamily="18" charset="0"/>
                <a:cs typeface="Times New Roman" panose="02020603050405020304" pitchFamily="18" charset="0"/>
              </a:rPr>
              <a:t>Susdal</a:t>
            </a:r>
            <a:r>
              <a:rPr lang="de-DE" dirty="0" smtClean="0">
                <a:solidFill>
                  <a:srgbClr val="000000"/>
                </a:solidFill>
                <a:latin typeface="Times New Roman" panose="02020603050405020304" pitchFamily="18" charset="0"/>
                <a:cs typeface="Times New Roman" panose="02020603050405020304" pitchFamily="18" charset="0"/>
              </a:rPr>
              <a:t>-Landes.</a:t>
            </a:r>
            <a:endParaRPr lang="ru-RU" dirty="0"/>
          </a:p>
        </p:txBody>
      </p:sp>
      <p:sp>
        <p:nvSpPr>
          <p:cNvPr id="9" name="Прямоугольник 8"/>
          <p:cNvSpPr/>
          <p:nvPr/>
        </p:nvSpPr>
        <p:spPr>
          <a:xfrm>
            <a:off x="3723143" y="380745"/>
            <a:ext cx="5753279" cy="2169825"/>
          </a:xfrm>
          <a:prstGeom prst="rect">
            <a:avLst/>
          </a:prstGeom>
        </p:spPr>
        <p:txBody>
          <a:bodyPr wrap="square">
            <a:spAutoFit/>
          </a:bodyPr>
          <a:lstStyle/>
          <a:p>
            <a:pPr>
              <a:lnSpc>
                <a:spcPct val="150000"/>
              </a:lnSpc>
            </a:pPr>
            <a:r>
              <a:rPr lang="de-DE" dirty="0">
                <a:solidFill>
                  <a:srgbClr val="000000"/>
                </a:solidFill>
                <a:latin typeface="Times New Roman" panose="02020603050405020304" pitchFamily="18" charset="0"/>
                <a:cs typeface="Times New Roman" panose="02020603050405020304" pitchFamily="18" charset="0"/>
              </a:rPr>
              <a:t>In 1995 wurde Rostow in die Liste der historischen Städte aufgenommen </a:t>
            </a:r>
            <a:r>
              <a:rPr lang="de-DE" dirty="0" smtClean="0">
                <a:solidFill>
                  <a:srgbClr val="000000"/>
                </a:solidFill>
                <a:latin typeface="Times New Roman" panose="02020603050405020304" pitchFamily="18" charset="0"/>
                <a:cs typeface="Times New Roman" panose="02020603050405020304" pitchFamily="18" charset="0"/>
              </a:rPr>
              <a:t>.Und auch das </a:t>
            </a:r>
            <a:r>
              <a:rPr lang="de-DE" dirty="0">
                <a:solidFill>
                  <a:srgbClr val="000000"/>
                </a:solidFill>
                <a:latin typeface="Times New Roman" panose="02020603050405020304" pitchFamily="18" charset="0"/>
                <a:cs typeface="Times New Roman" panose="02020603050405020304" pitchFamily="18" charset="0"/>
              </a:rPr>
              <a:t>Museum-Naturschutzgebiet </a:t>
            </a:r>
            <a:endParaRPr lang="de-DE"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de-DE" dirty="0" smtClean="0">
                <a:solidFill>
                  <a:srgbClr val="000000"/>
                </a:solidFill>
                <a:latin typeface="Times New Roman" panose="02020603050405020304" pitchFamily="18" charset="0"/>
                <a:cs typeface="Times New Roman" panose="02020603050405020304" pitchFamily="18" charset="0"/>
              </a:rPr>
              <a:t>«der </a:t>
            </a:r>
            <a:r>
              <a:rPr lang="de-DE" dirty="0" err="1" smtClean="0">
                <a:solidFill>
                  <a:srgbClr val="000000"/>
                </a:solidFill>
                <a:latin typeface="Times New Roman" panose="02020603050405020304" pitchFamily="18" charset="0"/>
                <a:cs typeface="Times New Roman" panose="02020603050405020304" pitchFamily="18" charset="0"/>
              </a:rPr>
              <a:t>Rostower</a:t>
            </a:r>
            <a:r>
              <a:rPr lang="de-DE" dirty="0" smtClean="0">
                <a:solidFill>
                  <a:srgbClr val="000000"/>
                </a:solidFill>
                <a:latin typeface="Times New Roman" panose="02020603050405020304" pitchFamily="18" charset="0"/>
                <a:cs typeface="Times New Roman" panose="02020603050405020304" pitchFamily="18" charset="0"/>
              </a:rPr>
              <a:t> Kreml</a:t>
            </a:r>
            <a:r>
              <a:rPr lang="ru-RU" dirty="0" smtClean="0">
                <a:solidFill>
                  <a:srgbClr val="000000"/>
                </a:solidFill>
                <a:latin typeface="Times New Roman" panose="02020603050405020304" pitchFamily="18" charset="0"/>
                <a:cs typeface="Times New Roman" panose="02020603050405020304" pitchFamily="18" charset="0"/>
              </a:rPr>
              <a:t>» </a:t>
            </a:r>
            <a:r>
              <a:rPr lang="de-DE" dirty="0" smtClean="0">
                <a:solidFill>
                  <a:srgbClr val="000000"/>
                </a:solidFill>
                <a:latin typeface="Times New Roman" panose="02020603050405020304" pitchFamily="18" charset="0"/>
                <a:cs typeface="Times New Roman" panose="02020603050405020304" pitchFamily="18" charset="0"/>
              </a:rPr>
              <a:t>ist </a:t>
            </a:r>
            <a:r>
              <a:rPr lang="de-DE" dirty="0">
                <a:solidFill>
                  <a:srgbClr val="000000"/>
                </a:solidFill>
                <a:latin typeface="Times New Roman" panose="02020603050405020304" pitchFamily="18" charset="0"/>
                <a:cs typeface="Times New Roman" panose="02020603050405020304" pitchFamily="18" charset="0"/>
              </a:rPr>
              <a:t>in die Liste der besonders wertvollen Objekte des kulturellen Erbes Russlands </a:t>
            </a:r>
            <a:r>
              <a:rPr lang="de-DE" dirty="0" smtClean="0">
                <a:solidFill>
                  <a:srgbClr val="000000"/>
                </a:solidFill>
                <a:latin typeface="Times New Roman" panose="02020603050405020304" pitchFamily="18" charset="0"/>
                <a:cs typeface="Times New Roman" panose="02020603050405020304" pitchFamily="18" charset="0"/>
              </a:rPr>
              <a:t>aufgenommen</a:t>
            </a:r>
            <a:r>
              <a:rPr lang="ru-RU" dirty="0" smtClean="0">
                <a:solidFill>
                  <a:srgbClr val="00000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098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80127" y="3505472"/>
            <a:ext cx="4416322" cy="3254829"/>
          </a:xfrm>
          <a:prstGeom prst="rect">
            <a:avLst/>
          </a:prstGeom>
          <a:ln>
            <a:noFill/>
          </a:ln>
          <a:effectLst>
            <a:softEdge rad="112500"/>
          </a:effectLst>
        </p:spPr>
      </p:pic>
      <p:sp>
        <p:nvSpPr>
          <p:cNvPr id="4" name="Прямоугольник 3"/>
          <p:cNvSpPr/>
          <p:nvPr/>
        </p:nvSpPr>
        <p:spPr>
          <a:xfrm>
            <a:off x="412244" y="5499463"/>
            <a:ext cx="6096000" cy="1200329"/>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Ярославль основан в 1010 году Ярославом Мудрым, на месте слияния р. Волги и р.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Которосль</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три месяца Ярославль стал столицей Российского государства.</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784" y="192057"/>
            <a:ext cx="4079785" cy="3139168"/>
          </a:xfrm>
          <a:prstGeom prst="rect">
            <a:avLst/>
          </a:prstGeom>
          <a:ln>
            <a:noFill/>
          </a:ln>
          <a:effectLst>
            <a:softEdge rad="112500"/>
          </a:effectLst>
        </p:spPr>
      </p:pic>
      <p:sp>
        <p:nvSpPr>
          <p:cNvPr id="7" name="Прямоугольник 6"/>
          <p:cNvSpPr/>
          <p:nvPr/>
        </p:nvSpPr>
        <p:spPr>
          <a:xfrm>
            <a:off x="5144225" y="2068926"/>
            <a:ext cx="6096000" cy="923330"/>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Рубленый город или Ярославский </a:t>
            </a:r>
            <a:r>
              <a:rPr lang="ru-RU" dirty="0" smtClean="0">
                <a:latin typeface="Times New Roman" panose="02020603050405020304" pitchFamily="18" charset="0"/>
                <a:cs typeface="Times New Roman" panose="02020603050405020304" pitchFamily="18" charset="0"/>
              </a:rPr>
              <a:t>кремль, города</a:t>
            </a:r>
            <a:r>
              <a:rPr lang="ru-RU" dirty="0">
                <a:latin typeface="Times New Roman" panose="02020603050405020304" pitchFamily="18" charset="0"/>
                <a:cs typeface="Times New Roman" panose="02020603050405020304" pitchFamily="18" charset="0"/>
              </a:rPr>
              <a:t> Ярославля в форме треугольника, «остриё» которого составляет стрелка рек Волги и </a:t>
            </a:r>
            <a:r>
              <a:rPr lang="ru-RU" dirty="0" err="1">
                <a:latin typeface="Times New Roman" panose="02020603050405020304" pitchFamily="18" charset="0"/>
                <a:cs typeface="Times New Roman" panose="02020603050405020304" pitchFamily="18" charset="0"/>
              </a:rPr>
              <a:t>Которосли</a:t>
            </a:r>
            <a:r>
              <a:rPr lang="ru-RU" dirty="0">
                <a:latin typeface="arial" panose="020B0604020202020204" pitchFamily="34" charset="0"/>
              </a:rPr>
              <a:t>. </a:t>
            </a:r>
            <a:endParaRPr lang="ru-RU" dirty="0"/>
          </a:p>
        </p:txBody>
      </p:sp>
      <p:sp>
        <p:nvSpPr>
          <p:cNvPr id="3" name="Прямоугольник 2"/>
          <p:cNvSpPr/>
          <p:nvPr/>
        </p:nvSpPr>
        <p:spPr>
          <a:xfrm>
            <a:off x="471449" y="3093291"/>
            <a:ext cx="6096000" cy="2123658"/>
          </a:xfrm>
          <a:prstGeom prst="rect">
            <a:avLst/>
          </a:prstGeom>
        </p:spPr>
        <p:txBody>
          <a:bodyPr wrap="square">
            <a:spAutoFit/>
          </a:bodyPr>
          <a:lstStyle/>
          <a:p>
            <a:r>
              <a:rPr lang="de-DE" sz="2400" b="1" dirty="0" smtClean="0">
                <a:solidFill>
                  <a:srgbClr val="000000"/>
                </a:solidFill>
                <a:latin typeface="Times New Roman" panose="02020603050405020304" pitchFamily="18" charset="0"/>
                <a:cs typeface="Times New Roman" panose="02020603050405020304" pitchFamily="18" charset="0"/>
              </a:rPr>
              <a:t>                 Jaroslawl</a:t>
            </a:r>
          </a:p>
          <a:p>
            <a:pPr>
              <a:lnSpc>
                <a:spcPct val="150000"/>
              </a:lnSpc>
            </a:pPr>
            <a:r>
              <a:rPr lang="de-DE" dirty="0" smtClean="0">
                <a:solidFill>
                  <a:srgbClr val="000000"/>
                </a:solidFill>
                <a:latin typeface="Times New Roman" pitchFamily="18" charset="0"/>
                <a:cs typeface="Times New Roman" pitchFamily="18" charset="0"/>
              </a:rPr>
              <a:t>Jaroslawl </a:t>
            </a:r>
            <a:r>
              <a:rPr lang="de-DE" dirty="0">
                <a:solidFill>
                  <a:srgbClr val="000000"/>
                </a:solidFill>
                <a:latin typeface="Times New Roman" pitchFamily="18" charset="0"/>
                <a:cs typeface="Times New Roman" pitchFamily="18" charset="0"/>
              </a:rPr>
              <a:t>wurde 1010 von Jaroslawl dem Weisen gegründet, an der Stelle der </a:t>
            </a:r>
            <a:r>
              <a:rPr lang="en-US" dirty="0" err="1" smtClean="0">
                <a:latin typeface="Times New Roman" pitchFamily="18" charset="0"/>
                <a:cs typeface="Times New Roman" pitchFamily="18" charset="0"/>
              </a:rPr>
              <a:t>Verschmelzung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Flüsse</a:t>
            </a:r>
            <a:r>
              <a:rPr lang="en-US" dirty="0" smtClean="0">
                <a:latin typeface="Times New Roman" pitchFamily="18" charset="0"/>
                <a:cs typeface="Times New Roman" pitchFamily="18" charset="0"/>
              </a:rPr>
              <a:t> </a:t>
            </a:r>
            <a:r>
              <a:rPr lang="de-DE" dirty="0" smtClean="0">
                <a:solidFill>
                  <a:srgbClr val="000000"/>
                </a:solidFill>
                <a:latin typeface="Times New Roman" pitchFamily="18" charset="0"/>
                <a:cs typeface="Times New Roman" pitchFamily="18" charset="0"/>
              </a:rPr>
              <a:t>Wolga </a:t>
            </a:r>
            <a:r>
              <a:rPr lang="de-DE" dirty="0">
                <a:solidFill>
                  <a:srgbClr val="000000"/>
                </a:solidFill>
                <a:latin typeface="Times New Roman" pitchFamily="18" charset="0"/>
                <a:cs typeface="Times New Roman" pitchFamily="18" charset="0"/>
              </a:rPr>
              <a:t>und </a:t>
            </a:r>
            <a:r>
              <a:rPr lang="de-DE" dirty="0" err="1">
                <a:solidFill>
                  <a:srgbClr val="000000"/>
                </a:solidFill>
                <a:latin typeface="Times New Roman" pitchFamily="18" charset="0"/>
                <a:cs typeface="Times New Roman" pitchFamily="18" charset="0"/>
              </a:rPr>
              <a:t>Kotorosl</a:t>
            </a:r>
            <a:r>
              <a:rPr lang="de-DE" dirty="0">
                <a:solidFill>
                  <a:srgbClr val="000000"/>
                </a:solidFill>
                <a:latin typeface="Times New Roman" pitchFamily="18" charset="0"/>
                <a:cs typeface="Times New Roman" pitchFamily="18" charset="0"/>
              </a:rPr>
              <a:t>. Für drei Monate wurde Jaroslawl die Hauptstadt des russischen Staates</a:t>
            </a:r>
            <a:endParaRPr lang="ru-RU" dirty="0">
              <a:latin typeface="Times New Roman" pitchFamily="18" charset="0"/>
              <a:cs typeface="Times New Roman" pitchFamily="18" charset="0"/>
            </a:endParaRPr>
          </a:p>
        </p:txBody>
      </p:sp>
      <p:sp>
        <p:nvSpPr>
          <p:cNvPr id="9" name="Прямоугольник 8"/>
          <p:cNvSpPr/>
          <p:nvPr/>
        </p:nvSpPr>
        <p:spPr>
          <a:xfrm>
            <a:off x="4869905" y="453265"/>
            <a:ext cx="6096000" cy="1015663"/>
          </a:xfrm>
          <a:prstGeom prst="rect">
            <a:avLst/>
          </a:prstGeom>
        </p:spPr>
        <p:txBody>
          <a:bodyPr>
            <a:spAutoFit/>
          </a:bodyPr>
          <a:lstStyle/>
          <a:p>
            <a:pPr>
              <a:lnSpc>
                <a:spcPct val="150000"/>
              </a:lnSpc>
            </a:pPr>
            <a:r>
              <a:rPr lang="de-DE" sz="2000" dirty="0" smtClean="0">
                <a:latin typeface="Times New Roman" pitchFamily="18" charset="0"/>
                <a:cs typeface="Times New Roman" pitchFamily="18" charset="0"/>
              </a:rPr>
              <a:t>Der </a:t>
            </a:r>
            <a:r>
              <a:rPr lang="de-DE" sz="2000" dirty="0" err="1" smtClean="0">
                <a:latin typeface="Times New Roman" pitchFamily="18" charset="0"/>
                <a:cs typeface="Times New Roman" pitchFamily="18" charset="0"/>
              </a:rPr>
              <a:t>Jaroslawler</a:t>
            </a:r>
            <a:r>
              <a:rPr lang="de-DE" sz="2000" dirty="0" smtClean="0">
                <a:latin typeface="Times New Roman" pitchFamily="18" charset="0"/>
                <a:cs typeface="Times New Roman" pitchFamily="18" charset="0"/>
              </a:rPr>
              <a:t> Kreml, der in </a:t>
            </a:r>
            <a:r>
              <a:rPr lang="de-DE" sz="2000" dirty="0">
                <a:latin typeface="Times New Roman" pitchFamily="18" charset="0"/>
                <a:cs typeface="Times New Roman" pitchFamily="18" charset="0"/>
              </a:rPr>
              <a:t>Form eines Dreiecks, dessen </a:t>
            </a:r>
            <a:r>
              <a:rPr lang="de-DE" sz="2000" dirty="0" smtClean="0">
                <a:latin typeface="Times New Roman" pitchFamily="18" charset="0"/>
                <a:cs typeface="Times New Roman" pitchFamily="18" charset="0"/>
              </a:rPr>
              <a:t>Spitze </a:t>
            </a:r>
            <a:r>
              <a:rPr lang="de-DE" sz="2000" dirty="0">
                <a:latin typeface="Times New Roman" pitchFamily="18" charset="0"/>
                <a:cs typeface="Times New Roman" pitchFamily="18" charset="0"/>
              </a:rPr>
              <a:t>der Pfeil der Flüsse Wolga und </a:t>
            </a:r>
            <a:r>
              <a:rPr lang="de-DE" sz="2000" dirty="0" err="1" smtClean="0">
                <a:latin typeface="Times New Roman" pitchFamily="18" charset="0"/>
                <a:cs typeface="Times New Roman" pitchFamily="18" charset="0"/>
              </a:rPr>
              <a:t>Kotoresl</a:t>
            </a:r>
            <a:r>
              <a:rPr lang="de-DE" sz="2000" dirty="0" smtClean="0">
                <a:latin typeface="Times New Roman" pitchFamily="18" charset="0"/>
                <a:cs typeface="Times New Roman" pitchFamily="18" charset="0"/>
              </a:rPr>
              <a:t> ist.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58404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1399" y="3461658"/>
            <a:ext cx="4449531" cy="3200400"/>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6829" y="108857"/>
            <a:ext cx="4797430" cy="2960914"/>
          </a:xfrm>
          <a:prstGeom prst="rect">
            <a:avLst/>
          </a:prstGeom>
          <a:ln>
            <a:noFill/>
          </a:ln>
          <a:effectLst>
            <a:softEdge rad="112500"/>
          </a:effectLst>
        </p:spPr>
      </p:pic>
      <p:sp>
        <p:nvSpPr>
          <p:cNvPr id="4" name="Прямоугольник 3"/>
          <p:cNvSpPr/>
          <p:nvPr/>
        </p:nvSpPr>
        <p:spPr>
          <a:xfrm>
            <a:off x="584901" y="5728173"/>
            <a:ext cx="6096000" cy="646331"/>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Кострома-город</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России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реке </a:t>
            </a:r>
            <a:r>
              <a:rPr lang="ru-RU" dirty="0" smtClean="0">
                <a:latin typeface="Times New Roman" panose="02020603050405020304" pitchFamily="18" charset="0"/>
                <a:cs typeface="Times New Roman" panose="02020603050405020304" pitchFamily="18" charset="0"/>
              </a:rPr>
              <a:t>Волге</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основанный Юрием Долгоруким в 1152 году</a:t>
            </a:r>
          </a:p>
        </p:txBody>
      </p:sp>
      <p:sp>
        <p:nvSpPr>
          <p:cNvPr id="5" name="Прямоугольник 4"/>
          <p:cNvSpPr/>
          <p:nvPr/>
        </p:nvSpPr>
        <p:spPr>
          <a:xfrm>
            <a:off x="5159829" y="2508068"/>
            <a:ext cx="6581184" cy="1200329"/>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Главная достопримечательность города — белокаменный </a:t>
            </a:r>
            <a:r>
              <a:rPr lang="ru-RU" dirty="0" err="1">
                <a:latin typeface="Times New Roman" panose="02020603050405020304" pitchFamily="18" charset="0"/>
                <a:ea typeface="Times New Roman" panose="02020603050405020304" pitchFamily="18" charset="0"/>
              </a:rPr>
              <a:t>Ипатьевский</a:t>
            </a: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монастырь</a:t>
            </a:r>
            <a:r>
              <a:rPr lang="en-US" dirty="0" smtClean="0">
                <a:latin typeface="Times New Roman" panose="02020603050405020304" pitchFamily="18" charset="0"/>
                <a:ea typeface="Times New Roman" panose="02020603050405020304" pitchFamily="18" charset="0"/>
              </a:rPr>
              <a:t>.</a:t>
            </a:r>
            <a:r>
              <a:rPr lang="ru-RU" dirty="0" smtClean="0">
                <a:latin typeface="Times New Roman" panose="02020603050405020304" pitchFamily="18" charset="0"/>
                <a:ea typeface="Times New Roman" panose="02020603050405020304" pitchFamily="18" charset="0"/>
              </a:rPr>
              <a:t> В</a:t>
            </a:r>
            <a:r>
              <a:rPr lang="ru-RU" dirty="0">
                <a:latin typeface="Times New Roman" panose="02020603050405020304" pitchFamily="18" charset="0"/>
                <a:ea typeface="Times New Roman" panose="02020603050405020304" pitchFamily="18" charset="0"/>
              </a:rPr>
              <a:t> его главном храме, Троицком соборе, можно увидеть подлинники многоцветных </a:t>
            </a:r>
            <a:r>
              <a:rPr lang="ru-RU" dirty="0" smtClean="0">
                <a:latin typeface="Times New Roman" panose="02020603050405020304" pitchFamily="18" charset="0"/>
                <a:ea typeface="Times New Roman" panose="02020603050405020304" pitchFamily="18" charset="0"/>
              </a:rPr>
              <a:t>фресок. </a:t>
            </a:r>
            <a:r>
              <a:rPr lang="ru-RU" dirty="0">
                <a:latin typeface="Times New Roman" panose="02020603050405020304" pitchFamily="18" charset="0"/>
                <a:ea typeface="Times New Roman" panose="02020603050405020304" pitchFamily="18" charset="0"/>
              </a:rPr>
              <a:t>В библиотеке монастыря хранится </a:t>
            </a:r>
            <a:r>
              <a:rPr lang="ru-RU" dirty="0" err="1">
                <a:latin typeface="Times New Roman" panose="02020603050405020304" pitchFamily="18" charset="0"/>
                <a:ea typeface="Times New Roman" panose="02020603050405020304" pitchFamily="18" charset="0"/>
              </a:rPr>
              <a:t>Ипатьевская</a:t>
            </a:r>
            <a:r>
              <a:rPr lang="ru-RU" dirty="0">
                <a:latin typeface="Times New Roman" panose="02020603050405020304" pitchFamily="18" charset="0"/>
                <a:ea typeface="Times New Roman" panose="02020603050405020304" pitchFamily="18" charset="0"/>
              </a:rPr>
              <a:t> летопись</a:t>
            </a:r>
            <a:endParaRPr lang="ru-RU" dirty="0"/>
          </a:p>
        </p:txBody>
      </p:sp>
      <p:sp>
        <p:nvSpPr>
          <p:cNvPr id="6" name="TextBox 5"/>
          <p:cNvSpPr txBox="1"/>
          <p:nvPr/>
        </p:nvSpPr>
        <p:spPr>
          <a:xfrm>
            <a:off x="532650" y="5003074"/>
            <a:ext cx="4503515"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Кострома</a:t>
            </a:r>
            <a:r>
              <a:rPr lang="ru-RU" dirty="0" smtClean="0"/>
              <a:t> </a:t>
            </a:r>
            <a:endParaRPr lang="ru-RU" dirty="0"/>
          </a:p>
        </p:txBody>
      </p:sp>
      <p:sp>
        <p:nvSpPr>
          <p:cNvPr id="7" name="Прямоугольник 6"/>
          <p:cNvSpPr/>
          <p:nvPr/>
        </p:nvSpPr>
        <p:spPr>
          <a:xfrm>
            <a:off x="408778" y="3791289"/>
            <a:ext cx="6096000" cy="1231106"/>
          </a:xfrm>
          <a:prstGeom prst="rect">
            <a:avLst/>
          </a:prstGeom>
        </p:spPr>
        <p:txBody>
          <a:bodyPr>
            <a:spAutoFit/>
          </a:bodyPr>
          <a:lstStyle/>
          <a:p>
            <a:r>
              <a:rPr lang="de-DE" b="1" dirty="0" smtClean="0">
                <a:latin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cs typeface="Times New Roman" panose="02020603050405020304" pitchFamily="18" charset="0"/>
              </a:rPr>
              <a:t>Kostroma</a:t>
            </a:r>
          </a:p>
          <a:p>
            <a:pPr>
              <a:lnSpc>
                <a:spcPct val="150000"/>
              </a:lnSpc>
            </a:pPr>
            <a:r>
              <a:rPr lang="de-DE" dirty="0" smtClean="0">
                <a:latin typeface="Times New Roman" panose="02020603050405020304" pitchFamily="18" charset="0"/>
                <a:cs typeface="Times New Roman" panose="02020603050405020304" pitchFamily="18" charset="0"/>
              </a:rPr>
              <a:t>Kostroma </a:t>
            </a:r>
            <a:r>
              <a:rPr lang="de-DE" dirty="0">
                <a:latin typeface="Times New Roman" panose="02020603050405020304" pitchFamily="18" charset="0"/>
                <a:cs typeface="Times New Roman" panose="02020603050405020304" pitchFamily="18" charset="0"/>
              </a:rPr>
              <a:t>ist eine Stadt in Russland </a:t>
            </a:r>
            <a:r>
              <a:rPr lang="de-DE" dirty="0" smtClean="0">
                <a:latin typeface="Times New Roman" panose="02020603050405020304" pitchFamily="18" charset="0"/>
                <a:cs typeface="Times New Roman" panose="02020603050405020304" pitchFamily="18" charset="0"/>
              </a:rPr>
              <a:t>,die an </a:t>
            </a:r>
            <a:r>
              <a:rPr lang="de-DE" dirty="0">
                <a:latin typeface="Times New Roman" panose="02020603050405020304" pitchFamily="18" charset="0"/>
                <a:cs typeface="Times New Roman" panose="02020603050405020304" pitchFamily="18" charset="0"/>
              </a:rPr>
              <a:t>der </a:t>
            </a:r>
            <a:r>
              <a:rPr lang="de-DE" dirty="0" smtClean="0">
                <a:latin typeface="Times New Roman" panose="02020603050405020304" pitchFamily="18" charset="0"/>
                <a:cs typeface="Times New Roman" panose="02020603050405020304" pitchFamily="18" charset="0"/>
              </a:rPr>
              <a:t>Wolga liegt, die im Jahr </a:t>
            </a:r>
            <a:r>
              <a:rPr lang="de-DE" dirty="0">
                <a:latin typeface="Times New Roman" panose="02020603050405020304" pitchFamily="18" charset="0"/>
                <a:cs typeface="Times New Roman" panose="02020603050405020304" pitchFamily="18" charset="0"/>
              </a:rPr>
              <a:t>1152 von Yuri </a:t>
            </a:r>
            <a:r>
              <a:rPr lang="de-DE" dirty="0" err="1" smtClean="0">
                <a:latin typeface="Times New Roman" panose="02020603050405020304" pitchFamily="18" charset="0"/>
                <a:cs typeface="Times New Roman" panose="02020603050405020304" pitchFamily="18" charset="0"/>
              </a:rPr>
              <a:t>Dolgoruki</a:t>
            </a:r>
            <a:r>
              <a:rPr lang="de-DE" dirty="0" smtClean="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gegründet </a:t>
            </a:r>
            <a:r>
              <a:rPr lang="de-DE" dirty="0" smtClean="0">
                <a:latin typeface="Times New Roman" panose="02020603050405020304" pitchFamily="18" charset="0"/>
                <a:cs typeface="Times New Roman" panose="02020603050405020304" pitchFamily="18" charset="0"/>
              </a:rPr>
              <a:t>wurde.</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199017" y="339922"/>
            <a:ext cx="6414914" cy="1754326"/>
          </a:xfrm>
          <a:prstGeom prst="rect">
            <a:avLst/>
          </a:prstGeom>
        </p:spPr>
        <p:txBody>
          <a:bodyPr wrap="square">
            <a:spAutoFit/>
          </a:bodyPr>
          <a:lstStyle/>
          <a:p>
            <a:pPr>
              <a:lnSpc>
                <a:spcPct val="150000"/>
              </a:lnSpc>
            </a:pPr>
            <a:r>
              <a:rPr lang="en-US" dirty="0">
                <a:latin typeface="Times New Roman" pitchFamily="18" charset="0"/>
                <a:cs typeface="Times New Roman" pitchFamily="18" charset="0"/>
              </a:rPr>
              <a:t>Die </a:t>
            </a:r>
            <a:r>
              <a:rPr lang="en-US" dirty="0" err="1" smtClean="0">
                <a:latin typeface="Times New Roman" pitchFamily="18" charset="0"/>
                <a:cs typeface="Times New Roman" pitchFamily="18" charset="0"/>
              </a:rPr>
              <a:t>Haupsehenswürdigkeit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der </a:t>
            </a:r>
            <a:r>
              <a:rPr lang="en-US" dirty="0" err="1">
                <a:latin typeface="Times New Roman" pitchFamily="18" charset="0"/>
                <a:cs typeface="Times New Roman" pitchFamily="18" charset="0"/>
              </a:rPr>
              <a:t>Stadt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Ipatiew-Kloster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weißem</a:t>
            </a:r>
            <a:r>
              <a:rPr lang="en-US" dirty="0" smtClean="0">
                <a:latin typeface="Times New Roman" pitchFamily="18" charset="0"/>
                <a:cs typeface="Times New Roman" pitchFamily="18" charset="0"/>
              </a:rPr>
              <a:t> Stein. In </a:t>
            </a:r>
            <a:r>
              <a:rPr lang="en-US" dirty="0" err="1">
                <a:latin typeface="Times New Roman" pitchFamily="18" charset="0"/>
                <a:cs typeface="Times New Roman" pitchFamily="18" charset="0"/>
              </a:rPr>
              <a:t>seinem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Haupttempel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die </a:t>
            </a:r>
            <a:r>
              <a:rPr lang="en-US" dirty="0" err="1" smtClean="0">
                <a:latin typeface="Times New Roman" pitchFamily="18" charset="0"/>
                <a:cs typeface="Times New Roman" pitchFamily="18" charset="0"/>
              </a:rPr>
              <a:t>Troitskaya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Kathedrale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kann</a:t>
            </a:r>
            <a:r>
              <a:rPr lang="en-US" dirty="0">
                <a:latin typeface="Times New Roman" pitchFamily="18" charset="0"/>
                <a:cs typeface="Times New Roman" pitchFamily="18" charset="0"/>
              </a:rPr>
              <a:t> man die </a:t>
            </a:r>
            <a:r>
              <a:rPr lang="en-US" dirty="0" err="1">
                <a:latin typeface="Times New Roman" pitchFamily="18" charset="0"/>
                <a:cs typeface="Times New Roman" pitchFamily="18" charset="0"/>
              </a:rPr>
              <a:t>Originale</a:t>
            </a:r>
            <a:r>
              <a:rPr lang="en-US" dirty="0">
                <a:latin typeface="Times New Roman" pitchFamily="18" charset="0"/>
                <a:cs typeface="Times New Roman" pitchFamily="18" charset="0"/>
              </a:rPr>
              <a:t> der </a:t>
            </a:r>
            <a:r>
              <a:rPr lang="en-US" dirty="0" err="1">
                <a:latin typeface="Times New Roman" pitchFamily="18" charset="0"/>
                <a:cs typeface="Times New Roman" pitchFamily="18" charset="0"/>
              </a:rPr>
              <a:t>mehrfarbigen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Fresken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sehen</a:t>
            </a:r>
            <a:r>
              <a:rPr lang="en-US" dirty="0">
                <a:latin typeface="Times New Roman" pitchFamily="18" charset="0"/>
                <a:cs typeface="Times New Roman" pitchFamily="18" charset="0"/>
              </a:rPr>
              <a:t>. In der </a:t>
            </a:r>
            <a:r>
              <a:rPr lang="en-US" dirty="0" err="1">
                <a:latin typeface="Times New Roman" pitchFamily="18" charset="0"/>
                <a:cs typeface="Times New Roman" pitchFamily="18" charset="0"/>
              </a:rPr>
              <a:t>Bibliothek</a:t>
            </a:r>
            <a:r>
              <a:rPr lang="en-US" dirty="0">
                <a:latin typeface="Times New Roman" pitchFamily="18" charset="0"/>
                <a:cs typeface="Times New Roman" pitchFamily="18" charset="0"/>
              </a:rPr>
              <a:t> des </a:t>
            </a:r>
            <a:r>
              <a:rPr lang="en-US" dirty="0" err="1">
                <a:latin typeface="Times New Roman" pitchFamily="18" charset="0"/>
                <a:cs typeface="Times New Roman" pitchFamily="18" charset="0"/>
              </a:rPr>
              <a:t>Klosters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wird</a:t>
            </a:r>
            <a:r>
              <a:rPr lang="en-US" dirty="0">
                <a:latin typeface="Times New Roman" pitchFamily="18" charset="0"/>
                <a:cs typeface="Times New Roman" pitchFamily="18" charset="0"/>
              </a:rPr>
              <a:t> die </a:t>
            </a:r>
            <a:r>
              <a:rPr lang="en-US" dirty="0" err="1">
                <a:latin typeface="Times New Roman" pitchFamily="18" charset="0"/>
                <a:cs typeface="Times New Roman" pitchFamily="18" charset="0"/>
              </a:rPr>
              <a:t>Ipatjewski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Chronik</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aufbewahrt</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51253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379</TotalTime>
  <Words>873</Words>
  <Application>Microsoft Office PowerPoint</Application>
  <PresentationFormat>Произвольный</PresentationFormat>
  <Paragraphs>54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Грань</vt:lpstr>
      <vt:lpstr>Тема проекта: «Города «Золотого Кольца России»»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проекта: города «Золотого кольца»</dc:title>
  <dc:creator>Uchenik3</dc:creator>
  <cp:lastModifiedBy>Немецкий</cp:lastModifiedBy>
  <cp:revision>81</cp:revision>
  <dcterms:created xsi:type="dcterms:W3CDTF">2021-01-21T07:33:58Z</dcterms:created>
  <dcterms:modified xsi:type="dcterms:W3CDTF">2023-10-10T03:11:08Z</dcterms:modified>
</cp:coreProperties>
</file>