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9" r:id="rId3"/>
    <p:sldId id="280" r:id="rId4"/>
    <p:sldId id="278" r:id="rId5"/>
    <p:sldId id="281" r:id="rId6"/>
    <p:sldId id="267" r:id="rId7"/>
    <p:sldId id="282" r:id="rId8"/>
    <p:sldId id="262" r:id="rId9"/>
    <p:sldId id="258" r:id="rId10"/>
    <p:sldId id="263" r:id="rId11"/>
    <p:sldId id="268" r:id="rId12"/>
    <p:sldId id="270" r:id="rId13"/>
    <p:sldId id="276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" initials="E" lastIdx="3" clrIdx="0">
    <p:extLst>
      <p:ext uri="{19B8F6BF-5375-455C-9EA6-DF929625EA0E}">
        <p15:presenceInfo xmlns:p15="http://schemas.microsoft.com/office/powerpoint/2012/main" userId="E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FA96D-D1F1-4AAE-954B-085F7791B19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EE1E0-3FF9-4414-9A0B-214B11EA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E1E0-3FF9-4414-9A0B-214B11EA17D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7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проверки – щелкните по заголовку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E1E0-3FF9-4414-9A0B-214B11EA17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1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6.jp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6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9.jpe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rum.materinstvo.ru/uploads/1250241439/post-135458-125034045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816" y="1207341"/>
            <a:ext cx="4536504" cy="317555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372387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Выполнила: педагог Матвеева Е.С.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95486"/>
            <a:ext cx="7704856" cy="1011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321" y="3935805"/>
            <a:ext cx="1160714" cy="868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274" y="2283718"/>
            <a:ext cx="228051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4684" y="339502"/>
            <a:ext cx="3514632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Звёздная россыпь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3588" y="1012931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Среди этих звёздочек </a:t>
            </a:r>
            <a:r>
              <a:rPr lang="ru-RU" dirty="0" smtClean="0">
                <a:solidFill>
                  <a:schemeClr val="bg1"/>
                </a:solidFill>
              </a:rPr>
              <a:t>найди  </a:t>
            </a:r>
            <a:r>
              <a:rPr lang="ru-RU" dirty="0">
                <a:solidFill>
                  <a:schemeClr val="bg1"/>
                </a:solidFill>
              </a:rPr>
              <a:t>те, у которых </a:t>
            </a:r>
            <a:r>
              <a:rPr lang="ru-RU" b="1" dirty="0">
                <a:solidFill>
                  <a:schemeClr val="bg1"/>
                </a:solidFill>
              </a:rPr>
              <a:t>6 вершин</a:t>
            </a:r>
            <a:r>
              <a:rPr lang="ru-RU" dirty="0">
                <a:solidFill>
                  <a:schemeClr val="bg1"/>
                </a:solidFill>
              </a:rPr>
              <a:t>. И из букв в найденных фигурах составь название корабля, на котором был совершен первый полет человека в </a:t>
            </a:r>
            <a:r>
              <a:rPr lang="ru-RU" dirty="0" smtClean="0">
                <a:solidFill>
                  <a:schemeClr val="bg1"/>
                </a:solidFill>
              </a:rPr>
              <a:t>космос.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6-конечная звезда 2"/>
          <p:cNvSpPr/>
          <p:nvPr/>
        </p:nvSpPr>
        <p:spPr>
          <a:xfrm>
            <a:off x="5327191" y="3876245"/>
            <a:ext cx="864096" cy="936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6-конечная звезда 12"/>
          <p:cNvSpPr/>
          <p:nvPr/>
        </p:nvSpPr>
        <p:spPr>
          <a:xfrm>
            <a:off x="2243980" y="3843347"/>
            <a:ext cx="864096" cy="936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6-конечная звезда 13"/>
          <p:cNvSpPr/>
          <p:nvPr/>
        </p:nvSpPr>
        <p:spPr>
          <a:xfrm>
            <a:off x="7056276" y="3886312"/>
            <a:ext cx="864096" cy="936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6-конечная звезда 14"/>
          <p:cNvSpPr/>
          <p:nvPr/>
        </p:nvSpPr>
        <p:spPr>
          <a:xfrm>
            <a:off x="3131840" y="2209739"/>
            <a:ext cx="864096" cy="936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6-конечная звезда 15"/>
          <p:cNvSpPr/>
          <p:nvPr/>
        </p:nvSpPr>
        <p:spPr>
          <a:xfrm>
            <a:off x="633805" y="2028328"/>
            <a:ext cx="864096" cy="936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6-конечная звезда 16"/>
          <p:cNvSpPr/>
          <p:nvPr/>
        </p:nvSpPr>
        <p:spPr>
          <a:xfrm>
            <a:off x="6624228" y="2263846"/>
            <a:ext cx="864096" cy="936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</a:t>
            </a:r>
          </a:p>
        </p:txBody>
      </p:sp>
      <p:sp>
        <p:nvSpPr>
          <p:cNvPr id="5" name="5-конечная звезда 4"/>
          <p:cNvSpPr/>
          <p:nvPr/>
        </p:nvSpPr>
        <p:spPr>
          <a:xfrm>
            <a:off x="1907704" y="2538932"/>
            <a:ext cx="936104" cy="844224"/>
          </a:xfrm>
          <a:prstGeom prst="star5">
            <a:avLst>
              <a:gd name="adj" fmla="val 3208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У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4535996" y="2255679"/>
            <a:ext cx="936104" cy="844224"/>
          </a:xfrm>
          <a:prstGeom prst="star5">
            <a:avLst>
              <a:gd name="adj" fmla="val 3208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Ч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5-конечная звезда 19"/>
          <p:cNvSpPr/>
          <p:nvPr/>
        </p:nvSpPr>
        <p:spPr>
          <a:xfrm>
            <a:off x="3779912" y="3467175"/>
            <a:ext cx="936104" cy="844224"/>
          </a:xfrm>
          <a:prstGeom prst="star5">
            <a:avLst>
              <a:gd name="adj" fmla="val 3208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683568" y="3199950"/>
            <a:ext cx="864096" cy="81196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Х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7-конечная звезда 20"/>
          <p:cNvSpPr/>
          <p:nvPr/>
        </p:nvSpPr>
        <p:spPr>
          <a:xfrm>
            <a:off x="5804621" y="3077327"/>
            <a:ext cx="864096" cy="81196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Д</a:t>
            </a:r>
          </a:p>
        </p:txBody>
      </p:sp>
      <p:sp>
        <p:nvSpPr>
          <p:cNvPr id="22" name="7-конечная звезда 21"/>
          <p:cNvSpPr/>
          <p:nvPr/>
        </p:nvSpPr>
        <p:spPr>
          <a:xfrm>
            <a:off x="7699233" y="2947814"/>
            <a:ext cx="864096" cy="81196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8853" y="4517841"/>
            <a:ext cx="1998222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«Восток»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588" y="339502"/>
            <a:ext cx="7416824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Портрет  </a:t>
            </a:r>
            <a:r>
              <a:rPr lang="ru-RU" sz="2000" dirty="0">
                <a:solidFill>
                  <a:schemeClr val="bg1"/>
                </a:solidFill>
              </a:rPr>
              <a:t>первой в мире </a:t>
            </a:r>
            <a:r>
              <a:rPr lang="ru-RU" sz="2000" dirty="0" smtClean="0">
                <a:solidFill>
                  <a:schemeClr val="bg1"/>
                </a:solidFill>
              </a:rPr>
              <a:t>женщины-космонавта – это…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3588" y="2211089"/>
            <a:ext cx="1043856" cy="52322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/>
            <a:r>
              <a:rPr lang="ru-RU" sz="2800" b="1" i="1" dirty="0" smtClean="0"/>
              <a:t>№</a:t>
            </a:r>
            <a:r>
              <a:rPr lang="en-US" sz="2800" b="1" i="1" dirty="0" smtClean="0"/>
              <a:t>1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3588" y="2885894"/>
            <a:ext cx="1043856" cy="52322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/>
            <a:r>
              <a:rPr lang="ru-RU" sz="2800" b="1" i="1" dirty="0" smtClean="0"/>
              <a:t>№</a:t>
            </a:r>
            <a:r>
              <a:rPr lang="en-US" sz="2800" b="1" i="1" dirty="0" smtClean="0"/>
              <a:t>2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3588" y="3560698"/>
            <a:ext cx="1043856" cy="52322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/>
            <a:r>
              <a:rPr lang="ru-RU" sz="2800" b="1" i="1" dirty="0" smtClean="0"/>
              <a:t>№</a:t>
            </a:r>
            <a:r>
              <a:rPr lang="en-US" sz="2800" b="1" i="1" dirty="0" smtClean="0"/>
              <a:t>3</a:t>
            </a:r>
            <a:endParaRPr lang="ru-RU" sz="2800" b="1" dirty="0"/>
          </a:p>
        </p:txBody>
      </p:sp>
      <p:pic>
        <p:nvPicPr>
          <p:cNvPr id="13" name="Picture 486"/>
          <p:cNvPicPr/>
          <p:nvPr/>
        </p:nvPicPr>
        <p:blipFill>
          <a:blip r:embed="rId5"/>
          <a:stretch>
            <a:fillRect/>
          </a:stretch>
        </p:blipFill>
        <p:spPr>
          <a:xfrm>
            <a:off x="2627784" y="2127638"/>
            <a:ext cx="5652628" cy="2052211"/>
          </a:xfrm>
          <a:prstGeom prst="rect">
            <a:avLst/>
          </a:prstGeom>
        </p:spPr>
      </p:pic>
      <p:pic>
        <p:nvPicPr>
          <p:cNvPr id="12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1710" y="339502"/>
            <a:ext cx="5220580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В открытый космос – налегке!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3588" y="1012931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Как думаете, сколько весит скафандр для выхода в открытый космос?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2924" y="1813251"/>
            <a:ext cx="2124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ru-RU" i="1" dirty="0" smtClean="0"/>
              <a:t>Около 50 кг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06935" y="3119631"/>
            <a:ext cx="2124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ru-RU" i="1" dirty="0" smtClean="0"/>
              <a:t>Более 100 кг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62924" y="2466441"/>
            <a:ext cx="2124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/>
            <a:r>
              <a:rPr lang="ru-RU" i="1" dirty="0" smtClean="0"/>
              <a:t>Около 70 кг</a:t>
            </a:r>
            <a:endParaRPr lang="ru-RU" dirty="0"/>
          </a:p>
        </p:txBody>
      </p:sp>
      <p:pic>
        <p:nvPicPr>
          <p:cNvPr id="12" name="Рисунок 11" descr="https://loft-concept.ru/upload/iblock/db0/a3vo9bth0tc21z0h824w66lizmgo5yyg/Aksessuar_dlya_interera_bolshoy_kosmonavt_na_lune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100000" l="10000" r="90000">
                        <a14:foregroundMark x1="48492" y1="71501" x2="56784" y2="86255"/>
                        <a14:foregroundMark x1="45477" y1="58386" x2="48116" y2="651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4991" y="1779662"/>
            <a:ext cx="3312368" cy="32887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44009" y="1789503"/>
            <a:ext cx="3816424" cy="31700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По данным </a:t>
            </a:r>
            <a:r>
              <a:rPr lang="ru-RU" sz="2000" dirty="0" err="1">
                <a:solidFill>
                  <a:srgbClr val="002060"/>
                </a:solidFill>
              </a:rPr>
              <a:t>Ростеха</a:t>
            </a:r>
            <a:r>
              <a:rPr lang="ru-RU" sz="2000" dirty="0">
                <a:solidFill>
                  <a:srgbClr val="002060"/>
                </a:solidFill>
              </a:rPr>
              <a:t>, вес скафандра – </a:t>
            </a:r>
            <a:r>
              <a:rPr lang="ru-RU" sz="2000" b="1" dirty="0">
                <a:solidFill>
                  <a:srgbClr val="002060"/>
                </a:solidFill>
              </a:rPr>
              <a:t>110</a:t>
            </a:r>
            <a:r>
              <a:rPr lang="ru-RU" sz="2000" dirty="0">
                <a:solidFill>
                  <a:srgbClr val="002060"/>
                </a:solidFill>
              </a:rPr>
              <a:t> кг. На Земле космонавты с трудом могут выдержать </a:t>
            </a:r>
            <a:r>
              <a:rPr lang="ru-RU" sz="2000" dirty="0" smtClean="0">
                <a:solidFill>
                  <a:srgbClr val="002060"/>
                </a:solidFill>
              </a:rPr>
              <a:t>вес такого </a:t>
            </a:r>
            <a:r>
              <a:rPr lang="ru-RU" sz="2000" dirty="0">
                <a:solidFill>
                  <a:srgbClr val="002060"/>
                </a:solidFill>
              </a:rPr>
              <a:t>космического комбинезона. Но на околоземной орбите вес исчезает, и </a:t>
            </a:r>
            <a:r>
              <a:rPr lang="ru-RU" sz="2000" dirty="0" smtClean="0">
                <a:solidFill>
                  <a:srgbClr val="002060"/>
                </a:solidFill>
              </a:rPr>
              <a:t>им </a:t>
            </a:r>
            <a:r>
              <a:rPr lang="ru-RU" sz="2000" dirty="0">
                <a:solidFill>
                  <a:srgbClr val="002060"/>
                </a:solidFill>
              </a:rPr>
              <a:t>удобно пользоваться для выхода в открытый космос.</a:t>
            </a:r>
          </a:p>
        </p:txBody>
      </p:sp>
      <p:pic>
        <p:nvPicPr>
          <p:cNvPr id="13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75" l="14286" r="85065">
                        <a14:backgroundMark x1="4329" y1="30938" x2="4329" y2="30938"/>
                        <a14:backgroundMark x1="91775" y1="28125" x2="91775" y2="2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9811" y="2493651"/>
            <a:ext cx="343073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203598"/>
            <a:ext cx="5731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Космическая заряд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267494"/>
            <a:ext cx="744990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5676" y="339502"/>
            <a:ext cx="5832648" cy="70788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Какого </a:t>
            </a:r>
            <a:r>
              <a:rPr lang="ru-RU" sz="2000" dirty="0" smtClean="0">
                <a:solidFill>
                  <a:prstClr val="white"/>
                </a:solidFill>
              </a:rPr>
              <a:t>числа в </a:t>
            </a:r>
            <a:r>
              <a:rPr lang="ru-RU" sz="2000" dirty="0">
                <a:solidFill>
                  <a:prstClr val="white"/>
                </a:solidFill>
              </a:rPr>
              <a:t>России отмечается </a:t>
            </a:r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День </a:t>
            </a:r>
            <a:r>
              <a:rPr lang="ru-RU" sz="2000" dirty="0">
                <a:solidFill>
                  <a:prstClr val="white"/>
                </a:solidFill>
              </a:rPr>
              <a:t>космонавтики? </a:t>
            </a:r>
          </a:p>
        </p:txBody>
      </p:sp>
      <p:pic>
        <p:nvPicPr>
          <p:cNvPr id="3" name="Picture 2" descr="https://i.pinimg.com/736x/3b/46/43/3b464380b7243391e464e6c06b6c5e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17182"/>
            <a:ext cx="4093256" cy="30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690237"/>
            <a:ext cx="1619354" cy="396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base"/>
            <a:r>
              <a:rPr lang="en-US" i="1" dirty="0">
                <a:solidFill>
                  <a:prstClr val="white"/>
                </a:solidFill>
              </a:rPr>
              <a:t>23 февраля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1064" y="2365041"/>
            <a:ext cx="1620000" cy="396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base"/>
            <a:r>
              <a:rPr lang="ru-RU" i="1" dirty="0" smtClean="0">
                <a:solidFill>
                  <a:prstClr val="white"/>
                </a:solidFill>
              </a:rPr>
              <a:t>12 апреля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5856" y="3039846"/>
            <a:ext cx="1620000" cy="396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i="1" dirty="0" smtClean="0">
                <a:solidFill>
                  <a:prstClr val="white"/>
                </a:solidFill>
              </a:rPr>
              <a:t>9 мая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14370"/>
            <a:ext cx="1148379" cy="11315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378545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Люди с самых древних времен любили смотреть на звезды, и им было очень интересно – какие же они на самом деле.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Загадочный мир планет и звезд притягивал к себе внимание людей, манил их своей таинственностью и красотой.</a:t>
            </a:r>
          </a:p>
        </p:txBody>
      </p:sp>
    </p:spTree>
    <p:extLst>
      <p:ext uri="{BB962C8B-B14F-4D97-AF65-F5344CB8AC3E}">
        <p14:creationId xmlns:p14="http://schemas.microsoft.com/office/powerpoint/2010/main" val="38936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203598"/>
            <a:ext cx="5731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9018"/>
            <a:ext cx="3432345" cy="2572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94635"/>
            <a:ext cx="3682303" cy="2767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859782"/>
            <a:ext cx="3383573" cy="20911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953302"/>
            <a:ext cx="3834716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9742" y="339502"/>
            <a:ext cx="4644516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Первый среди первых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012931"/>
            <a:ext cx="8150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Выдающийся российский </a:t>
            </a:r>
            <a:r>
              <a:rPr lang="ru-RU" sz="1600" dirty="0" smtClean="0">
                <a:solidFill>
                  <a:schemeClr val="bg1"/>
                </a:solidFill>
              </a:rPr>
              <a:t>учёный</a:t>
            </a:r>
            <a:r>
              <a:rPr lang="ru-RU" sz="1600" dirty="0">
                <a:solidFill>
                  <a:schemeClr val="bg1"/>
                </a:solidFill>
              </a:rPr>
              <a:t>, основатель современной науки о космонавтике, труды и идеи которого по аэродинамике, физике и воздухоплаванию оказали существенное влияние на освоение космического пространства.  До сих пор научный подвиг этого человека вызывает восхищение у людей, изучающих нашу Вселенную.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1948" y="2859782"/>
            <a:ext cx="2667718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en-US" i="1" dirty="0" err="1"/>
              <a:t>Дмитрий</a:t>
            </a:r>
            <a:r>
              <a:rPr lang="en-US" i="1" dirty="0"/>
              <a:t> </a:t>
            </a:r>
            <a:r>
              <a:rPr lang="en-US" i="1" dirty="0" err="1"/>
              <a:t>Менделеев</a:t>
            </a:r>
            <a:r>
              <a:rPr lang="en-US" i="1" dirty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1948" y="3534587"/>
            <a:ext cx="3148619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fontAlgn="base"/>
            <a:r>
              <a:rPr lang="en-US" i="1" dirty="0" err="1"/>
              <a:t>Константин</a:t>
            </a:r>
            <a:r>
              <a:rPr lang="en-US" i="1" dirty="0"/>
              <a:t> </a:t>
            </a:r>
            <a:r>
              <a:rPr lang="en-US" i="1" dirty="0" err="1"/>
              <a:t>Циолковский</a:t>
            </a:r>
            <a:r>
              <a:rPr lang="en-US" i="1" dirty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1948" y="4209391"/>
            <a:ext cx="234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base"/>
            <a:r>
              <a:rPr lang="en-US" i="1" dirty="0" err="1"/>
              <a:t>Александр</a:t>
            </a:r>
            <a:r>
              <a:rPr lang="en-US" i="1" dirty="0"/>
              <a:t> </a:t>
            </a:r>
            <a:r>
              <a:rPr lang="en-US" i="1" dirty="0" err="1"/>
              <a:t>Попов</a:t>
            </a:r>
            <a:r>
              <a:rPr lang="en-US" i="1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9220" name="Picture 4" descr="https://bel.cultreg.ru/uploads/4a0224802a4c2b428b49f5fdd3e96b72_w600_h40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412714"/>
            <a:ext cx="2349881" cy="26130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8064" cy="5148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56" y="0"/>
            <a:ext cx="50429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5766" y="339502"/>
            <a:ext cx="4212468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/>
              <a:t>Собаки-космонавты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3588" y="1012931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Собаки побывали в космосе раньше людей. В августе 1960 года за сутки они 17 раз облетели нашу планету на космическом корабле «Спутник-5».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Подскажи-ка </a:t>
            </a:r>
            <a:r>
              <a:rPr lang="ru-RU" dirty="0">
                <a:solidFill>
                  <a:schemeClr val="bg1"/>
                </a:solidFill>
              </a:rPr>
              <a:t>нам клички животных, которые совершили полёт в космос и благополучно вернулись на Землю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55936" y="2958731"/>
            <a:ext cx="234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ru-RU" i="1" dirty="0" smtClean="0"/>
              <a:t>Дик и Звёздочка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55936" y="3651870"/>
            <a:ext cx="234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/>
            <a:r>
              <a:rPr lang="ru-RU" i="1" dirty="0" smtClean="0"/>
              <a:t>Бимка и Дымка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55936" y="4362658"/>
            <a:ext cx="234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ru-RU" i="1" dirty="0" smtClean="0"/>
              <a:t>Белка и Стрелка</a:t>
            </a:r>
            <a:endParaRPr lang="ru-RU" dirty="0"/>
          </a:p>
        </p:txBody>
      </p:sp>
      <p:pic>
        <p:nvPicPr>
          <p:cNvPr id="12" name="Рисунок 11" descr="https://sun9-49.userapi.com/pMFrS9kcRpKPmMR6RDzCv52d20fIYgCTg5XhIg/JjkbZdk-WFI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2283718"/>
            <a:ext cx="3312368" cy="28552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9722" y="339502"/>
            <a:ext cx="5004556" cy="4001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Космические крылатые слова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3588" y="1012931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Что </a:t>
            </a:r>
            <a:r>
              <a:rPr lang="en-US" dirty="0">
                <a:solidFill>
                  <a:schemeClr val="bg1"/>
                </a:solidFill>
              </a:rPr>
              <a:t>сказал Юрий Гагарин перед своим запуском в космос?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2302261"/>
            <a:ext cx="162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ru-RU" i="1" dirty="0" smtClean="0"/>
              <a:t>Полетели!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2977065"/>
            <a:ext cx="162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/>
            <a:r>
              <a:rPr lang="ru-RU" i="1" dirty="0" smtClean="0"/>
              <a:t>Поехали!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3651870"/>
            <a:ext cx="1620000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/>
            <a:r>
              <a:rPr lang="ru-RU" i="1" dirty="0" smtClean="0"/>
              <a:t>Поплыли!</a:t>
            </a:r>
            <a:endParaRPr lang="ru-RU" dirty="0"/>
          </a:p>
        </p:txBody>
      </p:sp>
      <p:pic>
        <p:nvPicPr>
          <p:cNvPr id="12" name="Picture 132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7" b="100000" l="2881" r="100000">
                        <a14:foregroundMark x1="52263" y1="10403" x2="18107" y2="26510"/>
                        <a14:foregroundMark x1="35802" y1="12752" x2="25103" y2="16443"/>
                        <a14:foregroundMark x1="14815" y1="25168" x2="13992" y2="85906"/>
                        <a14:foregroundMark x1="34156" y1="76846" x2="25103" y2="81879"/>
                        <a14:foregroundMark x1="12346" y1="83893" x2="8230" y2="90940"/>
                        <a14:foregroundMark x1="91770" y1="53020" x2="48971" y2="86913"/>
                        <a14:foregroundMark x1="47325" y1="88591" x2="31276" y2="92953"/>
                        <a14:foregroundMark x1="30864" y1="12752" x2="71193" y2="7718"/>
                        <a14:foregroundMark x1="72840" y1="11745" x2="94650" y2="34564"/>
                        <a14:foregroundMark x1="95062" y1="37919" x2="91770" y2="56040"/>
                        <a14:foregroundMark x1="92181" y1="61745" x2="49383" y2="85570"/>
                        <a14:foregroundMark x1="14403" y1="27181" x2="9465" y2="84564"/>
                        <a14:foregroundMark x1="10288" y1="88591" x2="13992" y2="91611"/>
                        <a14:foregroundMark x1="13580" y1="92953" x2="30864" y2="94966"/>
                        <a14:foregroundMark x1="41975" y1="95638" x2="85597" y2="64430"/>
                        <a14:backgroundMark x1="12757" y1="96644" x2="49794" y2="97987"/>
                        <a14:backgroundMark x1="97942" y1="33557" x2="97119" y2="56711"/>
                        <a14:backgroundMark x1="91358" y1="60738" x2="88889" y2="63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136" y="1413456"/>
            <a:ext cx="2902173" cy="35345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2" descr="https://12542.ru/151-35-3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0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раж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осм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323</Words>
  <Application>Microsoft Office PowerPoint</Application>
  <PresentationFormat>Экран (16:9)</PresentationFormat>
  <Paragraphs>54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Book Antiqua</vt:lpstr>
      <vt:lpstr>Calibri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terms:created xsi:type="dcterms:W3CDTF">2023-03-28T17:22:04Z</dcterms:created>
  <dcterms:modified xsi:type="dcterms:W3CDTF">2023-04-05T18:09:01Z</dcterms:modified>
</cp:coreProperties>
</file>