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4"/>
  </p:notesMasterIdLst>
  <p:sldIdLst>
    <p:sldId id="256" r:id="rId2"/>
    <p:sldId id="267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70" r:id="rId14"/>
    <p:sldId id="271" r:id="rId15"/>
    <p:sldId id="272" r:id="rId16"/>
    <p:sldId id="274" r:id="rId17"/>
    <p:sldId id="275" r:id="rId18"/>
    <p:sldId id="276" r:id="rId19"/>
    <p:sldId id="277" r:id="rId20"/>
    <p:sldId id="278" r:id="rId21"/>
    <p:sldId id="280" r:id="rId22"/>
    <p:sldId id="279" r:id="rId2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15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634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04DA9C-16D6-48BA-A647-00E6B9F83D57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BA8E10-EDA7-41D9-8BE0-2B8C9BD6B6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01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A8E10-EDA7-41D9-8BE0-2B8C9BD6B65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24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A8E10-EDA7-41D9-8BE0-2B8C9BD6B65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426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09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CAC3-438D-40BD-B00B-B9A249471C09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DE4C7-C8F4-4EFE-A383-F791B241D24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2349218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CAC3-438D-40BD-B00B-B9A249471C09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DE4C7-C8F4-4EFE-A383-F791B241D2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548639"/>
            <a:ext cx="4829287" cy="367104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CAC3-438D-40BD-B00B-B9A249471C09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DE4C7-C8F4-4EFE-A383-F791B241D2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CAC3-438D-40BD-B00B-B9A249471C09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DE4C7-C8F4-4EFE-A383-F791B241D24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6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CAC3-438D-40BD-B00B-B9A249471C09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DE4C7-C8F4-4EFE-A383-F791B241D2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CAC3-438D-40BD-B00B-B9A249471C09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DE4C7-C8F4-4EFE-A383-F791B241D24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CAC3-438D-40BD-B00B-B9A249471C09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DE4C7-C8F4-4EFE-A383-F791B241D24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CAC3-438D-40BD-B00B-B9A249471C09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DE4C7-C8F4-4EFE-A383-F791B241D2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CAC3-438D-40BD-B00B-B9A249471C09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DE4C7-C8F4-4EFE-A383-F791B241D2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548640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51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CAC3-438D-40BD-B00B-B9A249471C09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DE4C7-C8F4-4EFE-A383-F791B241D2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0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4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CAC3-438D-40BD-B00B-B9A249471C09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DE4C7-C8F4-4EFE-A383-F791B241D24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C7CAC3-438D-40BD-B00B-B9A249471C09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14DE4C7-C8F4-4EFE-A383-F791B241D24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g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slide" Target="slide15.xml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audioskazki-online.ru/rasskazy/prishvin-mihail" TargetMode="External"/><Relationship Id="rId2" Type="http://schemas.openxmlformats.org/officeDocument/2006/relationships/hyperlink" Target="https://yandex.ru/promo/browser/ie/video/1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learningapps.org/watch?v=pwwibph5k23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hyperlink" Target="https://www.youtube.com/watch?v=yuroCaNd0Vs" TargetMode="External"/><Relationship Id="rId7" Type="http://schemas.openxmlformats.org/officeDocument/2006/relationships/hyperlink" Target="https://learningapps.org/watch?v=pwwibph5k23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4.xml"/><Relationship Id="rId4" Type="http://schemas.openxmlformats.org/officeDocument/2006/relationships/hyperlink" Target="https://audioskazki-online.ru/rasskazy/prishvin-mihail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12" Type="http://schemas.openxmlformats.org/officeDocument/2006/relationships/slide" Target="slide10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image" Target="../media/image9.jpeg"/><Relationship Id="rId5" Type="http://schemas.openxmlformats.org/officeDocument/2006/relationships/image" Target="../media/image6.jpeg"/><Relationship Id="rId10" Type="http://schemas.openxmlformats.org/officeDocument/2006/relationships/slide" Target="slide9.xml"/><Relationship Id="rId4" Type="http://schemas.openxmlformats.org/officeDocument/2006/relationships/slide" Target="slide6.xml"/><Relationship Id="rId9" Type="http://schemas.openxmlformats.org/officeDocument/2006/relationships/image" Target="../media/image8.jpeg"/><Relationship Id="rId1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3808" y="1419622"/>
            <a:ext cx="6192688" cy="3528393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ВИРТУАЛЬНАЯ КНИЖНАЯ ВЫСТАВКА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К 150-ЛЕТИЮ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МИХАИЛА МИХАЙЛОВИЧА ПРИШВИНА</a:t>
            </a:r>
          </a:p>
          <a:p>
            <a:pPr algn="ctr"/>
            <a:r>
              <a:rPr lang="ru-RU" sz="4400" b="1" i="1" u="sng" dirty="0" smtClean="0">
                <a:solidFill>
                  <a:srgbClr val="002060"/>
                </a:solidFill>
              </a:rPr>
              <a:t>«Кладовая природы»</a:t>
            </a:r>
          </a:p>
          <a:p>
            <a:pPr algn="ctr"/>
            <a:endParaRPr lang="ru-RU" b="1" dirty="0" smtClean="0">
              <a:solidFill>
                <a:srgbClr val="002060"/>
              </a:solidFill>
            </a:endParaRPr>
          </a:p>
          <a:p>
            <a:pPr algn="r"/>
            <a:endParaRPr lang="ru-RU" sz="1400" b="1" dirty="0" smtClean="0">
              <a:solidFill>
                <a:srgbClr val="002060"/>
              </a:solidFill>
            </a:endParaRPr>
          </a:p>
          <a:p>
            <a:pPr algn="r"/>
            <a:r>
              <a:rPr lang="ru-RU" sz="1400" b="1" dirty="0" smtClean="0">
                <a:solidFill>
                  <a:srgbClr val="002060"/>
                </a:solidFill>
              </a:rPr>
              <a:t>Педагог-библиотекарь:</a:t>
            </a:r>
          </a:p>
          <a:p>
            <a:pPr algn="r"/>
            <a:r>
              <a:rPr lang="ru-RU" sz="1400" b="1" dirty="0" err="1" smtClean="0">
                <a:solidFill>
                  <a:srgbClr val="002060"/>
                </a:solidFill>
              </a:rPr>
              <a:t>Сагитова</a:t>
            </a:r>
            <a:r>
              <a:rPr lang="ru-RU" sz="1400" b="1" dirty="0" smtClean="0">
                <a:solidFill>
                  <a:srgbClr val="002060"/>
                </a:solidFill>
              </a:rPr>
              <a:t> Лилия </a:t>
            </a:r>
            <a:r>
              <a:rPr lang="ru-RU" sz="1400" b="1" dirty="0" err="1" smtClean="0">
                <a:solidFill>
                  <a:srgbClr val="002060"/>
                </a:solidFill>
              </a:rPr>
              <a:t>Ильсуровна</a:t>
            </a:r>
            <a:endParaRPr lang="ru-RU" sz="1400" b="1" dirty="0">
              <a:solidFill>
                <a:srgbClr val="002060"/>
              </a:solidFill>
            </a:endParaRPr>
          </a:p>
          <a:p>
            <a:pPr algn="ctr"/>
            <a:endParaRPr lang="ru-RU" b="1" dirty="0" smtClean="0">
              <a:solidFill>
                <a:srgbClr val="002060"/>
              </a:solidFill>
            </a:endParaRPr>
          </a:p>
          <a:p>
            <a:pPr algn="ctr"/>
            <a:endParaRPr lang="ru-RU" b="1" dirty="0" smtClean="0">
              <a:solidFill>
                <a:srgbClr val="002060"/>
              </a:solidFill>
            </a:endParaRPr>
          </a:p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24544" y="195490"/>
            <a:ext cx="7272809" cy="1152127"/>
          </a:xfrm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ru-RU" sz="1600" i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общеобразовательное автономное учреждение</a:t>
            </a:r>
            <a:br>
              <a:rPr lang="ru-RU" sz="1600" i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i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средняя общеобразовательная школа №9 </a:t>
            </a:r>
            <a:br>
              <a:rPr lang="ru-RU" sz="1600" i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i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 г. Нефтекамск Республики Башкортостан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878" y="-14961"/>
            <a:ext cx="1828161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79632" y="211008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33" name="Picture 9" descr="C:\Users\Ильгиз\Desktop\пришвин\prishvin-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9662"/>
            <a:ext cx="2550354" cy="3219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Ильгиз\Desktop\пришвин\sixplu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299942"/>
            <a:ext cx="544963" cy="54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03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112" y="3279126"/>
            <a:ext cx="2725689" cy="876800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87679"/>
            <a:ext cx="4824536" cy="5020022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1800" b="1" dirty="0">
                <a:solidFill>
                  <a:srgbClr val="00B050"/>
                </a:solidFill>
              </a:rPr>
              <a:t>В сборник вошли познавательные истории о встречах автора с обитателями леса, а также о друге человека - собаке. Вы прочитаете трогательную историю про уточку по имени Хромка, забавные рассказы про говорящего грача, хитрого медведя и бесхвостую выскочку-сороку, и, конечно, про охоту за бабочкой любимой собаки Пришвина </a:t>
            </a:r>
            <a:r>
              <a:rPr lang="ru-RU" sz="1800" b="1" dirty="0" err="1">
                <a:solidFill>
                  <a:srgbClr val="00B050"/>
                </a:solidFill>
              </a:rPr>
              <a:t>Жульки</a:t>
            </a:r>
            <a:r>
              <a:rPr lang="ru-RU" sz="1800" b="1" dirty="0">
                <a:solidFill>
                  <a:srgbClr val="00B050"/>
                </a:solidFill>
              </a:rPr>
              <a:t> - красивого сеттера мраморно-голубого окраса.</a:t>
            </a:r>
            <a:br>
              <a:rPr lang="ru-RU" sz="1800" b="1" dirty="0">
                <a:solidFill>
                  <a:srgbClr val="00B050"/>
                </a:solidFill>
              </a:rPr>
            </a:br>
            <a:r>
              <a:rPr lang="ru-RU" sz="1800" b="1" dirty="0">
                <a:solidFill>
                  <a:srgbClr val="00B050"/>
                </a:solidFill>
              </a:rPr>
              <a:t>Именно её портрет изобразила на обложке книги талантливая художница Татьяна Дмитриевна Васильева, чьи иллюстрации помогут читателю прочувствовать всю красоту мира природы.</a:t>
            </a:r>
            <a:br>
              <a:rPr lang="ru-RU" sz="1800" b="1" dirty="0">
                <a:solidFill>
                  <a:srgbClr val="00B050"/>
                </a:solidFill>
              </a:rPr>
            </a:br>
            <a:endParaRPr lang="ru-RU" sz="1800" b="1" dirty="0">
              <a:solidFill>
                <a:srgbClr val="00B050"/>
              </a:solidFill>
            </a:endParaRPr>
          </a:p>
        </p:txBody>
      </p:sp>
      <p:pic>
        <p:nvPicPr>
          <p:cNvPr id="3074" name="Picture 2" descr="C:\Users\Ильгиз\Desktop\пришвин\5_806aca25efe998cdabc919b0677c92a3_14633013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5" y="25940"/>
            <a:ext cx="406794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возврат 3">
            <a:hlinkClick r:id="rId3" action="ppaction://hlinksldjump" highlightClick="1"/>
          </p:cNvPr>
          <p:cNvSpPr/>
          <p:nvPr/>
        </p:nvSpPr>
        <p:spPr>
          <a:xfrm>
            <a:off x="4572000" y="4515966"/>
            <a:ext cx="432048" cy="576064"/>
          </a:xfrm>
          <a:prstGeom prst="actionButtonReturn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25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66496" y="573528"/>
            <a:ext cx="6661888" cy="40318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 w="11430"/>
                <a:solidFill>
                  <a:srgbClr val="C00000"/>
                </a:solidFill>
              </a:rPr>
              <a:t>Игра</a:t>
            </a:r>
          </a:p>
          <a:p>
            <a:pPr algn="ctr"/>
            <a:r>
              <a:rPr lang="ru-RU" sz="8000" b="1" cap="none" spc="0" dirty="0" smtClean="0">
                <a:ln w="11430"/>
                <a:solidFill>
                  <a:srgbClr val="C00000"/>
                </a:solidFill>
              </a:rPr>
              <a:t>«Четвертый </a:t>
            </a:r>
          </a:p>
          <a:p>
            <a:pPr algn="ctr"/>
            <a:r>
              <a:rPr lang="ru-RU" sz="8000" b="1" cap="none" spc="0" dirty="0" smtClean="0">
                <a:ln w="11430"/>
                <a:solidFill>
                  <a:srgbClr val="C00000"/>
                </a:solidFill>
              </a:rPr>
              <a:t>лишний»</a:t>
            </a:r>
          </a:p>
          <a:p>
            <a:endParaRPr lang="ru-RU" sz="1600" b="1" cap="none" spc="0" dirty="0">
              <a:ln w="11430"/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89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1815"/>
            <a:ext cx="3200748" cy="24551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71" y="2715514"/>
            <a:ext cx="3192353" cy="2427986"/>
          </a:xfrm>
          <a:prstGeom prst="rect">
            <a:avLst/>
          </a:prstGeom>
        </p:spPr>
      </p:pic>
      <p:pic>
        <p:nvPicPr>
          <p:cNvPr id="6" name="Объект 5">
            <a:hlinkClick r:id="rId4" action="ppaction://hlinksldjump"/>
          </p:cNvPr>
          <p:cNvPicPr>
            <a:picLocks noGrp="1" noChangeAspect="1"/>
          </p:cNvPicPr>
          <p:nvPr>
            <p:ph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91607"/>
            <a:ext cx="3189555" cy="24453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715514"/>
            <a:ext cx="3240360" cy="242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78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76" y="23201"/>
            <a:ext cx="9260196" cy="511206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267494"/>
            <a:ext cx="932452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sz="44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sz="4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Бледная </a:t>
            </a:r>
            <a:r>
              <a:rPr lang="ru-RU" sz="4400" b="1" dirty="0">
                <a:solidFill>
                  <a:srgbClr val="FF0000"/>
                </a:solidFill>
              </a:rPr>
              <a:t>поганка – ядовитый </a:t>
            </a:r>
            <a:r>
              <a:rPr lang="ru-RU" sz="4400" b="1" dirty="0" smtClean="0">
                <a:solidFill>
                  <a:srgbClr val="FF0000"/>
                </a:solidFill>
              </a:rPr>
              <a:t>гриб!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149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1"/>
            <a:ext cx="4248472" cy="24551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66" y="2652320"/>
            <a:ext cx="4248472" cy="2283719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16631"/>
            <a:ext cx="3513839" cy="2455119"/>
          </a:xfrm>
          <a:prstGeom prst="rect">
            <a:avLst/>
          </a:prstGeom>
        </p:spPr>
      </p:pic>
      <p:pic>
        <p:nvPicPr>
          <p:cNvPr id="8" name="Рисунок 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735324"/>
            <a:ext cx="3674326" cy="211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69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72" y="6670"/>
            <a:ext cx="9176672" cy="513683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8964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Волчья ягода – ядовитая ягода!</a:t>
            </a:r>
          </a:p>
        </p:txBody>
      </p:sp>
    </p:spTree>
    <p:extLst>
      <p:ext uri="{BB962C8B-B14F-4D97-AF65-F5344CB8AC3E}">
        <p14:creationId xmlns:p14="http://schemas.microsoft.com/office/powerpoint/2010/main" val="353995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8727"/>
            <a:ext cx="3378853" cy="24713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590116"/>
            <a:ext cx="3342389" cy="2494425"/>
          </a:xfrm>
          <a:prstGeom prst="rect">
            <a:avLst/>
          </a:prstGeom>
        </p:spPr>
      </p:pic>
      <p:pic>
        <p:nvPicPr>
          <p:cNvPr id="6" name="Объект 5">
            <a:hlinkClick r:id="rId4" action="ppaction://hlinksldjump"/>
          </p:cNvPr>
          <p:cNvPicPr>
            <a:picLocks noGrp="1" noChangeAspect="1"/>
          </p:cNvPicPr>
          <p:nvPr>
            <p:ph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6099"/>
            <a:ext cx="3473450" cy="26050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3" y="2787774"/>
            <a:ext cx="3672408" cy="239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68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" y="1"/>
            <a:ext cx="9133033" cy="535264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15617" y="195486"/>
            <a:ext cx="72728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Ель – хвойное дерево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27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1786"/>
            <a:ext cx="3312368" cy="23778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86" y="2532739"/>
            <a:ext cx="3312368" cy="2415772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43689"/>
            <a:ext cx="3557368" cy="23890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532739"/>
            <a:ext cx="3528392" cy="2659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20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2686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1536" y="1059582"/>
            <a:ext cx="8832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Нарциссы – садовые цветы </a:t>
            </a:r>
            <a:endParaRPr lang="ru-RU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74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195486"/>
            <a:ext cx="7848872" cy="4948014"/>
          </a:xfrm>
        </p:spPr>
        <p:txBody>
          <a:bodyPr/>
          <a:lstStyle/>
          <a:p>
            <a:pPr marL="0" indent="0" algn="l">
              <a:buNone/>
            </a:pPr>
            <a:r>
              <a:rPr lang="ru-RU" sz="1800" u="sng" dirty="0">
                <a:effectLst/>
              </a:rPr>
              <a:t/>
            </a:r>
            <a:br>
              <a:rPr lang="ru-RU" sz="1800" u="sng" dirty="0">
                <a:effectLst/>
              </a:rPr>
            </a:br>
            <a:r>
              <a:rPr lang="ru-RU" sz="1800" u="sng" dirty="0">
                <a:solidFill>
                  <a:srgbClr val="0070C0"/>
                </a:solidFill>
                <a:effectLst/>
              </a:rPr>
              <a:t>Цель: </a:t>
            </a:r>
            <a:r>
              <a:rPr lang="ru-RU" sz="1800" dirty="0">
                <a:solidFill>
                  <a:srgbClr val="0070C0"/>
                </a:solidFill>
                <a:effectLst/>
              </a:rPr>
              <a:t>познакомить детей с жизнью и творчеством Михаила </a:t>
            </a:r>
            <a:r>
              <a:rPr lang="ru-RU" sz="1800" dirty="0" smtClean="0">
                <a:solidFill>
                  <a:srgbClr val="0070C0"/>
                </a:solidFill>
                <a:effectLst/>
              </a:rPr>
              <a:t>Пришвина.</a:t>
            </a:r>
            <a:br>
              <a:rPr lang="ru-RU" sz="1800" dirty="0" smtClean="0">
                <a:solidFill>
                  <a:srgbClr val="0070C0"/>
                </a:solidFill>
                <a:effectLst/>
              </a:rPr>
            </a:br>
            <a:r>
              <a:rPr lang="ru-RU" sz="1800" u="sng" dirty="0" smtClean="0">
                <a:solidFill>
                  <a:srgbClr val="0070C0"/>
                </a:solidFill>
                <a:effectLst/>
              </a:rPr>
              <a:t>Задачи</a:t>
            </a:r>
            <a:r>
              <a:rPr lang="ru-RU" sz="1800" u="sng" dirty="0">
                <a:solidFill>
                  <a:srgbClr val="0070C0"/>
                </a:solidFill>
                <a:effectLst/>
              </a:rPr>
              <a:t>:</a:t>
            </a:r>
            <a:r>
              <a:rPr lang="ru-RU" sz="1800" dirty="0">
                <a:solidFill>
                  <a:srgbClr val="0070C0"/>
                </a:solidFill>
                <a:effectLst/>
              </a:rPr>
              <a:t/>
            </a:r>
            <a:br>
              <a:rPr lang="ru-RU" sz="1800" dirty="0">
                <a:solidFill>
                  <a:srgbClr val="0070C0"/>
                </a:solidFill>
                <a:effectLst/>
              </a:rPr>
            </a:br>
            <a:r>
              <a:rPr lang="ru-RU" sz="1800" dirty="0">
                <a:solidFill>
                  <a:srgbClr val="0070C0"/>
                </a:solidFill>
                <a:effectLst/>
              </a:rPr>
              <a:t>1.Расширить знания детей о животном мире через произведения М. Пришвина.</a:t>
            </a:r>
            <a:br>
              <a:rPr lang="ru-RU" sz="1800" dirty="0">
                <a:solidFill>
                  <a:srgbClr val="0070C0"/>
                </a:solidFill>
                <a:effectLst/>
              </a:rPr>
            </a:br>
            <a:r>
              <a:rPr lang="ru-RU" sz="1800" dirty="0">
                <a:solidFill>
                  <a:srgbClr val="0070C0"/>
                </a:solidFill>
                <a:effectLst/>
              </a:rPr>
              <a:t>2.Продолжать формировать интерес к детской художественной литературе.</a:t>
            </a:r>
            <a:br>
              <a:rPr lang="ru-RU" sz="1800" dirty="0">
                <a:solidFill>
                  <a:srgbClr val="0070C0"/>
                </a:solidFill>
                <a:effectLst/>
              </a:rPr>
            </a:br>
            <a:r>
              <a:rPr lang="ru-RU" sz="1800" dirty="0">
                <a:solidFill>
                  <a:srgbClr val="0070C0"/>
                </a:solidFill>
                <a:effectLst/>
              </a:rPr>
              <a:t>3.Продолжать развивать память, внимание, мышление, связную монологическую и диалогическую речь, умение последовательно высказывать свои мысли.</a:t>
            </a:r>
            <a:br>
              <a:rPr lang="ru-RU" sz="1800" dirty="0">
                <a:solidFill>
                  <a:srgbClr val="0070C0"/>
                </a:solidFill>
                <a:effectLst/>
              </a:rPr>
            </a:br>
            <a:r>
              <a:rPr lang="ru-RU" sz="1800" dirty="0">
                <a:solidFill>
                  <a:srgbClr val="0070C0"/>
                </a:solidFill>
                <a:effectLst/>
              </a:rPr>
              <a:t>4.Способствовать воспитанию добрых чувств и доброжелательного отношения к животным, сочувствие  попавшим в беду.</a:t>
            </a:r>
            <a:br>
              <a:rPr lang="ru-RU" sz="1800" dirty="0">
                <a:solidFill>
                  <a:srgbClr val="0070C0"/>
                </a:solidFill>
                <a:effectLst/>
              </a:rPr>
            </a:br>
            <a:r>
              <a:rPr lang="ru-RU" sz="1800" dirty="0">
                <a:solidFill>
                  <a:srgbClr val="0070C0"/>
                </a:solidFill>
                <a:effectLst/>
              </a:rPr>
              <a:t>5.Учить детей договариваться, делиться, помогать, оказывать поддержку в работе.</a:t>
            </a:r>
            <a:br>
              <a:rPr lang="ru-RU" sz="1800" dirty="0">
                <a:solidFill>
                  <a:srgbClr val="0070C0"/>
                </a:solidFill>
                <a:effectLst/>
              </a:rPr>
            </a:br>
            <a:r>
              <a:rPr lang="ru-RU" sz="1800" dirty="0">
                <a:solidFill>
                  <a:srgbClr val="0070C0"/>
                </a:solidFill>
                <a:effectLst/>
              </a:rPr>
              <a:t>6.Приобщать родителей к семейному чтению литературных произведений.</a:t>
            </a:r>
            <a:r>
              <a:rPr lang="ru-RU" sz="1800" b="0" dirty="0">
                <a:effectLst/>
              </a:rPr>
              <a:t/>
            </a:r>
            <a:br>
              <a:rPr lang="ru-RU" sz="1800" b="0" dirty="0">
                <a:effectLst/>
              </a:rPr>
            </a:b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48562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Ильгиз\Downloads\8djK8gSwnV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4" y="0"/>
            <a:ext cx="9117536" cy="524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72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Ильгиз\Downloads\mihail-prishvin-citaty-o-priro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5402"/>
            <a:ext cx="9127894" cy="5117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58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411510"/>
            <a:ext cx="8424936" cy="4464496"/>
          </a:xfrm>
        </p:spPr>
        <p:txBody>
          <a:bodyPr>
            <a:normAutofit fontScale="90000"/>
          </a:bodyPr>
          <a:lstStyle/>
          <a:p>
            <a:pPr marL="0" indent="0" algn="l">
              <a:buNone/>
            </a:pPr>
            <a:r>
              <a:rPr lang="ru-RU" sz="3200" dirty="0" smtClean="0">
                <a:solidFill>
                  <a:srgbClr val="002060"/>
                </a:solidFill>
                <a:latin typeface="+mn-lt"/>
              </a:rPr>
              <a:t>Список литературы</a:t>
            </a:r>
            <a:br>
              <a:rPr lang="ru-RU" sz="3200" dirty="0" smtClean="0">
                <a:solidFill>
                  <a:srgbClr val="002060"/>
                </a:solidFill>
                <a:latin typeface="+mn-lt"/>
              </a:rPr>
            </a:b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+mn-lt"/>
              </a:rPr>
            </a:br>
            <a:r>
              <a:rPr lang="ru-RU" sz="2000" dirty="0" smtClean="0">
                <a:solidFill>
                  <a:srgbClr val="002060"/>
                </a:solidFill>
                <a:latin typeface="+mn-lt"/>
              </a:rPr>
              <a:t>1 </a:t>
            </a:r>
            <a:r>
              <a:rPr lang="ru-RU" sz="2000" b="0" dirty="0" smtClean="0">
                <a:effectLst/>
              </a:rPr>
              <a:t>Михаил </a:t>
            </a:r>
            <a:r>
              <a:rPr lang="ru-RU" sz="2000" b="0" dirty="0">
                <a:effectLst/>
              </a:rPr>
              <a:t>Пришвин: </a:t>
            </a:r>
            <a:r>
              <a:rPr lang="ru-RU" sz="2000" b="0" dirty="0" smtClean="0">
                <a:effectLst/>
              </a:rPr>
              <a:t>«Ребята </a:t>
            </a:r>
            <a:r>
              <a:rPr lang="ru-RU" sz="2000" b="0" dirty="0">
                <a:effectLst/>
              </a:rPr>
              <a:t>и </a:t>
            </a:r>
            <a:r>
              <a:rPr lang="ru-RU" sz="2000" b="0" dirty="0" smtClean="0">
                <a:effectLst/>
              </a:rPr>
              <a:t>утята», Издательство</a:t>
            </a:r>
            <a:r>
              <a:rPr lang="ru-RU" sz="2000" b="0" dirty="0">
                <a:effectLst/>
              </a:rPr>
              <a:t>: АСТ, 2017 </a:t>
            </a:r>
            <a:r>
              <a:rPr lang="ru-RU" sz="2000" b="0" dirty="0" smtClean="0">
                <a:effectLst/>
              </a:rPr>
              <a:t>г.</a:t>
            </a:r>
            <a:br>
              <a:rPr lang="ru-RU" sz="2000" b="0" dirty="0" smtClean="0">
                <a:effectLst/>
              </a:rPr>
            </a:br>
            <a:r>
              <a:rPr lang="ru-RU" sz="2000" b="0" dirty="0" smtClean="0">
                <a:effectLst/>
              </a:rPr>
              <a:t>2. </a:t>
            </a:r>
            <a:r>
              <a:rPr lang="ru-RU" sz="2000" b="0" dirty="0">
                <a:effectLst/>
              </a:rPr>
              <a:t>Михаил Пришвин: </a:t>
            </a:r>
            <a:r>
              <a:rPr lang="ru-RU" sz="2000" b="0" dirty="0" smtClean="0">
                <a:effectLst/>
              </a:rPr>
              <a:t>«Лесная капель», </a:t>
            </a:r>
            <a:r>
              <a:rPr lang="ru-RU" sz="2000" b="0" dirty="0">
                <a:effectLst/>
              </a:rPr>
              <a:t>Издательство: </a:t>
            </a:r>
            <a:r>
              <a:rPr lang="ru-RU" sz="2000" b="0" dirty="0" err="1" smtClean="0">
                <a:effectLst/>
              </a:rPr>
              <a:t>Эксмо</a:t>
            </a:r>
            <a:r>
              <a:rPr lang="ru-RU" sz="2000" b="0" dirty="0" smtClean="0">
                <a:effectLst/>
              </a:rPr>
              <a:t>, 2010 </a:t>
            </a:r>
            <a:r>
              <a:rPr lang="ru-RU" sz="2000" b="0" dirty="0">
                <a:effectLst/>
              </a:rPr>
              <a:t>г</a:t>
            </a:r>
            <a:r>
              <a:rPr lang="ru-RU" sz="2000" b="0" dirty="0" smtClean="0">
                <a:effectLst/>
              </a:rPr>
              <a:t>.</a:t>
            </a:r>
            <a:br>
              <a:rPr lang="ru-RU" sz="2000" b="0" dirty="0" smtClean="0">
                <a:effectLst/>
              </a:rPr>
            </a:br>
            <a:r>
              <a:rPr lang="ru-RU" sz="2000" b="0" dirty="0" smtClean="0">
                <a:effectLst/>
              </a:rPr>
              <a:t>3. </a:t>
            </a:r>
            <a:r>
              <a:rPr lang="ru-RU" sz="2000" b="0" dirty="0">
                <a:effectLst/>
              </a:rPr>
              <a:t>Михаил Пришвин: </a:t>
            </a:r>
            <a:r>
              <a:rPr lang="ru-RU" sz="2000" b="0" dirty="0" smtClean="0">
                <a:effectLst/>
              </a:rPr>
              <a:t>«Охота за бабочкой», </a:t>
            </a:r>
            <a:r>
              <a:rPr lang="ru-RU" sz="2000" b="0" dirty="0">
                <a:effectLst/>
              </a:rPr>
              <a:t>Издательство: </a:t>
            </a:r>
            <a:r>
              <a:rPr lang="ru-RU" sz="2000" b="0" dirty="0" err="1" smtClean="0">
                <a:effectLst/>
              </a:rPr>
              <a:t>Нигма</a:t>
            </a:r>
            <a:r>
              <a:rPr lang="ru-RU" sz="2000" b="0" dirty="0" smtClean="0">
                <a:effectLst/>
              </a:rPr>
              <a:t>, 2014 </a:t>
            </a:r>
            <a:r>
              <a:rPr lang="ru-RU" sz="2000" b="0" dirty="0">
                <a:effectLst/>
              </a:rPr>
              <a:t>г</a:t>
            </a:r>
            <a:r>
              <a:rPr lang="ru-RU" sz="2000" b="0" dirty="0" smtClean="0">
                <a:effectLst/>
              </a:rPr>
              <a:t>.</a:t>
            </a:r>
            <a:br>
              <a:rPr lang="ru-RU" sz="2000" b="0" dirty="0" smtClean="0">
                <a:effectLst/>
              </a:rPr>
            </a:br>
            <a:r>
              <a:rPr lang="ru-RU" sz="2000" b="0" dirty="0" smtClean="0">
                <a:effectLst/>
              </a:rPr>
              <a:t>4. </a:t>
            </a:r>
            <a:r>
              <a:rPr lang="ru-RU" sz="2000" b="0" dirty="0">
                <a:effectLst/>
              </a:rPr>
              <a:t>Михаил Пришвин: </a:t>
            </a:r>
            <a:r>
              <a:rPr lang="ru-RU" sz="2000" b="0" dirty="0" smtClean="0">
                <a:effectLst/>
              </a:rPr>
              <a:t>«Кладовая солнца. Рассказы о природе», </a:t>
            </a:r>
            <a:r>
              <a:rPr lang="ru-RU" sz="2000" b="0" dirty="0">
                <a:effectLst/>
              </a:rPr>
              <a:t>Издательство: </a:t>
            </a:r>
            <a:r>
              <a:rPr lang="ru-RU" sz="2000" b="0" dirty="0" err="1" smtClean="0">
                <a:effectLst/>
              </a:rPr>
              <a:t>Нигма</a:t>
            </a:r>
            <a:r>
              <a:rPr lang="ru-RU" sz="2000" b="0" dirty="0" smtClean="0">
                <a:effectLst/>
              </a:rPr>
              <a:t>, 1983 </a:t>
            </a:r>
            <a:r>
              <a:rPr lang="ru-RU" sz="2000" b="0" dirty="0">
                <a:effectLst/>
              </a:rPr>
              <a:t>г</a:t>
            </a:r>
            <a:r>
              <a:rPr lang="ru-RU" sz="2000" b="0" dirty="0" smtClean="0">
                <a:effectLst/>
              </a:rPr>
              <a:t>.</a:t>
            </a:r>
            <a:br>
              <a:rPr lang="ru-RU" sz="2000" b="0" dirty="0" smtClean="0">
                <a:effectLst/>
              </a:rPr>
            </a:br>
            <a:r>
              <a:rPr lang="ru-RU" sz="2000" b="0" dirty="0" smtClean="0">
                <a:effectLst/>
              </a:rPr>
              <a:t>5. </a:t>
            </a:r>
            <a:r>
              <a:rPr lang="ru-RU" sz="2000" b="0" dirty="0">
                <a:effectLst/>
              </a:rPr>
              <a:t>Михаил Пришвин: </a:t>
            </a:r>
            <a:r>
              <a:rPr lang="ru-RU" sz="2000" b="0" dirty="0" smtClean="0">
                <a:effectLst/>
              </a:rPr>
              <a:t>«</a:t>
            </a:r>
            <a:r>
              <a:rPr lang="ru-RU" sz="2000" b="0" dirty="0" err="1" smtClean="0">
                <a:effectLst/>
              </a:rPr>
              <a:t>Лисичкин</a:t>
            </a:r>
            <a:r>
              <a:rPr lang="ru-RU" sz="2000" b="0" dirty="0" smtClean="0">
                <a:effectLst/>
              </a:rPr>
              <a:t> хлеб</a:t>
            </a:r>
            <a:r>
              <a:rPr lang="ru-RU" sz="2000" b="0" dirty="0">
                <a:effectLst/>
              </a:rPr>
              <a:t>», М.: Махаон, Азбука-Аттикус, </a:t>
            </a:r>
            <a:r>
              <a:rPr lang="ru-RU" sz="2000" b="0" dirty="0" smtClean="0">
                <a:effectLst/>
              </a:rPr>
              <a:t>2018 г.</a:t>
            </a:r>
            <a:br>
              <a:rPr lang="ru-RU" sz="2000" b="0" dirty="0" smtClean="0">
                <a:effectLst/>
              </a:rPr>
            </a:br>
            <a:r>
              <a:rPr lang="ru-RU" sz="2000" b="0" dirty="0" smtClean="0">
                <a:effectLst/>
              </a:rPr>
              <a:t>6</a:t>
            </a:r>
            <a:r>
              <a:rPr lang="ru-RU" sz="2000" b="0" dirty="0">
                <a:effectLst/>
              </a:rPr>
              <a:t>. Михаил Пришвин: </a:t>
            </a:r>
            <a:r>
              <a:rPr lang="ru-RU" sz="2000" b="0" dirty="0" smtClean="0">
                <a:effectLst/>
              </a:rPr>
              <a:t>«Рассказы о животных», </a:t>
            </a:r>
            <a:r>
              <a:rPr lang="ru-RU" sz="2000" b="0" dirty="0">
                <a:effectLst/>
              </a:rPr>
              <a:t>Издательство: </a:t>
            </a:r>
            <a:r>
              <a:rPr lang="ru-RU" sz="2000" b="0" dirty="0" smtClean="0">
                <a:effectLst/>
              </a:rPr>
              <a:t>Малыш, 2018 </a:t>
            </a:r>
            <a:r>
              <a:rPr lang="ru-RU" sz="2000" b="0" dirty="0">
                <a:effectLst/>
              </a:rPr>
              <a:t>г</a:t>
            </a:r>
            <a:r>
              <a:rPr lang="ru-RU" sz="2000" b="0" dirty="0" smtClean="0">
                <a:effectLst/>
              </a:rPr>
              <a:t>.</a:t>
            </a:r>
            <a:br>
              <a:rPr lang="ru-RU" sz="2000" b="0" dirty="0" smtClean="0">
                <a:effectLst/>
              </a:rPr>
            </a:br>
            <a:r>
              <a:rPr lang="ru-RU" sz="2000" b="0" dirty="0" smtClean="0">
                <a:effectLst/>
              </a:rPr>
              <a:t/>
            </a:r>
            <a:br>
              <a:rPr lang="ru-RU" sz="2000" b="0" dirty="0" smtClean="0">
                <a:effectLst/>
              </a:rPr>
            </a:br>
            <a:r>
              <a:rPr lang="ru-RU" sz="2000" u="sng" dirty="0" smtClean="0">
                <a:effectLst/>
              </a:rPr>
              <a:t>Интернет ресурсы:</a:t>
            </a:r>
            <a:br>
              <a:rPr lang="ru-RU" sz="2000" u="sng" dirty="0" smtClean="0">
                <a:effectLst/>
              </a:rPr>
            </a:br>
            <a:r>
              <a:rPr lang="ru-RU" sz="2000" b="0" dirty="0" smtClean="0">
                <a:effectLst/>
              </a:rPr>
              <a:t>1. </a:t>
            </a:r>
            <a:r>
              <a:rPr lang="en-US" sz="2000" b="0" dirty="0">
                <a:effectLst/>
                <a:hlinkClick r:id="rId2"/>
              </a:rPr>
              <a:t>https://</a:t>
            </a:r>
            <a:r>
              <a:rPr lang="en-US" sz="2000" b="0" dirty="0" smtClean="0">
                <a:effectLst/>
                <a:hlinkClick r:id="rId2"/>
              </a:rPr>
              <a:t>yandex.ru/promo/browser/ie/video/1</a:t>
            </a:r>
            <a:r>
              <a:rPr lang="ru-RU" sz="2000" b="0" dirty="0" smtClean="0">
                <a:effectLst/>
              </a:rPr>
              <a:t/>
            </a:r>
            <a:br>
              <a:rPr lang="ru-RU" sz="2000" b="0" dirty="0" smtClean="0">
                <a:effectLst/>
              </a:rPr>
            </a:br>
            <a:r>
              <a:rPr lang="ru-RU" sz="2000" b="0" dirty="0" smtClean="0">
                <a:effectLst/>
              </a:rPr>
              <a:t>2. </a:t>
            </a:r>
            <a:r>
              <a:rPr lang="en-US" sz="2000" b="0" dirty="0">
                <a:effectLst/>
                <a:hlinkClick r:id="rId3"/>
              </a:rPr>
              <a:t>https://</a:t>
            </a:r>
            <a:r>
              <a:rPr lang="en-US" sz="2000" b="0" dirty="0" smtClean="0">
                <a:effectLst/>
                <a:hlinkClick r:id="rId3"/>
              </a:rPr>
              <a:t>audioskazki-online.ru/rasskazy/prishvin-mihail</a:t>
            </a:r>
            <a:r>
              <a:rPr lang="ru-RU" sz="2000" b="0" dirty="0" smtClean="0">
                <a:effectLst/>
              </a:rPr>
              <a:t/>
            </a:r>
            <a:br>
              <a:rPr lang="ru-RU" sz="2000" b="0" dirty="0" smtClean="0">
                <a:effectLst/>
              </a:rPr>
            </a:br>
            <a:r>
              <a:rPr lang="ru-RU" sz="2000" b="0" dirty="0" smtClean="0">
                <a:effectLst/>
              </a:rPr>
              <a:t>3. </a:t>
            </a:r>
            <a:r>
              <a:rPr lang="en-US" sz="2000" b="0" dirty="0">
                <a:effectLst/>
                <a:hlinkClick r:id="rId4"/>
              </a:rPr>
              <a:t>https://</a:t>
            </a:r>
            <a:r>
              <a:rPr lang="en-US" sz="2000" b="0" dirty="0" smtClean="0">
                <a:effectLst/>
                <a:hlinkClick r:id="rId4"/>
              </a:rPr>
              <a:t>learningapps.org/watch?v=pwwibph5k23</a:t>
            </a:r>
            <a:r>
              <a:rPr lang="ru-RU" sz="1600" b="0" dirty="0" smtClean="0">
                <a:effectLst/>
              </a:rPr>
              <a:t/>
            </a:r>
            <a:br>
              <a:rPr lang="ru-RU" sz="1600" b="0" dirty="0" smtClean="0">
                <a:effectLst/>
              </a:rPr>
            </a:br>
            <a:r>
              <a:rPr lang="ru-RU" b="0" dirty="0">
                <a:effectLst/>
              </a:rPr>
              <a:t/>
            </a:r>
            <a:br>
              <a:rPr lang="ru-RU" b="0" dirty="0">
                <a:effectLst/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75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endParaRPr lang="ru-RU" dirty="0"/>
          </a:p>
        </p:txBody>
      </p:sp>
      <p:pic>
        <p:nvPicPr>
          <p:cNvPr id="2051" name="Picture 3" descr="C:\Users\Ильгиз\Desktop\пришвин\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>
            <a:hlinkClick r:id="rId3"/>
          </p:cNvPr>
          <p:cNvSpPr/>
          <p:nvPr/>
        </p:nvSpPr>
        <p:spPr>
          <a:xfrm>
            <a:off x="5854895" y="3219822"/>
            <a:ext cx="3024336" cy="504056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D1503"/>
                </a:solidFill>
              </a:rPr>
              <a:t>Краткая биография</a:t>
            </a:r>
            <a:endParaRPr lang="ru-RU" b="1" dirty="0">
              <a:solidFill>
                <a:srgbClr val="0D1503"/>
              </a:solidFill>
            </a:endParaRPr>
          </a:p>
        </p:txBody>
      </p:sp>
      <p:sp>
        <p:nvSpPr>
          <p:cNvPr id="11" name="Скругленный прямоугольник 10">
            <a:hlinkClick r:id="rId4"/>
          </p:cNvPr>
          <p:cNvSpPr/>
          <p:nvPr/>
        </p:nvSpPr>
        <p:spPr>
          <a:xfrm>
            <a:off x="5838788" y="3867894"/>
            <a:ext cx="3024336" cy="504056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D1503"/>
                </a:solidFill>
              </a:rPr>
              <a:t>Аудиокниги М. Пришвина</a:t>
            </a:r>
            <a:endParaRPr lang="ru-RU" b="1" dirty="0">
              <a:solidFill>
                <a:srgbClr val="0D1503"/>
              </a:solidFill>
            </a:endParaRPr>
          </a:p>
        </p:txBody>
      </p:sp>
      <p:sp>
        <p:nvSpPr>
          <p:cNvPr id="12" name="Скругленный прямоугольник 11">
            <a:hlinkClick r:id="rId5" action="ppaction://hlinksldjump"/>
          </p:cNvPr>
          <p:cNvSpPr/>
          <p:nvPr/>
        </p:nvSpPr>
        <p:spPr>
          <a:xfrm>
            <a:off x="5851069" y="4515966"/>
            <a:ext cx="3024336" cy="504056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D1503"/>
                </a:solidFill>
              </a:rPr>
              <a:t>Читаем М. Пришвина</a:t>
            </a:r>
            <a:endParaRPr lang="ru-RU" b="1" dirty="0">
              <a:solidFill>
                <a:srgbClr val="0D1503"/>
              </a:solidFill>
            </a:endParaRPr>
          </a:p>
        </p:txBody>
      </p:sp>
      <p:sp>
        <p:nvSpPr>
          <p:cNvPr id="13" name="Скругленный прямоугольник 12">
            <a:hlinkClick r:id="rId6" action="ppaction://hlinksldjump"/>
          </p:cNvPr>
          <p:cNvSpPr/>
          <p:nvPr/>
        </p:nvSpPr>
        <p:spPr>
          <a:xfrm>
            <a:off x="251520" y="3275133"/>
            <a:ext cx="3024336" cy="504056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D1503"/>
                </a:solidFill>
              </a:rPr>
              <a:t>Игра «Четвертый лишний»</a:t>
            </a:r>
            <a:endParaRPr lang="ru-RU" b="1" dirty="0">
              <a:solidFill>
                <a:srgbClr val="0D1503"/>
              </a:solidFill>
            </a:endParaRPr>
          </a:p>
        </p:txBody>
      </p:sp>
      <p:sp>
        <p:nvSpPr>
          <p:cNvPr id="14" name="Скругленный прямоугольник 13">
            <a:hlinkClick r:id="rId7"/>
          </p:cNvPr>
          <p:cNvSpPr/>
          <p:nvPr/>
        </p:nvSpPr>
        <p:spPr>
          <a:xfrm>
            <a:off x="251520" y="3867894"/>
            <a:ext cx="3024336" cy="504056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D1503"/>
                </a:solidFill>
              </a:rPr>
              <a:t>Онлайн-игра «Лесная угадай-ка»</a:t>
            </a:r>
            <a:endParaRPr lang="ru-RU" b="1" dirty="0">
              <a:solidFill>
                <a:srgbClr val="0D1503"/>
              </a:solidFill>
            </a:endParaRPr>
          </a:p>
        </p:txBody>
      </p:sp>
      <p:sp>
        <p:nvSpPr>
          <p:cNvPr id="10" name="Скругленный прямоугольник 9">
            <a:hlinkClick r:id="rId8" action="ppaction://hlinksldjump"/>
          </p:cNvPr>
          <p:cNvSpPr/>
          <p:nvPr/>
        </p:nvSpPr>
        <p:spPr>
          <a:xfrm>
            <a:off x="227189" y="4491202"/>
            <a:ext cx="3024336" cy="504056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D1503"/>
                </a:solidFill>
              </a:rPr>
              <a:t>Список литературы</a:t>
            </a:r>
            <a:endParaRPr lang="ru-RU" b="1" dirty="0">
              <a:solidFill>
                <a:srgbClr val="0D15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22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267494"/>
            <a:ext cx="7560840" cy="79208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600" b="1" i="1" u="sng" dirty="0" smtClean="0">
                <a:solidFill>
                  <a:schemeClr val="accent3">
                    <a:lumMod val="50000"/>
                  </a:schemeClr>
                </a:solidFill>
              </a:rPr>
              <a:t>Читаем М.М. Пришвина</a:t>
            </a:r>
            <a:endParaRPr lang="ru-RU" sz="3600" b="1" i="1" u="sng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076" name="Picture 4" descr="C:\Users\Ильгиз\Desktop\пришвин\6c113ef507908395b79227dc6451953ace7689ebMax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173"/>
            <a:ext cx="1496154" cy="2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Ильгиз\Desktop\пришвин\o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07654"/>
            <a:ext cx="1584174" cy="2525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Ильгиз\Desktop\пришвин\700-nw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890148"/>
            <a:ext cx="1923678" cy="1923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Ильгиз\Desktop\пришвин\niga-Prishvina-Kladovaya-solntsa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67494"/>
            <a:ext cx="1639058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Ильгиз\Desktop\пришвин\3524565-mihail-prishvin-pro-ptic-i-zverey-3524565.jp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665182"/>
            <a:ext cx="1512191" cy="2348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Ильгиз\Desktop\пришвин\2ac3ed4b4360f761724e2bdde3f4fdd4.jpe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392" y="3456142"/>
            <a:ext cx="2330054" cy="155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Управляющая кнопка: домой 6">
            <a:hlinkClick r:id="rId14" action="ppaction://hlinksldjump" highlightClick="1"/>
          </p:cNvPr>
          <p:cNvSpPr/>
          <p:nvPr/>
        </p:nvSpPr>
        <p:spPr>
          <a:xfrm>
            <a:off x="8676456" y="4371950"/>
            <a:ext cx="360040" cy="637561"/>
          </a:xfrm>
          <a:prstGeom prst="actionButtonHom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498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3" name="Picture 3" descr="C:\Users\Ильгиз\Desktop\пришвин\72cbf69be2be09148bb9f38c5a3701aa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2546"/>
            <a:ext cx="915354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92080" y="339502"/>
            <a:ext cx="33843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Рассказ про нелегкое путешествие к озеру утки с выводком утят. На пути могут подстерегать ястребы и лисы. Но встретились ребята, которые сначала закидали утят шапками, но потом помогли им вернуться к маме утке.</a:t>
            </a:r>
          </a:p>
        </p:txBody>
      </p:sp>
      <p:sp>
        <p:nvSpPr>
          <p:cNvPr id="6" name="Управляющая кнопка: возврат 5">
            <a:hlinkClick r:id="rId3" action="ppaction://hlinksldjump" highlightClick="1"/>
          </p:cNvPr>
          <p:cNvSpPr/>
          <p:nvPr/>
        </p:nvSpPr>
        <p:spPr>
          <a:xfrm>
            <a:off x="8532440" y="4299942"/>
            <a:ext cx="432048" cy="504056"/>
          </a:xfrm>
          <a:prstGeom prst="actionButtonReturn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1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7" name="Picture 3" descr="C:\Users\Ильгиз\Desktop\пришвин\491becd214b1e7baa9b06cb1442c0e2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возврат 3">
            <a:hlinkClick r:id="rId3" action="ppaction://hlinksldjump" highlightClick="1"/>
          </p:cNvPr>
          <p:cNvSpPr/>
          <p:nvPr/>
        </p:nvSpPr>
        <p:spPr>
          <a:xfrm>
            <a:off x="8532440" y="4443958"/>
            <a:ext cx="504056" cy="360040"/>
          </a:xfrm>
          <a:prstGeom prst="actionButtonReturn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93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91" y="3279126"/>
            <a:ext cx="1266542" cy="732784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139952" y="483518"/>
            <a:ext cx="4824536" cy="4392488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Лучшие рассказы «певца русского леса» – Михаила Михайловича Пришвина!</a:t>
            </a:r>
          </a:p>
          <a:p>
            <a:pPr algn="just"/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Читатель узнает о настоящих чудесах животного мира! В книгу вошли такие знаменитые произведения автора, как «</a:t>
            </a:r>
            <a:r>
              <a:rPr lang="ru-RU" b="1" dirty="0" err="1">
                <a:solidFill>
                  <a:schemeClr val="accent3">
                    <a:lumMod val="50000"/>
                  </a:schemeClr>
                </a:solidFill>
              </a:rPr>
              <a:t>Лисичкин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 хлеб», «Луговка», «Золотой луг», «Берестяная трубочка» и другие, а также отрывок из повести «Кладовая солнца». Рассказы М. Пришвина о природе входят в программы обязательного и внеклассного чтения в школе.</a:t>
            </a:r>
          </a:p>
          <a:p>
            <a:pPr algn="just"/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М. Пришвин очень точно подмечал повадки лесных жителей и с одинаковой любовью описывал и лягушонка, проснувшегося по весне, и зайца-беляка, прячущегося под хворостом, и молодого журавля, пойманного охотником. Книга проиллюстрирована знаменитым современным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художником Иваном Цыганковым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 algn="just"/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Истории, которые пробуждают в малышах любовь и бережное отношение к природе!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8195" name="Picture 3" descr="C:\Users\Ильгиз\Desktop\пришвин\prod_4775930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0"/>
            <a:ext cx="4824536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возврат 3">
            <a:hlinkClick r:id="rId3" action="ppaction://hlinksldjump" highlightClick="1"/>
          </p:cNvPr>
          <p:cNvSpPr/>
          <p:nvPr/>
        </p:nvSpPr>
        <p:spPr>
          <a:xfrm>
            <a:off x="8604448" y="4515966"/>
            <a:ext cx="432048" cy="504056"/>
          </a:xfrm>
          <a:prstGeom prst="actionButtonReturn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8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1" name="Picture 3" descr="C:\Users\Ильгиз\Desktop\пришвин\26e815fb6656668c67cb3d3868f9d96e-800x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возврат 3">
            <a:hlinkClick r:id="rId3" action="ppaction://hlinksldjump" highlightClick="1"/>
          </p:cNvPr>
          <p:cNvSpPr/>
          <p:nvPr/>
        </p:nvSpPr>
        <p:spPr>
          <a:xfrm>
            <a:off x="8676456" y="4731990"/>
            <a:ext cx="360040" cy="411510"/>
          </a:xfrm>
          <a:prstGeom prst="actionButtonReturn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81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Ильгиз\Desktop\пришвин\7fe6015f-3a57-4b6e-a6ad-7f8bb37ded02 (1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возврат 3">
            <a:hlinkClick r:id="rId3" action="ppaction://hlinksldjump" highlightClick="1"/>
          </p:cNvPr>
          <p:cNvSpPr/>
          <p:nvPr/>
        </p:nvSpPr>
        <p:spPr>
          <a:xfrm>
            <a:off x="8604448" y="4515966"/>
            <a:ext cx="360040" cy="504056"/>
          </a:xfrm>
          <a:prstGeom prst="actionButtonReturn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0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347</TotalTime>
  <Words>302</Words>
  <Application>Microsoft Office PowerPoint</Application>
  <PresentationFormat>Экран (16:9)</PresentationFormat>
  <Paragraphs>37</Paragraphs>
  <Slides>22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Calibri</vt:lpstr>
      <vt:lpstr>Georgia</vt:lpstr>
      <vt:lpstr>Times New Roman</vt:lpstr>
      <vt:lpstr>Trebuchet MS</vt:lpstr>
      <vt:lpstr>Воздушный поток</vt:lpstr>
      <vt:lpstr>Муниципальное общеобразовательное автономное учреждение средняя общеобразовательная школа №9  ГО г. Нефтекамск Республики Башкортостан  </vt:lpstr>
      <vt:lpstr> Цель: познакомить детей с жизнью и творчеством Михаила Пришвина. Задачи: 1.Расширить знания детей о животном мире через произведения М. Пришвина. 2.Продолжать формировать интерес к детской художественной литературе. 3.Продолжать развивать память, внимание, мышление, связную монологическую и диалогическую речь, умение последовательно высказывать свои мысли. 4.Способствовать воспитанию добрых чувств и доброжелательного отношения к животным, сочувствие  попавшим в беду. 5.Учить детей договариваться, делиться, помогать, оказывать поддержку в работе. 6.Приобщать родителей к семейному чтению литературных произведений.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Список литературы  1 Михаил Пришвин: «Ребята и утята», Издательство: АСТ, 2017 г. 2. Михаил Пришвин: «Лесная капель», Издательство: Эксмо, 2010 г. 3. Михаил Пришвин: «Охота за бабочкой», Издательство: Нигма, 2014 г. 4. Михаил Пришвин: «Кладовая солнца. Рассказы о природе», Издательство: Нигма, 1983 г. 5. Михаил Пришвин: «Лисичкин хлеб», М.: Махаон, Азбука-Аттикус, 2018 г. 6. Михаил Пришвин: «Рассказы о животных», Издательство: Малыш, 2018 г.  Интернет ресурсы: 1. https://yandex.ru/promo/browser/ie/video/1 2. https://audioskazki-online.ru/rasskazy/prishvin-mihail 3. https://learningapps.org/watch?v=pwwibph5k23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общеобразовательное автономное учреждение средняя общеобразовательная школа №9  ГО г. Нефтекамск Республики Башкортостан</dc:title>
  <dc:creator>Ильгиз</dc:creator>
  <cp:lastModifiedBy>sosh9-35@outlook.com</cp:lastModifiedBy>
  <cp:revision>29</cp:revision>
  <dcterms:created xsi:type="dcterms:W3CDTF">2023-02-12T09:47:40Z</dcterms:created>
  <dcterms:modified xsi:type="dcterms:W3CDTF">2023-02-13T07:49:05Z</dcterms:modified>
</cp:coreProperties>
</file>