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65" r:id="rId4"/>
    <p:sldId id="258" r:id="rId5"/>
    <p:sldId id="259" r:id="rId6"/>
    <p:sldId id="261" r:id="rId7"/>
    <p:sldId id="287" r:id="rId8"/>
    <p:sldId id="289" r:id="rId9"/>
    <p:sldId id="290" r:id="rId10"/>
    <p:sldId id="291" r:id="rId11"/>
    <p:sldId id="285" r:id="rId12"/>
    <p:sldId id="292" r:id="rId13"/>
    <p:sldId id="298" r:id="rId14"/>
    <p:sldId id="293" r:id="rId15"/>
    <p:sldId id="277" r:id="rId16"/>
    <p:sldId id="275" r:id="rId17"/>
    <p:sldId id="276" r:id="rId18"/>
    <p:sldId id="282" r:id="rId19"/>
    <p:sldId id="284" r:id="rId20"/>
    <p:sldId id="281" r:id="rId21"/>
    <p:sldId id="279" r:id="rId22"/>
    <p:sldId id="262" r:id="rId23"/>
    <p:sldId id="300" r:id="rId24"/>
    <p:sldId id="278" r:id="rId25"/>
    <p:sldId id="295" r:id="rId26"/>
    <p:sldId id="296" r:id="rId27"/>
    <p:sldId id="297" r:id="rId28"/>
    <p:sldId id="301" r:id="rId29"/>
    <p:sldId id="302" r:id="rId30"/>
  </p:sldIdLst>
  <p:sldSz cx="9144000" cy="6858000" type="screen4x3"/>
  <p:notesSz cx="6888163"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87E4F-AE3C-47E7-B56B-2C3445FE58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2DC90EF-9A9A-436A-BEC2-4290ACC7A337}">
      <dgm:prSet phldrT="[Текст]"/>
      <dgm:spPr/>
      <dgm:t>
        <a:bodyPr/>
        <a:lstStyle/>
        <a:p>
          <a:r>
            <a:rPr lang="ru-RU" dirty="0">
              <a:latin typeface="Times New Roman" pitchFamily="18" charset="0"/>
              <a:cs typeface="Times New Roman" pitchFamily="18" charset="0"/>
            </a:rPr>
            <a:t>Виды терроризма </a:t>
          </a:r>
        </a:p>
      </dgm:t>
    </dgm:pt>
    <dgm:pt modelId="{53046A9F-B62B-4864-81EC-C6B75AA4EE31}" type="parTrans" cxnId="{208F0063-DB5D-494C-AD65-61D04CFC03E1}">
      <dgm:prSet/>
      <dgm:spPr/>
      <dgm:t>
        <a:bodyPr/>
        <a:lstStyle/>
        <a:p>
          <a:endParaRPr lang="ru-RU"/>
        </a:p>
      </dgm:t>
    </dgm:pt>
    <dgm:pt modelId="{44B11494-F157-4679-82B9-80126EF11556}" type="sibTrans" cxnId="{208F0063-DB5D-494C-AD65-61D04CFC03E1}">
      <dgm:prSet/>
      <dgm:spPr/>
      <dgm:t>
        <a:bodyPr/>
        <a:lstStyle/>
        <a:p>
          <a:endParaRPr lang="ru-RU"/>
        </a:p>
      </dgm:t>
    </dgm:pt>
    <dgm:pt modelId="{046C0280-5565-4884-9608-3CA0292D5DC0}">
      <dgm:prSet phldrT="[Текст]" custT="1"/>
      <dgm:spPr/>
      <dgm:t>
        <a:bodyPr/>
        <a:lstStyle/>
        <a:p>
          <a:r>
            <a:rPr lang="ru-RU" sz="1200" b="1" dirty="0">
              <a:latin typeface="Times New Roman" pitchFamily="18" charset="0"/>
              <a:cs typeface="Times New Roman" pitchFamily="18" charset="0"/>
            </a:rPr>
            <a:t>Политический терроризм</a:t>
          </a:r>
          <a:r>
            <a:rPr lang="ru-RU" sz="1200" dirty="0">
              <a:latin typeface="Times New Roman" pitchFamily="18" charset="0"/>
              <a:cs typeface="Times New Roman" pitchFamily="18" charset="0"/>
            </a:rPr>
            <a:t>: используется для достижения политических целей, например, изменения правительства или реализации определенной политики.</a:t>
          </a:r>
        </a:p>
        <a:p>
          <a:r>
            <a:rPr lang="ru-RU" sz="1200" b="1" dirty="0">
              <a:latin typeface="Times New Roman" pitchFamily="18" charset="0"/>
              <a:cs typeface="Times New Roman" pitchFamily="18" charset="0"/>
            </a:rPr>
            <a:t>Экстремистский терроризм</a:t>
          </a:r>
          <a:r>
            <a:rPr lang="ru-RU" sz="1200" dirty="0">
              <a:latin typeface="Times New Roman" pitchFamily="18" charset="0"/>
              <a:cs typeface="Times New Roman" pitchFamily="18" charset="0"/>
            </a:rPr>
            <a:t>: проводимый радикальными и экстремистскими группами, проявляющими насилие с целью насаждения своих идей.</a:t>
          </a:r>
        </a:p>
      </dgm:t>
    </dgm:pt>
    <dgm:pt modelId="{B02B8695-43BB-4CF2-B4D3-8C4B8AA1B9EE}" type="parTrans" cxnId="{63935CB1-87E4-4284-9638-E5EFE3C8ED87}">
      <dgm:prSet/>
      <dgm:spPr/>
      <dgm:t>
        <a:bodyPr/>
        <a:lstStyle/>
        <a:p>
          <a:endParaRPr lang="ru-RU"/>
        </a:p>
      </dgm:t>
    </dgm:pt>
    <dgm:pt modelId="{23F2AC46-DD2A-45D3-93A1-696266712A40}" type="sibTrans" cxnId="{63935CB1-87E4-4284-9638-E5EFE3C8ED87}">
      <dgm:prSet/>
      <dgm:spPr/>
      <dgm:t>
        <a:bodyPr/>
        <a:lstStyle/>
        <a:p>
          <a:endParaRPr lang="ru-RU"/>
        </a:p>
      </dgm:t>
    </dgm:pt>
    <dgm:pt modelId="{88ACA735-E6E2-494F-B3A5-5A29F2B9012B}">
      <dgm:prSet phldrT="[Текст]"/>
      <dgm:spPr/>
      <dgm:t>
        <a:bodyPr/>
        <a:lstStyle/>
        <a:p>
          <a:r>
            <a:rPr lang="ru-RU" b="1" dirty="0">
              <a:latin typeface="Times New Roman" pitchFamily="18" charset="0"/>
              <a:cs typeface="Times New Roman" pitchFamily="18" charset="0"/>
            </a:rPr>
            <a:t>Религиозный терроризм</a:t>
          </a:r>
          <a:r>
            <a:rPr lang="ru-RU" dirty="0">
              <a:latin typeface="Times New Roman" pitchFamily="18" charset="0"/>
              <a:cs typeface="Times New Roman" pitchFamily="18" charset="0"/>
            </a:rPr>
            <a:t>: основан на религиозных убеждениях и мотивациях. Такой терроризм может проводиться радикальными группами, которые стремятся установить или защищать свои религиозные идеологии.</a:t>
          </a:r>
        </a:p>
        <a:p>
          <a:r>
            <a:rPr lang="ru-RU" b="1" dirty="0">
              <a:latin typeface="Times New Roman" pitchFamily="18" charset="0"/>
              <a:cs typeface="Times New Roman" pitchFamily="18" charset="0"/>
            </a:rPr>
            <a:t>Финансовый терроризм</a:t>
          </a:r>
          <a:r>
            <a:rPr lang="ru-RU" dirty="0">
              <a:latin typeface="Times New Roman" pitchFamily="18" charset="0"/>
              <a:cs typeface="Times New Roman" pitchFamily="18" charset="0"/>
            </a:rPr>
            <a:t>: основан на использовании финансовых ресурсов для поддержки террористических активностей, включая финансирование и поддержку террористических групп.</a:t>
          </a:r>
        </a:p>
      </dgm:t>
    </dgm:pt>
    <dgm:pt modelId="{4B64C166-29D1-431E-A669-0F0790CFA7F3}" type="parTrans" cxnId="{E1FECB18-389E-4EDA-B8D9-FF9F04D267C2}">
      <dgm:prSet/>
      <dgm:spPr/>
      <dgm:t>
        <a:bodyPr/>
        <a:lstStyle/>
        <a:p>
          <a:endParaRPr lang="ru-RU"/>
        </a:p>
      </dgm:t>
    </dgm:pt>
    <dgm:pt modelId="{466B8D45-8E69-49DE-AF20-731F43E59669}" type="sibTrans" cxnId="{E1FECB18-389E-4EDA-B8D9-FF9F04D267C2}">
      <dgm:prSet/>
      <dgm:spPr/>
      <dgm:t>
        <a:bodyPr/>
        <a:lstStyle/>
        <a:p>
          <a:endParaRPr lang="ru-RU"/>
        </a:p>
      </dgm:t>
    </dgm:pt>
    <dgm:pt modelId="{CB422B0F-C41C-419E-9A99-EAAE4F874675}">
      <dgm:prSet phldrT="[Текст]" custT="1"/>
      <dgm:spPr/>
      <dgm:t>
        <a:bodyPr/>
        <a:lstStyle/>
        <a:p>
          <a:r>
            <a:rPr lang="ru-RU" sz="1200" b="1" dirty="0">
              <a:latin typeface="Times New Roman" pitchFamily="18" charset="0"/>
              <a:cs typeface="Times New Roman" pitchFamily="18" charset="0"/>
            </a:rPr>
            <a:t>Националистический терроризм</a:t>
          </a:r>
          <a:r>
            <a:rPr lang="ru-RU" sz="1200" dirty="0">
              <a:latin typeface="Times New Roman" pitchFamily="18" charset="0"/>
              <a:cs typeface="Times New Roman" pitchFamily="18" charset="0"/>
            </a:rPr>
            <a:t>: используется для достижения независимости, самоопределения или обороны прав и интересов определенной национальности или этнической группы.</a:t>
          </a:r>
        </a:p>
        <a:p>
          <a:r>
            <a:rPr lang="ru-RU" sz="1200" b="1" dirty="0" err="1">
              <a:latin typeface="Times New Roman" pitchFamily="18" charset="0"/>
              <a:cs typeface="Times New Roman" pitchFamily="18" charset="0"/>
            </a:rPr>
            <a:t>Кибертерроризм</a:t>
          </a:r>
          <a:r>
            <a:rPr lang="ru-RU" sz="1200" dirty="0">
              <a:latin typeface="Times New Roman" pitchFamily="18" charset="0"/>
              <a:cs typeface="Times New Roman" pitchFamily="18" charset="0"/>
            </a:rPr>
            <a:t>: включает в себя использование компьютерных сетей и информационных технологий для проведения террористических акций, например, взлома, </a:t>
          </a:r>
          <a:r>
            <a:rPr lang="ru-RU" sz="1200" dirty="0" err="1">
              <a:latin typeface="Times New Roman" pitchFamily="18" charset="0"/>
              <a:cs typeface="Times New Roman" pitchFamily="18" charset="0"/>
            </a:rPr>
            <a:t>кибершпионажа</a:t>
          </a:r>
          <a:r>
            <a:rPr lang="ru-RU" sz="1200" dirty="0">
              <a:latin typeface="Times New Roman" pitchFamily="18" charset="0"/>
              <a:cs typeface="Times New Roman" pitchFamily="18" charset="0"/>
            </a:rPr>
            <a:t> или </a:t>
          </a:r>
          <a:r>
            <a:rPr lang="ru-RU" sz="1200" dirty="0" err="1">
              <a:latin typeface="Times New Roman" pitchFamily="18" charset="0"/>
              <a:cs typeface="Times New Roman" pitchFamily="18" charset="0"/>
            </a:rPr>
            <a:t>кибератак</a:t>
          </a:r>
          <a:r>
            <a:rPr lang="ru-RU" sz="1200" dirty="0">
              <a:latin typeface="Times New Roman" pitchFamily="18" charset="0"/>
              <a:cs typeface="Times New Roman" pitchFamily="18" charset="0"/>
            </a:rPr>
            <a:t>.</a:t>
          </a:r>
        </a:p>
        <a:p>
          <a:r>
            <a:rPr lang="ru-RU" sz="1200" b="1" dirty="0">
              <a:latin typeface="Times New Roman" pitchFamily="18" charset="0"/>
              <a:cs typeface="Times New Roman" pitchFamily="18" charset="0"/>
            </a:rPr>
            <a:t>Биотерроризм</a:t>
          </a:r>
          <a:r>
            <a:rPr lang="ru-RU" sz="1200" dirty="0">
              <a:latin typeface="Times New Roman" pitchFamily="18" charset="0"/>
              <a:cs typeface="Times New Roman" pitchFamily="18" charset="0"/>
            </a:rPr>
            <a:t>: использование биологических агентов, таких как бактерии, вирусы или токсины, для создания паники, вызывания страха или причинения вреда людям.</a:t>
          </a:r>
        </a:p>
      </dgm:t>
    </dgm:pt>
    <dgm:pt modelId="{3EE4AD51-638C-429F-A36D-C2722043777D}" type="parTrans" cxnId="{FA25C553-4266-404D-904E-B4760EC583EB}">
      <dgm:prSet/>
      <dgm:spPr/>
      <dgm:t>
        <a:bodyPr/>
        <a:lstStyle/>
        <a:p>
          <a:endParaRPr lang="ru-RU"/>
        </a:p>
      </dgm:t>
    </dgm:pt>
    <dgm:pt modelId="{DD42AB0B-A339-4912-9C24-CD51400AB5E1}" type="sibTrans" cxnId="{FA25C553-4266-404D-904E-B4760EC583EB}">
      <dgm:prSet/>
      <dgm:spPr/>
      <dgm:t>
        <a:bodyPr/>
        <a:lstStyle/>
        <a:p>
          <a:endParaRPr lang="ru-RU"/>
        </a:p>
      </dgm:t>
    </dgm:pt>
    <dgm:pt modelId="{05A40446-FFEC-4C64-A174-535573F810FA}" type="pres">
      <dgm:prSet presAssocID="{03B87E4F-AE3C-47E7-B56B-2C3445FE5878}" presName="vert0" presStyleCnt="0">
        <dgm:presLayoutVars>
          <dgm:dir/>
          <dgm:animOne val="branch"/>
          <dgm:animLvl val="lvl"/>
        </dgm:presLayoutVars>
      </dgm:prSet>
      <dgm:spPr/>
    </dgm:pt>
    <dgm:pt modelId="{79F8490C-34D9-4E10-997F-205D3DEB8B21}" type="pres">
      <dgm:prSet presAssocID="{A2DC90EF-9A9A-436A-BEC2-4290ACC7A337}" presName="thickLine" presStyleLbl="alignNode1" presStyleIdx="0" presStyleCnt="1"/>
      <dgm:spPr/>
    </dgm:pt>
    <dgm:pt modelId="{0E35CA1A-FFA9-4295-8DA9-003DF157008B}" type="pres">
      <dgm:prSet presAssocID="{A2DC90EF-9A9A-436A-BEC2-4290ACC7A337}" presName="horz1" presStyleCnt="0"/>
      <dgm:spPr/>
    </dgm:pt>
    <dgm:pt modelId="{895FAF02-51E1-4D4F-BC78-2BBBBB44780E}" type="pres">
      <dgm:prSet presAssocID="{A2DC90EF-9A9A-436A-BEC2-4290ACC7A337}" presName="tx1" presStyleLbl="revTx" presStyleIdx="0" presStyleCnt="4"/>
      <dgm:spPr/>
    </dgm:pt>
    <dgm:pt modelId="{5F3E34C6-F832-43E6-87D4-3DE6605E5B26}" type="pres">
      <dgm:prSet presAssocID="{A2DC90EF-9A9A-436A-BEC2-4290ACC7A337}" presName="vert1" presStyleCnt="0"/>
      <dgm:spPr/>
    </dgm:pt>
    <dgm:pt modelId="{A78DB996-9839-418C-84C7-734CD2B497CC}" type="pres">
      <dgm:prSet presAssocID="{046C0280-5565-4884-9608-3CA0292D5DC0}" presName="vertSpace2a" presStyleCnt="0"/>
      <dgm:spPr/>
    </dgm:pt>
    <dgm:pt modelId="{718958A2-DB8A-48F0-8F3C-00AA2FE662B3}" type="pres">
      <dgm:prSet presAssocID="{046C0280-5565-4884-9608-3CA0292D5DC0}" presName="horz2" presStyleCnt="0"/>
      <dgm:spPr/>
    </dgm:pt>
    <dgm:pt modelId="{1D101C09-FDB4-45AD-B232-C41453357520}" type="pres">
      <dgm:prSet presAssocID="{046C0280-5565-4884-9608-3CA0292D5DC0}" presName="horzSpace2" presStyleCnt="0"/>
      <dgm:spPr/>
    </dgm:pt>
    <dgm:pt modelId="{AF88A5FE-EC6B-40D5-86A9-F35F2937BAF2}" type="pres">
      <dgm:prSet presAssocID="{046C0280-5565-4884-9608-3CA0292D5DC0}" presName="tx2" presStyleLbl="revTx" presStyleIdx="1" presStyleCnt="4" custScaleX="107313" custScaleY="122874" custLinFactNeighborX="-437" custLinFactNeighborY="-5206"/>
      <dgm:spPr/>
    </dgm:pt>
    <dgm:pt modelId="{432F4628-7533-4A74-8E0D-7D56C380AE59}" type="pres">
      <dgm:prSet presAssocID="{046C0280-5565-4884-9608-3CA0292D5DC0}" presName="vert2" presStyleCnt="0"/>
      <dgm:spPr/>
    </dgm:pt>
    <dgm:pt modelId="{57885C0C-E5B1-4550-AC2F-6459E4A96121}" type="pres">
      <dgm:prSet presAssocID="{046C0280-5565-4884-9608-3CA0292D5DC0}" presName="thinLine2b" presStyleLbl="callout" presStyleIdx="0" presStyleCnt="3"/>
      <dgm:spPr/>
    </dgm:pt>
    <dgm:pt modelId="{3861A96C-CE0F-497A-8B3B-CACB5B583759}" type="pres">
      <dgm:prSet presAssocID="{046C0280-5565-4884-9608-3CA0292D5DC0}" presName="vertSpace2b" presStyleCnt="0"/>
      <dgm:spPr/>
    </dgm:pt>
    <dgm:pt modelId="{3A67F866-A8AD-4ACC-A2AB-313EA65B1C71}" type="pres">
      <dgm:prSet presAssocID="{88ACA735-E6E2-494F-B3A5-5A29F2B9012B}" presName="horz2" presStyleCnt="0"/>
      <dgm:spPr/>
    </dgm:pt>
    <dgm:pt modelId="{AA8EF3E0-C6EE-4314-B913-B6CE3A76D02D}" type="pres">
      <dgm:prSet presAssocID="{88ACA735-E6E2-494F-B3A5-5A29F2B9012B}" presName="horzSpace2" presStyleCnt="0"/>
      <dgm:spPr/>
    </dgm:pt>
    <dgm:pt modelId="{6940FF7A-3045-464E-9DF4-67ED636DD1A3}" type="pres">
      <dgm:prSet presAssocID="{88ACA735-E6E2-494F-B3A5-5A29F2B9012B}" presName="tx2" presStyleLbl="revTx" presStyleIdx="2" presStyleCnt="4" custScaleX="106817" custScaleY="127073"/>
      <dgm:spPr/>
    </dgm:pt>
    <dgm:pt modelId="{C7483260-6D77-4B52-B234-A03B128B7676}" type="pres">
      <dgm:prSet presAssocID="{88ACA735-E6E2-494F-B3A5-5A29F2B9012B}" presName="vert2" presStyleCnt="0"/>
      <dgm:spPr/>
    </dgm:pt>
    <dgm:pt modelId="{B2BA2119-3632-4973-A22D-34AAE6146C33}" type="pres">
      <dgm:prSet presAssocID="{88ACA735-E6E2-494F-B3A5-5A29F2B9012B}" presName="thinLine2b" presStyleLbl="callout" presStyleIdx="1" presStyleCnt="3" custLinFactY="-100000" custLinFactNeighborX="-23" custLinFactNeighborY="-107409"/>
      <dgm:spPr/>
    </dgm:pt>
    <dgm:pt modelId="{9B2CFCDB-B39E-4435-95DA-3A90D8661185}" type="pres">
      <dgm:prSet presAssocID="{88ACA735-E6E2-494F-B3A5-5A29F2B9012B}" presName="vertSpace2b" presStyleCnt="0"/>
      <dgm:spPr/>
    </dgm:pt>
    <dgm:pt modelId="{E8D8C46B-D3F2-4949-ACC3-6A4594807768}" type="pres">
      <dgm:prSet presAssocID="{CB422B0F-C41C-419E-9A99-EAAE4F874675}" presName="horz2" presStyleCnt="0"/>
      <dgm:spPr/>
    </dgm:pt>
    <dgm:pt modelId="{539063FC-58CE-423C-9C0B-D71AB552E02A}" type="pres">
      <dgm:prSet presAssocID="{CB422B0F-C41C-419E-9A99-EAAE4F874675}" presName="horzSpace2" presStyleCnt="0"/>
      <dgm:spPr/>
    </dgm:pt>
    <dgm:pt modelId="{112FFD5B-9A87-4128-9A9A-D5D3ED2F33D1}" type="pres">
      <dgm:prSet presAssocID="{CB422B0F-C41C-419E-9A99-EAAE4F874675}" presName="tx2" presStyleLbl="revTx" presStyleIdx="3" presStyleCnt="4" custScaleX="105283" custScaleY="150352" custLinFactNeighborX="442" custLinFactNeighborY="-11134"/>
      <dgm:spPr/>
    </dgm:pt>
    <dgm:pt modelId="{328E438D-0590-4008-A257-89EE463CD3FB}" type="pres">
      <dgm:prSet presAssocID="{CB422B0F-C41C-419E-9A99-EAAE4F874675}" presName="vert2" presStyleCnt="0"/>
      <dgm:spPr/>
    </dgm:pt>
    <dgm:pt modelId="{5E77FE89-A661-4B72-B3DF-5018414A9BC1}" type="pres">
      <dgm:prSet presAssocID="{CB422B0F-C41C-419E-9A99-EAAE4F874675}" presName="thinLine2b" presStyleLbl="callout" presStyleIdx="2" presStyleCnt="3"/>
      <dgm:spPr/>
    </dgm:pt>
    <dgm:pt modelId="{F6B15BB9-889B-4F69-95AA-2BE783888F5B}" type="pres">
      <dgm:prSet presAssocID="{CB422B0F-C41C-419E-9A99-EAAE4F874675}" presName="vertSpace2b" presStyleCnt="0"/>
      <dgm:spPr/>
    </dgm:pt>
  </dgm:ptLst>
  <dgm:cxnLst>
    <dgm:cxn modelId="{E1FECB18-389E-4EDA-B8D9-FF9F04D267C2}" srcId="{A2DC90EF-9A9A-436A-BEC2-4290ACC7A337}" destId="{88ACA735-E6E2-494F-B3A5-5A29F2B9012B}" srcOrd="1" destOrd="0" parTransId="{4B64C166-29D1-431E-A669-0F0790CFA7F3}" sibTransId="{466B8D45-8E69-49DE-AF20-731F43E59669}"/>
    <dgm:cxn modelId="{E9ED9725-B26F-4AE9-8FA1-8B55E517AE6A}" type="presOf" srcId="{046C0280-5565-4884-9608-3CA0292D5DC0}" destId="{AF88A5FE-EC6B-40D5-86A9-F35F2937BAF2}" srcOrd="0" destOrd="0" presId="urn:microsoft.com/office/officeart/2008/layout/LinedList"/>
    <dgm:cxn modelId="{208F0063-DB5D-494C-AD65-61D04CFC03E1}" srcId="{03B87E4F-AE3C-47E7-B56B-2C3445FE5878}" destId="{A2DC90EF-9A9A-436A-BEC2-4290ACC7A337}" srcOrd="0" destOrd="0" parTransId="{53046A9F-B62B-4864-81EC-C6B75AA4EE31}" sibTransId="{44B11494-F157-4679-82B9-80126EF11556}"/>
    <dgm:cxn modelId="{FA25C553-4266-404D-904E-B4760EC583EB}" srcId="{A2DC90EF-9A9A-436A-BEC2-4290ACC7A337}" destId="{CB422B0F-C41C-419E-9A99-EAAE4F874675}" srcOrd="2" destOrd="0" parTransId="{3EE4AD51-638C-429F-A36D-C2722043777D}" sibTransId="{DD42AB0B-A339-4912-9C24-CD51400AB5E1}"/>
    <dgm:cxn modelId="{5A00609E-D331-4E5C-81F7-030E7EF18067}" type="presOf" srcId="{A2DC90EF-9A9A-436A-BEC2-4290ACC7A337}" destId="{895FAF02-51E1-4D4F-BC78-2BBBBB44780E}" srcOrd="0" destOrd="0" presId="urn:microsoft.com/office/officeart/2008/layout/LinedList"/>
    <dgm:cxn modelId="{6B0AA0A1-C61A-44E5-8D2A-9EBA57F06FB1}" type="presOf" srcId="{03B87E4F-AE3C-47E7-B56B-2C3445FE5878}" destId="{05A40446-FFEC-4C64-A174-535573F810FA}" srcOrd="0" destOrd="0" presId="urn:microsoft.com/office/officeart/2008/layout/LinedList"/>
    <dgm:cxn modelId="{63935CB1-87E4-4284-9638-E5EFE3C8ED87}" srcId="{A2DC90EF-9A9A-436A-BEC2-4290ACC7A337}" destId="{046C0280-5565-4884-9608-3CA0292D5DC0}" srcOrd="0" destOrd="0" parTransId="{B02B8695-43BB-4CF2-B4D3-8C4B8AA1B9EE}" sibTransId="{23F2AC46-DD2A-45D3-93A1-696266712A40}"/>
    <dgm:cxn modelId="{16C3D0EA-C451-4C0A-B778-6E124A29860C}" type="presOf" srcId="{88ACA735-E6E2-494F-B3A5-5A29F2B9012B}" destId="{6940FF7A-3045-464E-9DF4-67ED636DD1A3}" srcOrd="0" destOrd="0" presId="urn:microsoft.com/office/officeart/2008/layout/LinedList"/>
    <dgm:cxn modelId="{39A01BEC-8009-4321-9BA7-0EEE6373B7B7}" type="presOf" srcId="{CB422B0F-C41C-419E-9A99-EAAE4F874675}" destId="{112FFD5B-9A87-4128-9A9A-D5D3ED2F33D1}" srcOrd="0" destOrd="0" presId="urn:microsoft.com/office/officeart/2008/layout/LinedList"/>
    <dgm:cxn modelId="{2799CBD9-4050-45EB-95DD-0CC1782F8BC1}" type="presParOf" srcId="{05A40446-FFEC-4C64-A174-535573F810FA}" destId="{79F8490C-34D9-4E10-997F-205D3DEB8B21}" srcOrd="0" destOrd="0" presId="urn:microsoft.com/office/officeart/2008/layout/LinedList"/>
    <dgm:cxn modelId="{0EAE83F5-A3CD-4E80-997E-A56CC16D7E97}" type="presParOf" srcId="{05A40446-FFEC-4C64-A174-535573F810FA}" destId="{0E35CA1A-FFA9-4295-8DA9-003DF157008B}" srcOrd="1" destOrd="0" presId="urn:microsoft.com/office/officeart/2008/layout/LinedList"/>
    <dgm:cxn modelId="{FB54E77A-D19F-4FC0-9743-9B16FA8151DB}" type="presParOf" srcId="{0E35CA1A-FFA9-4295-8DA9-003DF157008B}" destId="{895FAF02-51E1-4D4F-BC78-2BBBBB44780E}" srcOrd="0" destOrd="0" presId="urn:microsoft.com/office/officeart/2008/layout/LinedList"/>
    <dgm:cxn modelId="{1FE4C708-6F24-44E0-9C77-3C57C1D52665}" type="presParOf" srcId="{0E35CA1A-FFA9-4295-8DA9-003DF157008B}" destId="{5F3E34C6-F832-43E6-87D4-3DE6605E5B26}" srcOrd="1" destOrd="0" presId="urn:microsoft.com/office/officeart/2008/layout/LinedList"/>
    <dgm:cxn modelId="{F547471A-575D-4F7C-9820-D1B277616316}" type="presParOf" srcId="{5F3E34C6-F832-43E6-87D4-3DE6605E5B26}" destId="{A78DB996-9839-418C-84C7-734CD2B497CC}" srcOrd="0" destOrd="0" presId="urn:microsoft.com/office/officeart/2008/layout/LinedList"/>
    <dgm:cxn modelId="{3891802E-A947-4BFA-A0AA-4E3D9338FF26}" type="presParOf" srcId="{5F3E34C6-F832-43E6-87D4-3DE6605E5B26}" destId="{718958A2-DB8A-48F0-8F3C-00AA2FE662B3}" srcOrd="1" destOrd="0" presId="urn:microsoft.com/office/officeart/2008/layout/LinedList"/>
    <dgm:cxn modelId="{9D4090D6-2CD0-491F-9407-2FCAF4E5B44E}" type="presParOf" srcId="{718958A2-DB8A-48F0-8F3C-00AA2FE662B3}" destId="{1D101C09-FDB4-45AD-B232-C41453357520}" srcOrd="0" destOrd="0" presId="urn:microsoft.com/office/officeart/2008/layout/LinedList"/>
    <dgm:cxn modelId="{1F89964E-BB8B-4928-BE21-A7899808EF71}" type="presParOf" srcId="{718958A2-DB8A-48F0-8F3C-00AA2FE662B3}" destId="{AF88A5FE-EC6B-40D5-86A9-F35F2937BAF2}" srcOrd="1" destOrd="0" presId="urn:microsoft.com/office/officeart/2008/layout/LinedList"/>
    <dgm:cxn modelId="{EB4E643E-D403-4190-805E-F979830BF2F4}" type="presParOf" srcId="{718958A2-DB8A-48F0-8F3C-00AA2FE662B3}" destId="{432F4628-7533-4A74-8E0D-7D56C380AE59}" srcOrd="2" destOrd="0" presId="urn:microsoft.com/office/officeart/2008/layout/LinedList"/>
    <dgm:cxn modelId="{DB0D097F-3ED6-4BA0-B410-198CDFF9BB57}" type="presParOf" srcId="{5F3E34C6-F832-43E6-87D4-3DE6605E5B26}" destId="{57885C0C-E5B1-4550-AC2F-6459E4A96121}" srcOrd="2" destOrd="0" presId="urn:microsoft.com/office/officeart/2008/layout/LinedList"/>
    <dgm:cxn modelId="{DCC71BE9-DEC8-46C7-B356-2FCD31AE3157}" type="presParOf" srcId="{5F3E34C6-F832-43E6-87D4-3DE6605E5B26}" destId="{3861A96C-CE0F-497A-8B3B-CACB5B583759}" srcOrd="3" destOrd="0" presId="urn:microsoft.com/office/officeart/2008/layout/LinedList"/>
    <dgm:cxn modelId="{68406AC6-00B3-4505-8EFF-9EA62DD6832D}" type="presParOf" srcId="{5F3E34C6-F832-43E6-87D4-3DE6605E5B26}" destId="{3A67F866-A8AD-4ACC-A2AB-313EA65B1C71}" srcOrd="4" destOrd="0" presId="urn:microsoft.com/office/officeart/2008/layout/LinedList"/>
    <dgm:cxn modelId="{5F620F24-8068-49BB-BBF0-A2F2E50D3BDB}" type="presParOf" srcId="{3A67F866-A8AD-4ACC-A2AB-313EA65B1C71}" destId="{AA8EF3E0-C6EE-4314-B913-B6CE3A76D02D}" srcOrd="0" destOrd="0" presId="urn:microsoft.com/office/officeart/2008/layout/LinedList"/>
    <dgm:cxn modelId="{4D33AE69-ABA0-4045-B386-D9760D8FBD95}" type="presParOf" srcId="{3A67F866-A8AD-4ACC-A2AB-313EA65B1C71}" destId="{6940FF7A-3045-464E-9DF4-67ED636DD1A3}" srcOrd="1" destOrd="0" presId="urn:microsoft.com/office/officeart/2008/layout/LinedList"/>
    <dgm:cxn modelId="{5DB81C06-D713-4652-BDF8-D76B761B3FCA}" type="presParOf" srcId="{3A67F866-A8AD-4ACC-A2AB-313EA65B1C71}" destId="{C7483260-6D77-4B52-B234-A03B128B7676}" srcOrd="2" destOrd="0" presId="urn:microsoft.com/office/officeart/2008/layout/LinedList"/>
    <dgm:cxn modelId="{61392B1D-865F-4727-91FE-B2E60CE828E0}" type="presParOf" srcId="{5F3E34C6-F832-43E6-87D4-3DE6605E5B26}" destId="{B2BA2119-3632-4973-A22D-34AAE6146C33}" srcOrd="5" destOrd="0" presId="urn:microsoft.com/office/officeart/2008/layout/LinedList"/>
    <dgm:cxn modelId="{9AB43208-61DF-4B6E-A453-D11692196F22}" type="presParOf" srcId="{5F3E34C6-F832-43E6-87D4-3DE6605E5B26}" destId="{9B2CFCDB-B39E-4435-95DA-3A90D8661185}" srcOrd="6" destOrd="0" presId="urn:microsoft.com/office/officeart/2008/layout/LinedList"/>
    <dgm:cxn modelId="{D7CD32A2-0776-43DB-97C2-80A1D3294728}" type="presParOf" srcId="{5F3E34C6-F832-43E6-87D4-3DE6605E5B26}" destId="{E8D8C46B-D3F2-4949-ACC3-6A4594807768}" srcOrd="7" destOrd="0" presId="urn:microsoft.com/office/officeart/2008/layout/LinedList"/>
    <dgm:cxn modelId="{3E365995-F364-426E-A9D7-0DBE3265BCFF}" type="presParOf" srcId="{E8D8C46B-D3F2-4949-ACC3-6A4594807768}" destId="{539063FC-58CE-423C-9C0B-D71AB552E02A}" srcOrd="0" destOrd="0" presId="urn:microsoft.com/office/officeart/2008/layout/LinedList"/>
    <dgm:cxn modelId="{41B770AB-A962-4A1F-90F9-F515E53E68E3}" type="presParOf" srcId="{E8D8C46B-D3F2-4949-ACC3-6A4594807768}" destId="{112FFD5B-9A87-4128-9A9A-D5D3ED2F33D1}" srcOrd="1" destOrd="0" presId="urn:microsoft.com/office/officeart/2008/layout/LinedList"/>
    <dgm:cxn modelId="{747BBC8E-55F2-4EE3-A6FD-69E12DAFBD14}" type="presParOf" srcId="{E8D8C46B-D3F2-4949-ACC3-6A4594807768}" destId="{328E438D-0590-4008-A257-89EE463CD3FB}" srcOrd="2" destOrd="0" presId="urn:microsoft.com/office/officeart/2008/layout/LinedList"/>
    <dgm:cxn modelId="{DEE2AE80-A559-45D0-8767-51EEA6098491}" type="presParOf" srcId="{5F3E34C6-F832-43E6-87D4-3DE6605E5B26}" destId="{5E77FE89-A661-4B72-B3DF-5018414A9BC1}" srcOrd="8" destOrd="0" presId="urn:microsoft.com/office/officeart/2008/layout/LinedList"/>
    <dgm:cxn modelId="{FC100C8F-D446-4403-9118-95EE4593A84C}" type="presParOf" srcId="{5F3E34C6-F832-43E6-87D4-3DE6605E5B26}" destId="{F6B15BB9-889B-4F69-95AA-2BE783888F5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490C-34D9-4E10-997F-205D3DEB8B21}">
      <dsp:nvSpPr>
        <dsp:cNvPr id="0" name=""/>
        <dsp:cNvSpPr/>
      </dsp:nvSpPr>
      <dsp:spPr>
        <a:xfrm>
          <a:off x="0" y="2039"/>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FAF02-51E1-4D4F-BC78-2BBBBB44780E}">
      <dsp:nvSpPr>
        <dsp:cNvPr id="0" name=""/>
        <dsp:cNvSpPr/>
      </dsp:nvSpPr>
      <dsp:spPr>
        <a:xfrm>
          <a:off x="0" y="2039"/>
          <a:ext cx="1252489" cy="417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Виды терроризма </a:t>
          </a:r>
        </a:p>
      </dsp:txBody>
      <dsp:txXfrm>
        <a:off x="0" y="2039"/>
        <a:ext cx="1252489" cy="4172385"/>
      </dsp:txXfrm>
    </dsp:sp>
    <dsp:sp modelId="{AF88A5FE-EC6B-40D5-86A9-F35F2937BAF2}">
      <dsp:nvSpPr>
        <dsp:cNvPr id="0" name=""/>
        <dsp:cNvSpPr/>
      </dsp:nvSpPr>
      <dsp:spPr>
        <a:xfrm>
          <a:off x="1324942" y="0"/>
          <a:ext cx="5275528" cy="1219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1" kern="1200" dirty="0">
              <a:latin typeface="Times New Roman" pitchFamily="18" charset="0"/>
              <a:cs typeface="Times New Roman" pitchFamily="18" charset="0"/>
            </a:rPr>
            <a:t>Политический терроризм</a:t>
          </a:r>
          <a:r>
            <a:rPr lang="ru-RU" sz="1200" kern="1200" dirty="0">
              <a:latin typeface="Times New Roman" pitchFamily="18" charset="0"/>
              <a:cs typeface="Times New Roman" pitchFamily="18" charset="0"/>
            </a:rPr>
            <a:t>: используется для достижения политических целей, например, изменения правительства или реализации определенной политики.</a:t>
          </a:r>
        </a:p>
        <a:p>
          <a:pPr marL="0" lvl="0" indent="0" algn="l" defTabSz="533400">
            <a:lnSpc>
              <a:spcPct val="90000"/>
            </a:lnSpc>
            <a:spcBef>
              <a:spcPct val="0"/>
            </a:spcBef>
            <a:spcAft>
              <a:spcPct val="35000"/>
            </a:spcAft>
            <a:buNone/>
          </a:pPr>
          <a:r>
            <a:rPr lang="ru-RU" sz="1200" b="1" kern="1200" dirty="0">
              <a:latin typeface="Times New Roman" pitchFamily="18" charset="0"/>
              <a:cs typeface="Times New Roman" pitchFamily="18" charset="0"/>
            </a:rPr>
            <a:t>Экстремистский терроризм</a:t>
          </a:r>
          <a:r>
            <a:rPr lang="ru-RU" sz="1200" kern="1200" dirty="0">
              <a:latin typeface="Times New Roman" pitchFamily="18" charset="0"/>
              <a:cs typeface="Times New Roman" pitchFamily="18" charset="0"/>
            </a:rPr>
            <a:t>: проводимый радикальными и экстремистскими группами, проявляющими насилие с целью насаждения своих идей.</a:t>
          </a:r>
        </a:p>
      </dsp:txBody>
      <dsp:txXfrm>
        <a:off x="1324942" y="0"/>
        <a:ext cx="5275528" cy="1219111"/>
      </dsp:txXfrm>
    </dsp:sp>
    <dsp:sp modelId="{57885C0C-E5B1-4550-AC2F-6459E4A96121}">
      <dsp:nvSpPr>
        <dsp:cNvPr id="0" name=""/>
        <dsp:cNvSpPr/>
      </dsp:nvSpPr>
      <dsp:spPr>
        <a:xfrm>
          <a:off x="1252489" y="1270758"/>
          <a:ext cx="50099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40FF7A-3045-464E-9DF4-67ED636DD1A3}">
      <dsp:nvSpPr>
        <dsp:cNvPr id="0" name=""/>
        <dsp:cNvSpPr/>
      </dsp:nvSpPr>
      <dsp:spPr>
        <a:xfrm>
          <a:off x="1346425" y="1320367"/>
          <a:ext cx="5251144" cy="126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1" kern="1200" dirty="0">
              <a:latin typeface="Times New Roman" pitchFamily="18" charset="0"/>
              <a:cs typeface="Times New Roman" pitchFamily="18" charset="0"/>
            </a:rPr>
            <a:t>Религиозный терроризм</a:t>
          </a:r>
          <a:r>
            <a:rPr lang="ru-RU" sz="1200" kern="1200" dirty="0">
              <a:latin typeface="Times New Roman" pitchFamily="18" charset="0"/>
              <a:cs typeface="Times New Roman" pitchFamily="18" charset="0"/>
            </a:rPr>
            <a:t>: основан на религиозных убеждениях и мотивациях. Такой терроризм может проводиться радикальными группами, которые стремятся установить или защищать свои религиозные идеологии.</a:t>
          </a:r>
        </a:p>
        <a:p>
          <a:pPr marL="0" lvl="0" indent="0" algn="l" defTabSz="533400">
            <a:lnSpc>
              <a:spcPct val="90000"/>
            </a:lnSpc>
            <a:spcBef>
              <a:spcPct val="0"/>
            </a:spcBef>
            <a:spcAft>
              <a:spcPct val="35000"/>
            </a:spcAft>
            <a:buNone/>
          </a:pPr>
          <a:r>
            <a:rPr lang="ru-RU" sz="1200" b="1" kern="1200" dirty="0">
              <a:latin typeface="Times New Roman" pitchFamily="18" charset="0"/>
              <a:cs typeface="Times New Roman" pitchFamily="18" charset="0"/>
            </a:rPr>
            <a:t>Финансовый терроризм</a:t>
          </a:r>
          <a:r>
            <a:rPr lang="ru-RU" sz="1200" kern="1200" dirty="0">
              <a:latin typeface="Times New Roman" pitchFamily="18" charset="0"/>
              <a:cs typeface="Times New Roman" pitchFamily="18" charset="0"/>
            </a:rPr>
            <a:t>: основан на использовании финансовых ресурсов для поддержки террористических активностей, включая финансирование и поддержку террористических групп.</a:t>
          </a:r>
        </a:p>
      </dsp:txBody>
      <dsp:txXfrm>
        <a:off x="1346425" y="1320367"/>
        <a:ext cx="5251144" cy="1260772"/>
      </dsp:txXfrm>
    </dsp:sp>
    <dsp:sp modelId="{B2BA2119-3632-4973-A22D-34AAE6146C33}">
      <dsp:nvSpPr>
        <dsp:cNvPr id="0" name=""/>
        <dsp:cNvSpPr/>
      </dsp:nvSpPr>
      <dsp:spPr>
        <a:xfrm>
          <a:off x="1251336" y="2491855"/>
          <a:ext cx="50099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FFD5B-9A87-4128-9A9A-D5D3ED2F33D1}">
      <dsp:nvSpPr>
        <dsp:cNvPr id="0" name=""/>
        <dsp:cNvSpPr/>
      </dsp:nvSpPr>
      <dsp:spPr>
        <a:xfrm>
          <a:off x="1368154" y="2520280"/>
          <a:ext cx="5175733" cy="149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1" kern="1200" dirty="0">
              <a:latin typeface="Times New Roman" pitchFamily="18" charset="0"/>
              <a:cs typeface="Times New Roman" pitchFamily="18" charset="0"/>
            </a:rPr>
            <a:t>Националистический терроризм</a:t>
          </a:r>
          <a:r>
            <a:rPr lang="ru-RU" sz="1200" kern="1200" dirty="0">
              <a:latin typeface="Times New Roman" pitchFamily="18" charset="0"/>
              <a:cs typeface="Times New Roman" pitchFamily="18" charset="0"/>
            </a:rPr>
            <a:t>: используется для достижения независимости, самоопределения или обороны прав и интересов определенной национальности или этнической группы.</a:t>
          </a:r>
        </a:p>
        <a:p>
          <a:pPr marL="0" lvl="0" indent="0" algn="l" defTabSz="533400">
            <a:lnSpc>
              <a:spcPct val="90000"/>
            </a:lnSpc>
            <a:spcBef>
              <a:spcPct val="0"/>
            </a:spcBef>
            <a:spcAft>
              <a:spcPct val="35000"/>
            </a:spcAft>
            <a:buNone/>
          </a:pPr>
          <a:r>
            <a:rPr lang="ru-RU" sz="1200" b="1" kern="1200" dirty="0" err="1">
              <a:latin typeface="Times New Roman" pitchFamily="18" charset="0"/>
              <a:cs typeface="Times New Roman" pitchFamily="18" charset="0"/>
            </a:rPr>
            <a:t>Кибертерроризм</a:t>
          </a:r>
          <a:r>
            <a:rPr lang="ru-RU" sz="1200" kern="1200" dirty="0">
              <a:latin typeface="Times New Roman" pitchFamily="18" charset="0"/>
              <a:cs typeface="Times New Roman" pitchFamily="18" charset="0"/>
            </a:rPr>
            <a:t>: включает в себя использование компьютерных сетей и информационных технологий для проведения террористических акций, например, взлома, </a:t>
          </a:r>
          <a:r>
            <a:rPr lang="ru-RU" sz="1200" kern="1200" dirty="0" err="1">
              <a:latin typeface="Times New Roman" pitchFamily="18" charset="0"/>
              <a:cs typeface="Times New Roman" pitchFamily="18" charset="0"/>
            </a:rPr>
            <a:t>кибершпионажа</a:t>
          </a:r>
          <a:r>
            <a:rPr lang="ru-RU" sz="1200" kern="1200" dirty="0">
              <a:latin typeface="Times New Roman" pitchFamily="18" charset="0"/>
              <a:cs typeface="Times New Roman" pitchFamily="18" charset="0"/>
            </a:rPr>
            <a:t> или </a:t>
          </a:r>
          <a:r>
            <a:rPr lang="ru-RU" sz="1200" kern="1200" dirty="0" err="1">
              <a:latin typeface="Times New Roman" pitchFamily="18" charset="0"/>
              <a:cs typeface="Times New Roman" pitchFamily="18" charset="0"/>
            </a:rPr>
            <a:t>кибератак</a:t>
          </a:r>
          <a:r>
            <a:rPr lang="ru-RU" sz="1200" kern="1200" dirty="0">
              <a:latin typeface="Times New Roman" pitchFamily="18" charset="0"/>
              <a:cs typeface="Times New Roman" pitchFamily="18" charset="0"/>
            </a:rPr>
            <a:t>.</a:t>
          </a:r>
        </a:p>
        <a:p>
          <a:pPr marL="0" lvl="0" indent="0" algn="l" defTabSz="533400">
            <a:lnSpc>
              <a:spcPct val="90000"/>
            </a:lnSpc>
            <a:spcBef>
              <a:spcPct val="0"/>
            </a:spcBef>
            <a:spcAft>
              <a:spcPct val="35000"/>
            </a:spcAft>
            <a:buNone/>
          </a:pPr>
          <a:r>
            <a:rPr lang="ru-RU" sz="1200" b="1" kern="1200" dirty="0">
              <a:latin typeface="Times New Roman" pitchFamily="18" charset="0"/>
              <a:cs typeface="Times New Roman" pitchFamily="18" charset="0"/>
            </a:rPr>
            <a:t>Биотерроризм</a:t>
          </a:r>
          <a:r>
            <a:rPr lang="ru-RU" sz="1200" kern="1200" dirty="0">
              <a:latin typeface="Times New Roman" pitchFamily="18" charset="0"/>
              <a:cs typeface="Times New Roman" pitchFamily="18" charset="0"/>
            </a:rPr>
            <a:t>: использование биологических агентов, таких как бактерии, вирусы или токсины, для создания паники, вызывания страха или причинения вреда людям.</a:t>
          </a:r>
        </a:p>
      </dsp:txBody>
      <dsp:txXfrm>
        <a:off x="1368154" y="2520280"/>
        <a:ext cx="5175733" cy="1491738"/>
      </dsp:txXfrm>
    </dsp:sp>
    <dsp:sp modelId="{5E77FE89-A661-4B72-B3DF-5018414A9BC1}">
      <dsp:nvSpPr>
        <dsp:cNvPr id="0" name=""/>
        <dsp:cNvSpPr/>
      </dsp:nvSpPr>
      <dsp:spPr>
        <a:xfrm>
          <a:off x="1252489" y="4122486"/>
          <a:ext cx="50099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ru-RU"/>
          </a:p>
        </p:txBody>
      </p:sp>
      <p:sp>
        <p:nvSpPr>
          <p:cNvPr id="3" name="Дата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7CD7CF3F-ABAC-4413-9598-72A56A493DE9}" type="datetimeFigureOut">
              <a:rPr lang="ru-RU" smtClean="0"/>
              <a:t>02.05.2024</a:t>
            </a:fld>
            <a:endParaRPr lang="ru-RU"/>
          </a:p>
        </p:txBody>
      </p:sp>
      <p:sp>
        <p:nvSpPr>
          <p:cNvPr id="4" name="Нижний колонтитул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ru-RU"/>
          </a:p>
        </p:txBody>
      </p:sp>
      <p:sp>
        <p:nvSpPr>
          <p:cNvPr id="5" name="Номер слайда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F572D13B-1495-42A8-9398-8F3DE729FFCF}" type="slidenum">
              <a:rPr lang="ru-RU" smtClean="0"/>
              <a:t>‹#›</a:t>
            </a:fld>
            <a:endParaRPr lang="ru-RU"/>
          </a:p>
        </p:txBody>
      </p:sp>
    </p:spTree>
    <p:extLst>
      <p:ext uri="{BB962C8B-B14F-4D97-AF65-F5344CB8AC3E}">
        <p14:creationId xmlns:p14="http://schemas.microsoft.com/office/powerpoint/2010/main" val="23541414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02.05.2024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02.05.2024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Word_Document.docx"/><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nsultant.ru/document/cons_doc_LAW_38927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36712"/>
            <a:ext cx="7772400" cy="1470025"/>
          </a:xfrm>
        </p:spPr>
        <p:txBody>
          <a:bodyPr>
            <a:noAutofit/>
          </a:bodyPr>
          <a:lstStyle/>
          <a:p>
            <a:r>
              <a:rPr lang="ru-RU" sz="3200" dirty="0">
                <a:latin typeface="Times New Roman" pitchFamily="18" charset="0"/>
                <a:cs typeface="Times New Roman" pitchFamily="18" charset="0"/>
              </a:rPr>
              <a:t>Обеспечение национальной безопасности РФ. Государственная политика Российской Федерации по противодействию экстремизму.  </a:t>
            </a:r>
          </a:p>
        </p:txBody>
      </p:sp>
      <p:sp>
        <p:nvSpPr>
          <p:cNvPr id="3" name="Подзаголовок 2"/>
          <p:cNvSpPr>
            <a:spLocks noGrp="1"/>
          </p:cNvSpPr>
          <p:nvPr>
            <p:ph type="subTitle" idx="1"/>
          </p:nvPr>
        </p:nvSpPr>
        <p:spPr/>
        <p:txBody>
          <a:bodyPr/>
          <a:lstStyle/>
          <a:p>
            <a:r>
              <a:rPr lang="ru-RU" dirty="0"/>
              <a:t>ВКС по обществознанию </a:t>
            </a:r>
          </a:p>
          <a:p>
            <a:r>
              <a:rPr lang="ru-RU" dirty="0"/>
              <a:t>Решение сложных задач по ОГЭ/ЕГЭ</a:t>
            </a:r>
          </a:p>
          <a:p>
            <a:endParaRPr lang="ru-RU" dirty="0"/>
          </a:p>
        </p:txBody>
      </p:sp>
    </p:spTree>
    <p:extLst>
      <p:ext uri="{BB962C8B-B14F-4D97-AF65-F5344CB8AC3E}">
        <p14:creationId xmlns:p14="http://schemas.microsoft.com/office/powerpoint/2010/main" val="184935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632848" cy="5078313"/>
          </a:xfrm>
          <a:prstGeom prst="rect">
            <a:avLst/>
          </a:prstGeom>
        </p:spPr>
        <p:txBody>
          <a:bodyPr wrap="square">
            <a:spAutoFit/>
          </a:bodyPr>
          <a:lstStyle/>
          <a:p>
            <a:r>
              <a:rPr lang="ru-RU" dirty="0"/>
              <a:t>25</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1. Необходимость национальной безопасности Российской Федерации  позволяет создать  состояние защищенности личности, общества и государства от внутренних и внешних угроз, при котором обеспечиваются реализация конституционных прав и свобод граждан РФ. Национальная безопасность РФ способствует   достойному качеству и уровню   жизни, устойчивому социально-экономическому развитию РФ.</a:t>
            </a:r>
          </a:p>
          <a:p>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киберугроза</a:t>
            </a:r>
            <a:r>
              <a:rPr lang="ru-RU" dirty="0">
                <a:latin typeface="Times New Roman" pitchFamily="18" charset="0"/>
                <a:cs typeface="Times New Roman" pitchFamily="18" charset="0"/>
              </a:rPr>
              <a:t> ,терроризм и экстремизм, межнациональные конфликты.</a:t>
            </a:r>
          </a:p>
          <a:p>
            <a:r>
              <a:rPr lang="ru-RU" dirty="0">
                <a:latin typeface="Times New Roman" pitchFamily="18" charset="0"/>
                <a:cs typeface="Times New Roman" pitchFamily="18" charset="0"/>
              </a:rPr>
              <a:t>3. - Маргарита М, устанавливая на компьютер программное обеспечение  по редактированию фотографий, открыла доступ к данным  своего компьютера, а злоумышленник с помощью троянов изменил информацию, воспользовавшись её логином и паролем.  </a:t>
            </a:r>
          </a:p>
          <a:p>
            <a:r>
              <a:rPr lang="ru-RU" dirty="0">
                <a:latin typeface="Times New Roman" pitchFamily="18" charset="0"/>
                <a:cs typeface="Times New Roman" pitchFamily="18" charset="0"/>
              </a:rPr>
              <a:t>- Против известного военного журналиста был устроен террористический акт, что привело к гибели многих  людей и подрыву государственной безопасности.  </a:t>
            </a:r>
          </a:p>
          <a:p>
            <a:r>
              <a:rPr lang="ru-RU" dirty="0">
                <a:latin typeface="Times New Roman" pitchFamily="18" charset="0"/>
                <a:cs typeface="Times New Roman" pitchFamily="18" charset="0"/>
              </a:rPr>
              <a:t>- В ряде городов России местные жители выступили против строительства религиозных сооружений разных конфессий, что привело к обострению  отношений на национальной почве.</a:t>
            </a:r>
          </a:p>
        </p:txBody>
      </p:sp>
    </p:spTree>
    <p:extLst>
      <p:ext uri="{BB962C8B-B14F-4D97-AF65-F5344CB8AC3E}">
        <p14:creationId xmlns:p14="http://schemas.microsoft.com/office/powerpoint/2010/main" val="69532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1056" y="404664"/>
            <a:ext cx="7632848" cy="5909310"/>
          </a:xfrm>
          <a:prstGeom prst="rect">
            <a:avLst/>
          </a:prstGeom>
        </p:spPr>
        <p:txBody>
          <a:bodyPr wrap="square">
            <a:spAutoFit/>
          </a:bodyPr>
          <a:lstStyle/>
          <a:p>
            <a:r>
              <a:rPr lang="ru-RU" dirty="0">
                <a:latin typeface="Times New Roman" pitchFamily="18" charset="0"/>
                <a:cs typeface="Times New Roman" pitchFamily="18" charset="0"/>
              </a:rPr>
              <a:t>Задание  Прочитайте следующий текст и выполните задание   Международное сотрудничество в сфере борьбы с терроризмом считается важным инструментом обеспечения национальной безопасности РФ. Россия активно сотрудничает с другими странами, обмениваясь информацией и координируя совместные операции. Однако, несмотря на усилия международного сообщества, террористические угрозы по-прежнему остаются важной проблемой современности. </a:t>
            </a:r>
          </a:p>
          <a:p>
            <a:r>
              <a:rPr lang="ru-RU" dirty="0">
                <a:latin typeface="Times New Roman" pitchFamily="18" charset="0"/>
                <a:cs typeface="Times New Roman" pitchFamily="18" charset="0"/>
              </a:rPr>
              <a:t>Задание: Сформулируйте основную идею текста и подтвердите ее одним аргументом.</a:t>
            </a:r>
          </a:p>
          <a:p>
            <a:r>
              <a:rPr lang="ru-RU" dirty="0">
                <a:latin typeface="Times New Roman" pitchFamily="18" charset="0"/>
                <a:cs typeface="Times New Roman" pitchFamily="18" charset="0"/>
              </a:rPr>
              <a:t>Ответ  Основная идея текста: Россия придает большое значение международному сотрудничеству в сфере борьбы с терроризмом, так как это является важным инструментом обеспечения национальной безопасности.</a:t>
            </a:r>
          </a:p>
          <a:p>
            <a:r>
              <a:rPr lang="ru-RU" dirty="0">
                <a:latin typeface="Times New Roman" pitchFamily="18" charset="0"/>
                <a:cs typeface="Times New Roman" pitchFamily="18" charset="0"/>
              </a:rPr>
              <a:t> Аргумент: Один из ярких примеров международного сотрудничества России в борьбе с терроризмом - участие в международной коалиции в борьбе с Исламским государством (ИГ). Российская Федерация активно поддерживает и сотрудничает с другими странами, включая Сирию и Ирак, в проведении военных операций против ИГ. Это свидетельствует о высокой значимости и приоритетности международного сотрудничества России в борьбе с терроризмом и подтверждает основную идею текста.</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502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8280920" cy="2554545"/>
          </a:xfrm>
          <a:prstGeom prst="rect">
            <a:avLst/>
          </a:prstGeom>
        </p:spPr>
        <p:txBody>
          <a:bodyPr wrap="square">
            <a:spAutoFit/>
          </a:bodyPr>
          <a:lstStyle/>
          <a:p>
            <a:r>
              <a:rPr lang="ru-RU" sz="1600" dirty="0">
                <a:latin typeface="Times New Roman" pitchFamily="18" charset="0"/>
                <a:cs typeface="Times New Roman" pitchFamily="18" charset="0"/>
              </a:rPr>
              <a:t> Задание</a:t>
            </a:r>
          </a:p>
          <a:p>
            <a:r>
              <a:rPr lang="ru-RU" sz="1600" dirty="0">
                <a:latin typeface="Times New Roman" pitchFamily="18" charset="0"/>
                <a:cs typeface="Times New Roman" pitchFamily="18" charset="0"/>
              </a:rPr>
              <a:t>Прочитайте следующий текст и выполните задание </a:t>
            </a:r>
          </a:p>
          <a:p>
            <a:r>
              <a:rPr lang="ru-RU" sz="1600" dirty="0">
                <a:latin typeface="Times New Roman" pitchFamily="18" charset="0"/>
                <a:cs typeface="Times New Roman" pitchFamily="18" charset="0"/>
              </a:rPr>
              <a:t>  Контроль за техническими объектами и критической инфраструктурой играет важную роль в обеспечении национальной безопасности РФ. Специальные службы и организации осуществляют регулярный мониторинг и обеспечивают безопасность объектов, таких как атомные электростанции, железные дороги, мосты и другие ключевые сооружения </a:t>
            </a:r>
          </a:p>
          <a:p>
            <a:r>
              <a:rPr lang="ru-RU" sz="1600" dirty="0">
                <a:latin typeface="Times New Roman" pitchFamily="18" charset="0"/>
                <a:cs typeface="Times New Roman" pitchFamily="18" charset="0"/>
              </a:rPr>
              <a:t>Задание: Объясните, почему контроль за техническими объектами и критической инфраструктурой является важным аспектом обеспечения национальной безопасности и приведите пример такого объекта в РФ.</a:t>
            </a:r>
          </a:p>
          <a:p>
            <a:endParaRPr lang="ru-RU" sz="1600" dirty="0">
              <a:latin typeface="Times New Roman" pitchFamily="18" charset="0"/>
              <a:cs typeface="Times New Roman" pitchFamily="18" charset="0"/>
            </a:endParaRPr>
          </a:p>
        </p:txBody>
      </p:sp>
      <p:sp>
        <p:nvSpPr>
          <p:cNvPr id="3" name="Прямоугольник 2"/>
          <p:cNvSpPr/>
          <p:nvPr/>
        </p:nvSpPr>
        <p:spPr>
          <a:xfrm>
            <a:off x="663048" y="2636912"/>
            <a:ext cx="7416824" cy="3323987"/>
          </a:xfrm>
          <a:prstGeom prst="rect">
            <a:avLst/>
          </a:prstGeom>
        </p:spPr>
        <p:txBody>
          <a:bodyPr wrap="square">
            <a:spAutoFit/>
          </a:bodyPr>
          <a:lstStyle/>
          <a:p>
            <a:r>
              <a:rPr lang="ru-RU" dirty="0">
                <a:latin typeface="Times New Roman" pitchFamily="18" charset="0"/>
                <a:cs typeface="Times New Roman" pitchFamily="18" charset="0"/>
              </a:rPr>
              <a:t> Ответ</a:t>
            </a:r>
          </a:p>
          <a:p>
            <a:r>
              <a:rPr lang="ru-RU" sz="1600" dirty="0">
                <a:latin typeface="Times New Roman" pitchFamily="18" charset="0"/>
                <a:cs typeface="Times New Roman" pitchFamily="18" charset="0"/>
              </a:rPr>
              <a:t>Контроль за техническими объектами и критической инфраструктурой является важным аспектом обеспечения национальной безопасности, так как эти объекты играют ключевую роль в функционировании страны и жизни граждан.   Один из примеров важности контроля за техническими объектами и критической инфраструктурой в Российской Федерации - Братская ГЭС (им. 50-летия Великого Октября) — гидроэлектростанция на реке Ангаре в городе Братске Иркутской области. Контроль над безопасностью этой ГЭС и предотвращение возможных угроз является приоритетной задачей специальных служб России. Успешное обеспечение безопасности этого объекта гарантирует сохранение окружающей среды, жизни и здоровья людей, что подтверждает важность контроля за техническими объектами и критической инфраструктурой в обеспечении национальной безопасности. </a:t>
            </a:r>
          </a:p>
        </p:txBody>
      </p:sp>
    </p:spTree>
    <p:extLst>
      <p:ext uri="{BB962C8B-B14F-4D97-AF65-F5344CB8AC3E}">
        <p14:creationId xmlns:p14="http://schemas.microsoft.com/office/powerpoint/2010/main" val="10632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32480" cy="6001643"/>
          </a:xfrm>
          <a:prstGeom prst="rect">
            <a:avLst/>
          </a:prstGeom>
        </p:spPr>
        <p:txBody>
          <a:bodyPr wrap="square">
            <a:spAutoFit/>
          </a:bodyPr>
          <a:lstStyle/>
          <a:p>
            <a:r>
              <a:rPr lang="ru-RU" sz="1600" dirty="0">
                <a:latin typeface="Times New Roman" pitchFamily="18" charset="0"/>
                <a:cs typeface="Times New Roman" pitchFamily="18" charset="0"/>
              </a:rPr>
              <a:t>АНАЛИЗИРУЕМ ДОКУМЕНТ</a:t>
            </a:r>
          </a:p>
          <a:p>
            <a:r>
              <a:rPr lang="ru-RU" sz="1600" dirty="0">
                <a:latin typeface="Times New Roman" pitchFamily="18" charset="0"/>
                <a:cs typeface="Times New Roman" pitchFamily="18" charset="0"/>
              </a:rPr>
              <a:t>Познакомьтесь с некоторыми положениями Стратегии национальной безопасности Российской Федерации (2021).</a:t>
            </a:r>
          </a:p>
          <a:p>
            <a:r>
              <a:rPr lang="ru-RU" sz="1600" dirty="0">
                <a:latin typeface="Times New Roman" pitchFamily="18" charset="0"/>
                <a:cs typeface="Times New Roman" pitchFamily="18" charset="0"/>
              </a:rPr>
              <a:t>«Национальные интересы Российской Федерации и стратегические национальные приоритеты:</a:t>
            </a:r>
          </a:p>
          <a:p>
            <a:r>
              <a:rPr lang="ru-RU" sz="1600" dirty="0">
                <a:latin typeface="Times New Roman" pitchFamily="18" charset="0"/>
                <a:cs typeface="Times New Roman" pitchFamily="18" charset="0"/>
              </a:rPr>
              <a:t>...25. С учётом долгосрочных тенденций развития ситуации в Российской Федерации и в мире её национальными интересами на современном этапе являются:</a:t>
            </a:r>
          </a:p>
          <a:p>
            <a:r>
              <a:rPr lang="ru-RU" sz="1600" dirty="0">
                <a:latin typeface="Times New Roman" pitchFamily="18" charset="0"/>
                <a:cs typeface="Times New Roman" pitchFamily="18" charset="0"/>
              </a:rPr>
              <a:t>1) сбережение народа России, развитие человеческого потенциала, повышение качества жизни и благосостояния граждан;</a:t>
            </a:r>
          </a:p>
          <a:p>
            <a:r>
              <a:rPr lang="ru-RU" sz="1600" dirty="0">
                <a:latin typeface="Times New Roman" pitchFamily="18" charset="0"/>
                <a:cs typeface="Times New Roman" pitchFamily="18" charset="0"/>
              </a:rPr>
              <a:t>2) защита конституционного строя, суверенитета, независимости, государственной и территориальной целостности Российской Федерации, укрепление обороны страны;</a:t>
            </a:r>
          </a:p>
          <a:p>
            <a:r>
              <a:rPr lang="ru-RU" sz="1600" dirty="0">
                <a:latin typeface="Times New Roman" pitchFamily="18" charset="0"/>
                <a:cs typeface="Times New Roman" pitchFamily="18" charset="0"/>
              </a:rPr>
              <a:t>3) поддержание гражданского мира и согласия в стране, укрепление законности, искоренение коррупции, защита граждан и всех форм собственности от противоправных посягательств, развитие механизмов взаимодействия государства и гражданского общества; </a:t>
            </a:r>
          </a:p>
          <a:p>
            <a:r>
              <a:rPr lang="ru-RU" sz="1600" dirty="0">
                <a:latin typeface="Times New Roman" pitchFamily="18" charset="0"/>
                <a:cs typeface="Times New Roman" pitchFamily="18" charset="0"/>
              </a:rPr>
              <a:t>4) развитие безопасного информационного пространства, защита российского общества от деструктивного информационно-психологического воздействия;</a:t>
            </a:r>
          </a:p>
          <a:p>
            <a:r>
              <a:rPr lang="ru-RU" sz="1600" dirty="0">
                <a:latin typeface="Times New Roman" pitchFamily="18" charset="0"/>
                <a:cs typeface="Times New Roman" pitchFamily="18" charset="0"/>
              </a:rPr>
              <a:t>5) устойчивое развитие российской экономики на новой технологической основе;</a:t>
            </a:r>
          </a:p>
          <a:p>
            <a:r>
              <a:rPr lang="ru-RU" sz="1600" dirty="0">
                <a:latin typeface="Times New Roman" pitchFamily="18" charset="0"/>
                <a:cs typeface="Times New Roman" pitchFamily="18" charset="0"/>
              </a:rPr>
              <a:t>6) охрана окружающей среды, сохранение природных ресурсов и рациональное природопользование, адаптация к изменениям климата;</a:t>
            </a:r>
          </a:p>
          <a:p>
            <a:r>
              <a:rPr lang="ru-RU" sz="1600" dirty="0">
                <a:latin typeface="Times New Roman" pitchFamily="18" charset="0"/>
                <a:cs typeface="Times New Roman" pitchFamily="18" charset="0"/>
              </a:rPr>
              <a:t>7) укрепление традиционных российских духовно-нравственных ценностей, сохранение культурного и исторического наследия народа России;</a:t>
            </a:r>
          </a:p>
          <a:p>
            <a:r>
              <a:rPr lang="ru-RU" sz="1600" dirty="0">
                <a:latin typeface="Times New Roman" pitchFamily="18" charset="0"/>
                <a:cs typeface="Times New Roman" pitchFamily="18" charset="0"/>
              </a:rPr>
              <a:t>8) поддержание стратегической стабильности, укрепление мира и безопасности, правовых основ международных отношений».</a:t>
            </a:r>
          </a:p>
          <a:p>
            <a:r>
              <a:rPr lang="ru-RU" sz="1600" b="1" dirty="0">
                <a:latin typeface="Times New Roman" pitchFamily="18" charset="0"/>
                <a:cs typeface="Times New Roman" pitchFamily="18" charset="0"/>
              </a:rPr>
              <a:t>Можно ли считать стратегические национальные приоритеты основой общенациональной идеологии в Российской Федерации? Свой ответ аргументируйте.</a:t>
            </a:r>
          </a:p>
        </p:txBody>
      </p:sp>
    </p:spTree>
    <p:extLst>
      <p:ext uri="{BB962C8B-B14F-4D97-AF65-F5344CB8AC3E}">
        <p14:creationId xmlns:p14="http://schemas.microsoft.com/office/powerpoint/2010/main" val="409007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6632"/>
            <a:ext cx="8352928" cy="1200329"/>
          </a:xfrm>
          <a:prstGeom prst="rect">
            <a:avLst/>
          </a:prstGeom>
        </p:spPr>
        <p:txBody>
          <a:bodyPr wrap="square">
            <a:spAutoFit/>
          </a:bodyPr>
          <a:lstStyle/>
          <a:p>
            <a:pPr fontAlgn="base"/>
            <a:r>
              <a:rPr lang="ru-RU" sz="1200" b="1" dirty="0">
                <a:solidFill>
                  <a:schemeClr val="tx2">
                    <a:lumMod val="75000"/>
                  </a:schemeClr>
                </a:solidFill>
                <a:latin typeface="Times New Roman" pitchFamily="18" charset="0"/>
                <a:cs typeface="Times New Roman" pitchFamily="18" charset="0"/>
              </a:rPr>
              <a:t>Указ Президента РФ от 29 мая 2020 г. № 344 «Об утверждении Стратегии противодействия экстремизму в Российской Федерации до 2025 года» является подзаконным актом, который конкретизирует Федеральный закон от 25 июля 2002 г. № 114-ФЗ «О противодействии экстремистской деятельности», однако, этот закон не вошел в перечень нормативно-правовых актов</a:t>
            </a:r>
            <a:r>
              <a:rPr lang="ru-RU" sz="1200" dirty="0">
                <a:solidFill>
                  <a:srgbClr val="C00000"/>
                </a:solidFill>
                <a:latin typeface="Times New Roman" pitchFamily="18" charset="0"/>
                <a:cs typeface="Times New Roman" pitchFamily="18" charset="0"/>
              </a:rPr>
              <a:t>. </a:t>
            </a:r>
            <a:r>
              <a:rPr lang="ru-RU" sz="1200" b="1" dirty="0">
                <a:solidFill>
                  <a:schemeClr val="tx2">
                    <a:lumMod val="75000"/>
                  </a:schemeClr>
                </a:solidFill>
                <a:latin typeface="Times New Roman" pitchFamily="18" charset="0"/>
                <a:cs typeface="Times New Roman" pitchFamily="18" charset="0"/>
              </a:rPr>
              <a:t>Экстремизм (от лат. </a:t>
            </a:r>
            <a:r>
              <a:rPr lang="ru-RU" sz="1200" b="1" dirty="0" err="1">
                <a:solidFill>
                  <a:schemeClr val="tx2">
                    <a:lumMod val="75000"/>
                  </a:schemeClr>
                </a:solidFill>
                <a:latin typeface="Times New Roman" pitchFamily="18" charset="0"/>
                <a:cs typeface="Times New Roman" pitchFamily="18" charset="0"/>
              </a:rPr>
              <a:t>extremus</a:t>
            </a:r>
            <a:r>
              <a:rPr lang="ru-RU" sz="1200" b="1" dirty="0">
                <a:solidFill>
                  <a:schemeClr val="tx2">
                    <a:lumMod val="75000"/>
                  </a:schemeClr>
                </a:solidFill>
                <a:latin typeface="Times New Roman" pitchFamily="18" charset="0"/>
                <a:cs typeface="Times New Roman" pitchFamily="18" charset="0"/>
              </a:rPr>
              <a:t> — «крайний, чрезмерный») — приверженность крайним и радикальным взглядам, методам действий. </a:t>
            </a:r>
          </a:p>
          <a:p>
            <a:pPr fontAlgn="base"/>
            <a:endParaRPr lang="ru-RU" sz="1200" dirty="0">
              <a:solidFill>
                <a:srgbClr val="C0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82054702"/>
              </p:ext>
            </p:extLst>
          </p:nvPr>
        </p:nvGraphicFramePr>
        <p:xfrm>
          <a:off x="539552" y="1052736"/>
          <a:ext cx="8481832" cy="5634686"/>
        </p:xfrm>
        <a:graphic>
          <a:graphicData uri="http://schemas.openxmlformats.org/drawingml/2006/table">
            <a:tbl>
              <a:tblPr firstRow="1" firstCol="1" bandRow="1">
                <a:tableStyleId>{5C22544A-7EE6-4342-B048-85BDC9FD1C3A}</a:tableStyleId>
              </a:tblPr>
              <a:tblGrid>
                <a:gridCol w="4240532">
                  <a:extLst>
                    <a:ext uri="{9D8B030D-6E8A-4147-A177-3AD203B41FA5}">
                      <a16:colId xmlns:a16="http://schemas.microsoft.com/office/drawing/2014/main" val="20000"/>
                    </a:ext>
                  </a:extLst>
                </a:gridCol>
                <a:gridCol w="4241300">
                  <a:extLst>
                    <a:ext uri="{9D8B030D-6E8A-4147-A177-3AD203B41FA5}">
                      <a16:colId xmlns:a16="http://schemas.microsoft.com/office/drawing/2014/main" val="20001"/>
                    </a:ext>
                  </a:extLst>
                </a:gridCol>
              </a:tblGrid>
              <a:tr h="287223">
                <a:tc>
                  <a:txBody>
                    <a:bodyPr/>
                    <a:lstStyle/>
                    <a:p>
                      <a:pPr algn="l">
                        <a:lnSpc>
                          <a:spcPct val="115000"/>
                        </a:lnSpc>
                        <a:spcAft>
                          <a:spcPts val="0"/>
                        </a:spcAft>
                      </a:pPr>
                      <a:r>
                        <a:rPr lang="ru-RU" sz="1000" dirty="0">
                          <a:effectLst/>
                          <a:latin typeface="Times New Roman" pitchFamily="18" charset="0"/>
                          <a:cs typeface="Times New Roman" pitchFamily="18" charset="0"/>
                        </a:rPr>
                        <a:t>Внутренние источники угроз экстремизма в современной России</a:t>
                      </a:r>
                      <a:endParaRPr lang="ru-RU" sz="1000" dirty="0">
                        <a:effectLst/>
                        <a:latin typeface="Times New Roman" pitchFamily="18" charset="0"/>
                        <a:ea typeface="Calibri"/>
                        <a:cs typeface="Times New Roman" pitchFamily="18" charset="0"/>
                      </a:endParaRPr>
                    </a:p>
                  </a:txBody>
                  <a:tcPr marL="39361" marR="39361" marT="0" marB="0"/>
                </a:tc>
                <a:tc>
                  <a:txBody>
                    <a:bodyPr/>
                    <a:lstStyle/>
                    <a:p>
                      <a:pPr algn="l">
                        <a:lnSpc>
                          <a:spcPct val="115000"/>
                        </a:lnSpc>
                        <a:spcAft>
                          <a:spcPts val="0"/>
                        </a:spcAft>
                      </a:pPr>
                      <a:r>
                        <a:rPr lang="ru-RU" sz="800" dirty="0">
                          <a:effectLst/>
                          <a:latin typeface="Times New Roman" pitchFamily="18" charset="0"/>
                          <a:cs typeface="Times New Roman" pitchFamily="18" charset="0"/>
                        </a:rPr>
                        <a:t>  </a:t>
                      </a:r>
                      <a:r>
                        <a:rPr lang="ru-RU" sz="1000" dirty="0">
                          <a:effectLst/>
                          <a:latin typeface="Times New Roman" pitchFamily="18" charset="0"/>
                          <a:cs typeface="Times New Roman" pitchFamily="18" charset="0"/>
                        </a:rPr>
                        <a:t>Внешние источники угроз экстремизма в современной России</a:t>
                      </a:r>
                      <a:endParaRPr lang="ru-RU" sz="1000" dirty="0">
                        <a:effectLst/>
                        <a:latin typeface="Times New Roman" pitchFamily="18" charset="0"/>
                        <a:ea typeface="Calibri"/>
                        <a:cs typeface="Times New Roman" pitchFamily="18" charset="0"/>
                      </a:endParaRPr>
                    </a:p>
                  </a:txBody>
                  <a:tcPr marL="39361" marR="39361" marT="0" marB="0"/>
                </a:tc>
                <a:extLst>
                  <a:ext uri="{0D108BD9-81ED-4DB2-BD59-A6C34878D82A}">
                    <a16:rowId xmlns:a16="http://schemas.microsoft.com/office/drawing/2014/main" val="10000"/>
                  </a:ext>
                </a:extLst>
              </a:tr>
              <a:tr h="2317824">
                <a:tc>
                  <a:txBody>
                    <a:bodyPr/>
                    <a:lstStyle/>
                    <a:p>
                      <a:pPr algn="l">
                        <a:lnSpc>
                          <a:spcPct val="115000"/>
                        </a:lnSpc>
                        <a:spcAft>
                          <a:spcPts val="0"/>
                        </a:spcAft>
                      </a:pPr>
                      <a:r>
                        <a:rPr lang="ru-RU" sz="1200" dirty="0">
                          <a:effectLst/>
                          <a:latin typeface="Times New Roman" pitchFamily="18" charset="0"/>
                          <a:cs typeface="Times New Roman" pitchFamily="18" charset="0"/>
                        </a:rPr>
                        <a:t>- поддержка и стимулирование в ряде государств деятельности иностранных организаций, направленные на дестабилизацию общественно-политической, социально-экономической ситуации в России, на инспирирование «цветных революций», на разрушение традиционных российских духовно-нравственных ценностей</a:t>
                      </a:r>
                    </a:p>
                    <a:p>
                      <a:pPr algn="l">
                        <a:lnSpc>
                          <a:spcPct val="115000"/>
                        </a:lnSpc>
                        <a:spcAft>
                          <a:spcPts val="0"/>
                        </a:spcAft>
                      </a:pPr>
                      <a:r>
                        <a:rPr lang="ru-RU" sz="1200" dirty="0">
                          <a:effectLst/>
                          <a:latin typeface="Times New Roman" pitchFamily="18" charset="0"/>
                          <a:cs typeface="Times New Roman" pitchFamily="18" charset="0"/>
                        </a:rPr>
                        <a:t>- содействие международным террористическим экстремистским организациям</a:t>
                      </a:r>
                    </a:p>
                    <a:p>
                      <a:pPr algn="l">
                        <a:lnSpc>
                          <a:spcPct val="115000"/>
                        </a:lnSpc>
                        <a:spcAft>
                          <a:spcPts val="0"/>
                        </a:spcAft>
                      </a:pPr>
                      <a:r>
                        <a:rPr lang="ru-RU" sz="1200" dirty="0">
                          <a:effectLst/>
                          <a:latin typeface="Times New Roman" pitchFamily="18" charset="0"/>
                          <a:cs typeface="Times New Roman" pitchFamily="18" charset="0"/>
                        </a:rPr>
                        <a:t>- участившиеся в иностранных государствах случаи умышленного искажения истории, возрождения идей нацизма и фашизма.</a:t>
                      </a:r>
                    </a:p>
                    <a:p>
                      <a:pPr algn="l">
                        <a:lnSpc>
                          <a:spcPct val="115000"/>
                        </a:lnSpc>
                        <a:spcAft>
                          <a:spcPts val="0"/>
                        </a:spcAft>
                      </a:pPr>
                      <a:r>
                        <a:rPr lang="ru-RU" sz="1200" dirty="0">
                          <a:effectLst/>
                          <a:latin typeface="Times New Roman" pitchFamily="18" charset="0"/>
                          <a:cs typeface="Times New Roman" pitchFamily="18" charset="0"/>
                        </a:rPr>
                        <a:t> </a:t>
                      </a:r>
                      <a:endParaRPr lang="ru-RU" sz="1200" dirty="0">
                        <a:effectLst/>
                        <a:latin typeface="Times New Roman" pitchFamily="18" charset="0"/>
                        <a:ea typeface="Calibri"/>
                        <a:cs typeface="Times New Roman" pitchFamily="18" charset="0"/>
                      </a:endParaRPr>
                    </a:p>
                  </a:txBody>
                  <a:tcPr marL="39361" marR="39361" marT="0" marB="0"/>
                </a:tc>
                <a:tc>
                  <a:txBody>
                    <a:bodyPr/>
                    <a:lstStyle/>
                    <a:p>
                      <a:pPr algn="l">
                        <a:lnSpc>
                          <a:spcPct val="115000"/>
                        </a:lnSpc>
                        <a:spcAft>
                          <a:spcPts val="0"/>
                        </a:spcAft>
                      </a:pPr>
                      <a:r>
                        <a:rPr lang="ru-RU" sz="1400" dirty="0">
                          <a:effectLst/>
                          <a:latin typeface="Times New Roman" pitchFamily="18" charset="0"/>
                          <a:cs typeface="Times New Roman" pitchFamily="18" charset="0"/>
                        </a:rPr>
                        <a:t>- попытки осуществления националистическими, радикальными и иными организациями, распространение идеологии насилия,</a:t>
                      </a:r>
                    </a:p>
                    <a:p>
                      <a:pPr algn="l">
                        <a:lnSpc>
                          <a:spcPct val="115000"/>
                        </a:lnSpc>
                        <a:spcAft>
                          <a:spcPts val="0"/>
                        </a:spcAft>
                      </a:pPr>
                      <a:r>
                        <a:rPr lang="ru-RU" sz="1400" dirty="0">
                          <a:effectLst/>
                          <a:latin typeface="Times New Roman" pitchFamily="18" charset="0"/>
                          <a:cs typeface="Times New Roman" pitchFamily="18" charset="0"/>
                        </a:rPr>
                        <a:t>- склонения или вербовки граждан в деятельность таких сообществ,</a:t>
                      </a:r>
                    </a:p>
                    <a:p>
                      <a:pPr algn="l">
                        <a:lnSpc>
                          <a:spcPct val="115000"/>
                        </a:lnSpc>
                        <a:spcAft>
                          <a:spcPts val="0"/>
                        </a:spcAft>
                      </a:pPr>
                      <a:r>
                        <a:rPr lang="ru-RU" sz="1400" dirty="0">
                          <a:effectLst/>
                          <a:latin typeface="Times New Roman" pitchFamily="18" charset="0"/>
                          <a:cs typeface="Times New Roman" pitchFamily="18" charset="0"/>
                        </a:rPr>
                        <a:t>- формирование замкнутых религиозных или этнических анклавов,</a:t>
                      </a:r>
                    </a:p>
                    <a:p>
                      <a:pPr algn="l">
                        <a:lnSpc>
                          <a:spcPct val="115000"/>
                        </a:lnSpc>
                        <a:spcAft>
                          <a:spcPts val="0"/>
                        </a:spcAft>
                      </a:pPr>
                      <a:r>
                        <a:rPr lang="ru-RU" sz="1400" dirty="0">
                          <a:effectLst/>
                          <a:latin typeface="Times New Roman" pitchFamily="18" charset="0"/>
                          <a:cs typeface="Times New Roman" pitchFamily="18" charset="0"/>
                        </a:rPr>
                        <a:t>- межнациональные противоречия и территориальные конфликты.</a:t>
                      </a:r>
                    </a:p>
                    <a:p>
                      <a:pPr algn="l">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Calibri"/>
                        <a:cs typeface="Times New Roman" pitchFamily="18" charset="0"/>
                      </a:endParaRPr>
                    </a:p>
                  </a:txBody>
                  <a:tcPr marL="39361" marR="39361" marT="0" marB="0"/>
                </a:tc>
                <a:extLst>
                  <a:ext uri="{0D108BD9-81ED-4DB2-BD59-A6C34878D82A}">
                    <a16:rowId xmlns:a16="http://schemas.microsoft.com/office/drawing/2014/main" val="10001"/>
                  </a:ext>
                </a:extLst>
              </a:tr>
              <a:tr h="140789">
                <a:tc gridSpan="2">
                  <a:txBody>
                    <a:bodyPr/>
                    <a:lstStyle/>
                    <a:p>
                      <a:pPr algn="ctr">
                        <a:lnSpc>
                          <a:spcPct val="115000"/>
                        </a:lnSpc>
                        <a:spcAft>
                          <a:spcPts val="0"/>
                        </a:spcAft>
                      </a:pPr>
                      <a:r>
                        <a:rPr lang="ru-RU" sz="1000" dirty="0">
                          <a:effectLst/>
                          <a:latin typeface="Times New Roman" pitchFamily="18" charset="0"/>
                          <a:cs typeface="Times New Roman" pitchFamily="18" charset="0"/>
                        </a:rPr>
                        <a:t>Опасные проявления экстремизма</a:t>
                      </a:r>
                      <a:endParaRPr lang="ru-RU" sz="1000" dirty="0">
                        <a:effectLst/>
                        <a:latin typeface="Times New Roman" pitchFamily="18" charset="0"/>
                        <a:ea typeface="Calibri"/>
                        <a:cs typeface="Times New Roman" pitchFamily="18" charset="0"/>
                      </a:endParaRPr>
                    </a:p>
                  </a:txBody>
                  <a:tcPr marL="39361" marR="39361" marT="0" marB="0"/>
                </a:tc>
                <a:tc hMerge="1">
                  <a:txBody>
                    <a:bodyPr/>
                    <a:lstStyle/>
                    <a:p>
                      <a:endParaRPr lang="ru-RU"/>
                    </a:p>
                  </a:txBody>
                  <a:tcPr/>
                </a:tc>
                <a:extLst>
                  <a:ext uri="{0D108BD9-81ED-4DB2-BD59-A6C34878D82A}">
                    <a16:rowId xmlns:a16="http://schemas.microsoft.com/office/drawing/2014/main" val="10002"/>
                  </a:ext>
                </a:extLst>
              </a:tr>
              <a:tr h="1636111">
                <a:tc gridSpan="2">
                  <a:txBody>
                    <a:bodyPr/>
                    <a:lstStyle/>
                    <a:p>
                      <a:pPr algn="l">
                        <a:lnSpc>
                          <a:spcPct val="115000"/>
                        </a:lnSpc>
                        <a:spcAft>
                          <a:spcPts val="0"/>
                        </a:spcAft>
                      </a:pPr>
                      <a:r>
                        <a:rPr lang="ru-RU" sz="800" dirty="0">
                          <a:effectLst/>
                        </a:rPr>
                        <a:t> </a:t>
                      </a:r>
                      <a:r>
                        <a:rPr lang="ru-RU" sz="1400" dirty="0">
                          <a:effectLst/>
                          <a:latin typeface="Times New Roman" pitchFamily="18" charset="0"/>
                          <a:cs typeface="Times New Roman" pitchFamily="18" charset="0"/>
                        </a:rPr>
                        <a:t>- возбуждение ненависти либо вражды, унижение достоинства человека либо группы лиц по признакам пола, расы, национальности, языка, происхождения, отношения к религии, а также принадлежности к какой-либо социальной группе</a:t>
                      </a:r>
                    </a:p>
                    <a:p>
                      <a:pPr algn="l">
                        <a:lnSpc>
                          <a:spcPct val="115000"/>
                        </a:lnSpc>
                        <a:spcAft>
                          <a:spcPts val="0"/>
                        </a:spcAft>
                      </a:pPr>
                      <a:r>
                        <a:rPr lang="ru-RU" sz="1400" dirty="0">
                          <a:effectLst/>
                          <a:latin typeface="Times New Roman" pitchFamily="18" charset="0"/>
                          <a:cs typeface="Times New Roman" pitchFamily="18" charset="0"/>
                        </a:rPr>
                        <a:t>- распространения призывов к насильственным действиям, прежде всего с использованием информационно-телекоммуникационных сетей, включая сеть «Интернет»</a:t>
                      </a:r>
                    </a:p>
                    <a:p>
                      <a:pPr algn="l">
                        <a:lnSpc>
                          <a:spcPct val="115000"/>
                        </a:lnSpc>
                        <a:spcAft>
                          <a:spcPts val="0"/>
                        </a:spcAft>
                      </a:pPr>
                      <a:r>
                        <a:rPr lang="ru-RU" sz="1400" dirty="0">
                          <a:effectLst/>
                          <a:latin typeface="Times New Roman" pitchFamily="18" charset="0"/>
                          <a:cs typeface="Times New Roman" pitchFamily="18" charset="0"/>
                        </a:rPr>
                        <a:t>- вовлечение отдельных лиц в деятельность экстремистских организаций</a:t>
                      </a:r>
                    </a:p>
                    <a:p>
                      <a:pPr algn="l">
                        <a:lnSpc>
                          <a:spcPct val="115000"/>
                        </a:lnSpc>
                        <a:spcAft>
                          <a:spcPts val="0"/>
                        </a:spcAft>
                      </a:pPr>
                      <a:r>
                        <a:rPr lang="ru-RU" sz="1400" dirty="0">
                          <a:effectLst/>
                          <a:latin typeface="Times New Roman" pitchFamily="18" charset="0"/>
                          <a:cs typeface="Times New Roman" pitchFamily="18" charset="0"/>
                        </a:rPr>
                        <a:t>-  организация и проведение несогласованных публичных мероприятий (включая протестные акции), массовых беспорядков</a:t>
                      </a:r>
                    </a:p>
                    <a:p>
                      <a:pPr algn="l">
                        <a:lnSpc>
                          <a:spcPct val="115000"/>
                        </a:lnSpc>
                        <a:spcAft>
                          <a:spcPts val="0"/>
                        </a:spcAft>
                      </a:pPr>
                      <a:r>
                        <a:rPr lang="ru-RU" sz="1400" dirty="0">
                          <a:effectLst/>
                          <a:latin typeface="Times New Roman" pitchFamily="18" charset="0"/>
                          <a:cs typeface="Times New Roman" pitchFamily="18" charset="0"/>
                        </a:rPr>
                        <a:t>- подготовка и совершение террористических актов</a:t>
                      </a:r>
                    </a:p>
                    <a:p>
                      <a:pPr algn="l">
                        <a:lnSpc>
                          <a:spcPct val="115000"/>
                        </a:lnSpc>
                        <a:spcAft>
                          <a:spcPts val="0"/>
                        </a:spcAft>
                      </a:pPr>
                      <a:r>
                        <a:rPr lang="ru-RU" sz="1400" dirty="0">
                          <a:effectLst/>
                          <a:latin typeface="Times New Roman" pitchFamily="18" charset="0"/>
                          <a:cs typeface="Times New Roman" pitchFamily="18" charset="0"/>
                        </a:rPr>
                        <a:t>- терроризм — крайнее проявление экстремизма.</a:t>
                      </a:r>
                    </a:p>
                    <a:p>
                      <a:pPr algn="l">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Calibri"/>
                        <a:cs typeface="Times New Roman" pitchFamily="18" charset="0"/>
                      </a:endParaRPr>
                    </a:p>
                  </a:txBody>
                  <a:tcPr marL="39361" marR="39361" marT="0" marB="0"/>
                </a:tc>
                <a:tc hMerge="1">
                  <a:txBody>
                    <a:bodyPr/>
                    <a:lstStyle/>
                    <a:p>
                      <a:endParaRPr lang="ru-RU"/>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05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GH\Desktop\Террор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780515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6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4572000" cy="369332"/>
          </a:xfrm>
          <a:prstGeom prst="rect">
            <a:avLst/>
          </a:prstGeom>
        </p:spPr>
        <p:txBody>
          <a:bodyPr>
            <a:spAutoFit/>
          </a:bodyPr>
          <a:lstStyle/>
          <a:p>
            <a:r>
              <a:rPr lang="ru-RU" dirty="0"/>
              <a:t> </a:t>
            </a:r>
          </a:p>
        </p:txBody>
      </p:sp>
      <p:sp>
        <p:nvSpPr>
          <p:cNvPr id="3" name="Прямоугольник 2"/>
          <p:cNvSpPr/>
          <p:nvPr/>
        </p:nvSpPr>
        <p:spPr>
          <a:xfrm>
            <a:off x="395536" y="81498"/>
            <a:ext cx="8352928" cy="646331"/>
          </a:xfrm>
          <a:prstGeom prst="rect">
            <a:avLst/>
          </a:prstGeom>
        </p:spPr>
        <p:txBody>
          <a:bodyPr wrap="square">
            <a:spAutoFit/>
          </a:bodyPr>
          <a:lstStyle/>
          <a:p>
            <a:r>
              <a:rPr lang="ru-RU" b="1" dirty="0">
                <a:solidFill>
                  <a:schemeClr val="tx2">
                    <a:lumMod val="75000"/>
                  </a:schemeClr>
                </a:solidFill>
                <a:latin typeface="Times New Roman" pitchFamily="18" charset="0"/>
                <a:cs typeface="Times New Roman" pitchFamily="18" charset="0"/>
              </a:rPr>
              <a:t>Экстремизм (от лат. </a:t>
            </a:r>
            <a:r>
              <a:rPr lang="ru-RU" b="1" dirty="0" err="1">
                <a:solidFill>
                  <a:schemeClr val="tx2">
                    <a:lumMod val="75000"/>
                  </a:schemeClr>
                </a:solidFill>
                <a:latin typeface="Times New Roman" pitchFamily="18" charset="0"/>
                <a:cs typeface="Times New Roman" pitchFamily="18" charset="0"/>
              </a:rPr>
              <a:t>extremus</a:t>
            </a:r>
            <a:r>
              <a:rPr lang="ru-RU" b="1" dirty="0">
                <a:solidFill>
                  <a:schemeClr val="tx2">
                    <a:lumMod val="75000"/>
                  </a:schemeClr>
                </a:solidFill>
                <a:latin typeface="Times New Roman" pitchFamily="18" charset="0"/>
                <a:cs typeface="Times New Roman" pitchFamily="18" charset="0"/>
              </a:rPr>
              <a:t> — «крайний, чрезмерный») — приверженность крайним и радикальным взглядам, методам действий. </a:t>
            </a:r>
          </a:p>
        </p:txBody>
      </p:sp>
      <p:sp>
        <p:nvSpPr>
          <p:cNvPr id="4" name="Прямоугольник 3"/>
          <p:cNvSpPr/>
          <p:nvPr/>
        </p:nvSpPr>
        <p:spPr>
          <a:xfrm>
            <a:off x="335016" y="727829"/>
            <a:ext cx="8424936" cy="5509200"/>
          </a:xfrm>
          <a:prstGeom prst="rect">
            <a:avLst/>
          </a:prstGeom>
        </p:spPr>
        <p:txBody>
          <a:bodyPr wrap="square">
            <a:spAutoFit/>
          </a:bodyPr>
          <a:lstStyle/>
          <a:p>
            <a:r>
              <a:rPr lang="ru-RU" sz="1600" dirty="0">
                <a:latin typeface="Times New Roman" pitchFamily="18" charset="0"/>
                <a:cs typeface="Times New Roman" pitchFamily="18" charset="0"/>
              </a:rPr>
              <a:t>В настоящее время следственными подразделениями  УМВД России по Омской области  уже возбуждено более 250 уголовных дел по признакам преступления, предусмотренных статьей 207 Уголовного кодекса  РФ — заведомо ложное сообщение об акте терроризма, которая относится к главе УК РФ «Преступления против общественной безопасности».</a:t>
            </a:r>
          </a:p>
          <a:p>
            <a:r>
              <a:rPr lang="ru-RU" sz="1600" dirty="0">
                <a:latin typeface="Times New Roman" pitchFamily="18" charset="0"/>
                <a:cs typeface="Times New Roman" pitchFamily="18" charset="0"/>
              </a:rPr>
              <a:t>Заведомо ложное сообщение об акте терроризма, так называемый «телефонный терроризм», как правило представляет собой сообщение посредством телефонного вызова ложное сообщение о наличии взрывного устройства в общественном месте. Общественная опасность данного преступления заключается в том, что в обществе сеется паника и страх,  правоохранительные органы отвлекаются на проверку заведомо ложного сообщения об акте терроризма, дезорганизуется деятельность органов власти, предприятий, учреждений, причиняется материальный ущерб.</a:t>
            </a:r>
          </a:p>
          <a:p>
            <a:r>
              <a:rPr lang="ru-RU" sz="1600" dirty="0">
                <a:latin typeface="Times New Roman" pitchFamily="18" charset="0"/>
                <a:cs typeface="Times New Roman" pitchFamily="18" charset="0"/>
              </a:rPr>
              <a:t>К уголовной ответственности за совершение такого преступления привлекается лицо, достигшее 14 лет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Проведенный анализ расследованных уголовных дел показал, что значительное количество рассматриваемых преступлений совершены малолетними либо несовершеннолетними. Зачастую несовершеннолетние, направляя заведомо ложные сообщения об акте терроризма, преследуют цель сорвать учебные занятия в тех образовательных организациях,  где они обучаются. Так, в текущем году более 25 фактов зарегистрировано о поступлении ложных сообщений в бюджетные общеобразовательные учреждения города Омска. </a:t>
            </a:r>
            <a:r>
              <a:rPr lang="ru-RU" sz="1600" b="1" dirty="0">
                <a:solidFill>
                  <a:srgbClr val="C00000"/>
                </a:solidFill>
                <a:latin typeface="Times New Roman" pitchFamily="18" charset="0"/>
                <a:cs typeface="Times New Roman" pitchFamily="18" charset="0"/>
              </a:rPr>
              <a:t>Напомним, что уголовная ответственность за террористический акт, захват заложника, заведомо ложное сообщение об акте терроризма подлежат лица, достигшие ко времени совершения преступления 14-летнего возраста.</a:t>
            </a:r>
          </a:p>
        </p:txBody>
      </p:sp>
    </p:spTree>
    <p:extLst>
      <p:ext uri="{BB962C8B-B14F-4D97-AF65-F5344CB8AC3E}">
        <p14:creationId xmlns:p14="http://schemas.microsoft.com/office/powerpoint/2010/main" val="294318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3960440" cy="6771084"/>
          </a:xfrm>
          <a:prstGeom prst="rect">
            <a:avLst/>
          </a:prstGeom>
        </p:spPr>
        <p:txBody>
          <a:bodyPr wrap="square">
            <a:spAutoFit/>
          </a:bodyPr>
          <a:lstStyle/>
          <a:p>
            <a:r>
              <a:rPr lang="ru-RU" sz="1400" dirty="0">
                <a:latin typeface="Times New Roman" pitchFamily="18" charset="0"/>
                <a:cs typeface="Times New Roman" pitchFamily="18" charset="0"/>
              </a:rPr>
              <a:t>СИТУАЦИЯ 1</a:t>
            </a:r>
          </a:p>
          <a:p>
            <a:r>
              <a:rPr lang="ru-RU" sz="1500" b="1" dirty="0">
                <a:latin typeface="Times New Roman" pitchFamily="18" charset="0"/>
                <a:cs typeface="Times New Roman" pitchFamily="18" charset="0"/>
              </a:rPr>
              <a:t>Кто-то просит передать посылку по определённому адресу или отдать её в руки определённому человеку, обещая за это заплатить.</a:t>
            </a:r>
            <a:r>
              <a:rPr lang="ru-RU" sz="1500" dirty="0">
                <a:latin typeface="Times New Roman" pitchFamily="18" charset="0"/>
                <a:cs typeface="Times New Roman" pitchFamily="18" charset="0"/>
              </a:rPr>
              <a:t> Откуда знать, что в этой посылке? А если это взрывчатка или документы по планированию теракта?</a:t>
            </a:r>
          </a:p>
          <a:p>
            <a:r>
              <a:rPr lang="ru-RU" sz="1500" dirty="0">
                <a:latin typeface="Times New Roman" pitchFamily="18" charset="0"/>
                <a:cs typeface="Times New Roman" pitchFamily="18" charset="0"/>
              </a:rPr>
              <a:t>Как показывает печальный опыт, на определённых этапах подготовки теракта такие действия иногда выполняются людьми, порой даже не подозревающими, что и для кого они делают: кто-то подвозит на своём транспорте самих террористов или их страшный груз (взрывчатку, оружие) к месту преступления либо помогает преодолевать посты, оцепления, проникать в охраняемые здания, снимать квартиры, офисы... Отметим, что велика доля людей, совершающих такие поступки не столько из корыстных побуждений, сколько по недомыслию, из-за нежелания задуматься о странностях просьбы.</a:t>
            </a:r>
          </a:p>
          <a:p>
            <a:r>
              <a:rPr lang="ru-RU" sz="1500" dirty="0">
                <a:latin typeface="Times New Roman" pitchFamily="18" charset="0"/>
                <a:cs typeface="Times New Roman" pitchFamily="18" charset="0"/>
              </a:rPr>
              <a:t>В целом проблема предупреждения и пресечения терроризма в Российском государстве является общенациональной, только общими согласованными действиями государства, общества и граждан можно положить конец преступным действиям террористов.</a:t>
            </a:r>
          </a:p>
        </p:txBody>
      </p:sp>
      <p:sp>
        <p:nvSpPr>
          <p:cNvPr id="3" name="Прямоугольник 2"/>
          <p:cNvSpPr/>
          <p:nvPr/>
        </p:nvSpPr>
        <p:spPr>
          <a:xfrm>
            <a:off x="4283968" y="116632"/>
            <a:ext cx="4572000" cy="6247864"/>
          </a:xfrm>
          <a:prstGeom prst="rect">
            <a:avLst/>
          </a:prstGeom>
        </p:spPr>
        <p:txBody>
          <a:bodyPr>
            <a:spAutoFit/>
          </a:bodyPr>
          <a:lstStyle/>
          <a:p>
            <a:r>
              <a:rPr lang="ru-RU" sz="1600" dirty="0">
                <a:latin typeface="Times New Roman" pitchFamily="18" charset="0"/>
                <a:cs typeface="Times New Roman" pitchFamily="18" charset="0"/>
              </a:rPr>
              <a:t>СИТУАЦИЯ 2 </a:t>
            </a:r>
          </a:p>
          <a:p>
            <a:r>
              <a:rPr lang="ru-RU" sz="1600" b="1" dirty="0">
                <a:latin typeface="Times New Roman" pitchFamily="18" charset="0"/>
                <a:cs typeface="Times New Roman" pitchFamily="18" charset="0"/>
              </a:rPr>
              <a:t>Десятиклассник не захотел идти в школу. Он позвонил в полицию и сообщил о том, что в школе заложено взрывное устройство. В школу прибыли сотрудники правоохранительных органов, из здания были эвакуированы все люди. Бомбы в школе не оказалось. Изучили прилегающую к зданию территорию, но подозрительных предметов не обнаружили. К вечеру удалось вычислить шутника. Через некоторое время он предстал перед судом.</a:t>
            </a:r>
          </a:p>
          <a:p>
            <a:r>
              <a:rPr lang="ru-RU" sz="1600" dirty="0">
                <a:latin typeface="Times New Roman" pitchFamily="18" charset="0"/>
                <a:cs typeface="Times New Roman" pitchFamily="18" charset="0"/>
              </a:rPr>
              <a:t>Подобными действиями человек наносит реальный ущерб системе безопасности, призванной защищать каждого из нас: сотрудники правоохранительных органов, врачи, пожарные отвлекаются от других дел (в это время в другом месте совершено преступление, и присутствие там этих служб было бы просто необходимо); расходуются средства, останавливается работа учреждений. За всё это надо отвечать. С 14 лет за подобные действия предусматривается уголовная ответственность — крупный штраф или лишение свободы на срок до 3 лет. За подростка, которому не исполнилось 14 лет, ответственность несут его родители.</a:t>
            </a:r>
          </a:p>
        </p:txBody>
      </p:sp>
    </p:spTree>
    <p:extLst>
      <p:ext uri="{BB962C8B-B14F-4D97-AF65-F5344CB8AC3E}">
        <p14:creationId xmlns:p14="http://schemas.microsoft.com/office/powerpoint/2010/main" val="41609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01311951"/>
              </p:ext>
            </p:extLst>
          </p:nvPr>
        </p:nvGraphicFramePr>
        <p:xfrm>
          <a:off x="251520" y="260648"/>
          <a:ext cx="8424936" cy="6192688"/>
        </p:xfrm>
        <a:graphic>
          <a:graphicData uri="http://schemas.openxmlformats.org/drawingml/2006/table">
            <a:tbl>
              <a:tblPr firstRow="1" firstCol="1" bandRow="1">
                <a:tableStyleId>{5C22544A-7EE6-4342-B048-85BDC9FD1C3A}</a:tableStyleId>
              </a:tblPr>
              <a:tblGrid>
                <a:gridCol w="4212028">
                  <a:extLst>
                    <a:ext uri="{9D8B030D-6E8A-4147-A177-3AD203B41FA5}">
                      <a16:colId xmlns:a16="http://schemas.microsoft.com/office/drawing/2014/main" val="20000"/>
                    </a:ext>
                  </a:extLst>
                </a:gridCol>
                <a:gridCol w="4212908">
                  <a:extLst>
                    <a:ext uri="{9D8B030D-6E8A-4147-A177-3AD203B41FA5}">
                      <a16:colId xmlns:a16="http://schemas.microsoft.com/office/drawing/2014/main" val="20001"/>
                    </a:ext>
                  </a:extLst>
                </a:gridCol>
              </a:tblGrid>
              <a:tr h="478578">
                <a:tc>
                  <a:txBody>
                    <a:bodyPr/>
                    <a:lstStyle/>
                    <a:p>
                      <a:r>
                        <a:rPr lang="ru-RU" sz="1400" dirty="0">
                          <a:effectLst/>
                          <a:latin typeface="Times New Roman" pitchFamily="18" charset="0"/>
                          <a:cs typeface="Times New Roman" pitchFamily="18" charset="0"/>
                        </a:rPr>
                        <a:t>Уголовная ответственность за преступления  экстремистского  характера</a:t>
                      </a:r>
                      <a:endParaRPr lang="ru-RU" sz="1400" dirty="0">
                        <a:effectLst/>
                        <a:latin typeface="Times New Roman" pitchFamily="18" charset="0"/>
                        <a:ea typeface="Times New Roman"/>
                        <a:cs typeface="Times New Roman" pitchFamily="18" charset="0"/>
                      </a:endParaRPr>
                    </a:p>
                  </a:txBody>
                  <a:tcPr marL="66602" marR="66602" marT="0" marB="0"/>
                </a:tc>
                <a:tc>
                  <a:txBody>
                    <a:bodyPr/>
                    <a:lstStyle/>
                    <a:p>
                      <a:r>
                        <a:rPr lang="ru-RU" sz="1400">
                          <a:effectLst/>
                          <a:latin typeface="Times New Roman" pitchFamily="18" charset="0"/>
                          <a:cs typeface="Times New Roman" pitchFamily="18" charset="0"/>
                        </a:rPr>
                        <a:t>  Административная  ответственность за преступлениями экстремистского характера  </a:t>
                      </a:r>
                      <a:endParaRPr lang="ru-RU" sz="1400">
                        <a:effectLst/>
                        <a:latin typeface="Times New Roman" pitchFamily="18" charset="0"/>
                        <a:ea typeface="Times New Roman"/>
                        <a:cs typeface="Times New Roman" pitchFamily="18" charset="0"/>
                      </a:endParaRPr>
                    </a:p>
                  </a:txBody>
                  <a:tcPr marL="66602" marR="66602" marT="0" marB="0"/>
                </a:tc>
                <a:extLst>
                  <a:ext uri="{0D108BD9-81ED-4DB2-BD59-A6C34878D82A}">
                    <a16:rowId xmlns:a16="http://schemas.microsoft.com/office/drawing/2014/main" val="10000"/>
                  </a:ext>
                </a:extLst>
              </a:tr>
              <a:tr h="5714110">
                <a:tc>
                  <a:txBody>
                    <a:bodyPr/>
                    <a:lstStyle/>
                    <a:p>
                      <a:r>
                        <a:rPr lang="ru-RU" sz="1400" dirty="0">
                          <a:effectLst/>
                          <a:latin typeface="Times New Roman" pitchFamily="18" charset="0"/>
                          <a:cs typeface="Times New Roman" pitchFamily="18" charset="0"/>
                        </a:rPr>
                        <a:t>  </a:t>
                      </a:r>
                      <a:r>
                        <a:rPr lang="ru-RU" sz="1800" dirty="0">
                          <a:effectLst/>
                          <a:latin typeface="Times New Roman" pitchFamily="18" charset="0"/>
                          <a:cs typeface="Times New Roman" pitchFamily="18" charset="0"/>
                        </a:rPr>
                        <a:t>статья 280 УК РФ – публичные призывы к осуществлению экстремистской деятельности;</a:t>
                      </a:r>
                    </a:p>
                    <a:p>
                      <a:r>
                        <a:rPr lang="ru-RU" sz="1800" dirty="0">
                          <a:effectLst/>
                          <a:latin typeface="Times New Roman" pitchFamily="18" charset="0"/>
                          <a:cs typeface="Times New Roman" pitchFamily="18" charset="0"/>
                        </a:rPr>
                        <a:t>статья 282 УК РФ – возбуждение ненависти либо вражды, а равно унижение человеческого достоинства;</a:t>
                      </a:r>
                    </a:p>
                    <a:p>
                      <a:r>
                        <a:rPr lang="ru-RU" sz="1800" dirty="0">
                          <a:effectLst/>
                          <a:latin typeface="Times New Roman" pitchFamily="18" charset="0"/>
                          <a:cs typeface="Times New Roman" pitchFamily="18" charset="0"/>
                        </a:rPr>
                        <a:t>статья 282.1 УК РФ – организация экстремистского сообщества;</a:t>
                      </a:r>
                    </a:p>
                    <a:p>
                      <a:r>
                        <a:rPr lang="ru-RU" sz="1800" dirty="0">
                          <a:effectLst/>
                          <a:latin typeface="Times New Roman" pitchFamily="18" charset="0"/>
                          <a:cs typeface="Times New Roman" pitchFamily="18" charset="0"/>
                        </a:rPr>
                        <a:t>статья 282.2 УК РФ – организация деятельности экстремистской организации.</a:t>
                      </a:r>
                    </a:p>
                    <a:p>
                      <a:pPr>
                        <a:lnSpc>
                          <a:spcPct val="115000"/>
                        </a:lnSpc>
                        <a:spcAft>
                          <a:spcPts val="0"/>
                        </a:spcAft>
                      </a:pPr>
                      <a:r>
                        <a:rPr lang="ru-RU" sz="1800" dirty="0">
                          <a:effectLst/>
                          <a:latin typeface="Times New Roman" pitchFamily="18" charset="0"/>
                          <a:cs typeface="Times New Roman" pitchFamily="18" charset="0"/>
                        </a:rPr>
                        <a:t> </a:t>
                      </a:r>
                      <a:endParaRPr lang="ru-RU" sz="1800" dirty="0">
                        <a:effectLst/>
                        <a:latin typeface="Times New Roman" pitchFamily="18" charset="0"/>
                        <a:ea typeface="Calibri"/>
                        <a:cs typeface="Times New Roman" pitchFamily="18" charset="0"/>
                      </a:endParaRPr>
                    </a:p>
                  </a:txBody>
                  <a:tcPr marL="66602" marR="66602" marT="0" marB="0"/>
                </a:tc>
                <a:tc>
                  <a:txBody>
                    <a:bodyPr/>
                    <a:lstStyle/>
                    <a:p>
                      <a:pPr>
                        <a:lnSpc>
                          <a:spcPct val="115000"/>
                        </a:lnSpc>
                        <a:spcAft>
                          <a:spcPts val="0"/>
                        </a:spcAft>
                      </a:pPr>
                      <a:r>
                        <a:rPr lang="ru-RU" sz="1600" dirty="0">
                          <a:effectLst/>
                          <a:latin typeface="Times New Roman" pitchFamily="18" charset="0"/>
                          <a:cs typeface="Times New Roman" pitchFamily="18" charset="0"/>
                        </a:rPr>
                        <a:t>статья 20.3 - пропаганда и публичное демонстрирование нацистской атрибутики или символики, </a:t>
                      </a:r>
                    </a:p>
                    <a:p>
                      <a:pPr>
                        <a:lnSpc>
                          <a:spcPct val="115000"/>
                        </a:lnSpc>
                        <a:spcAft>
                          <a:spcPts val="0"/>
                        </a:spcAft>
                      </a:pPr>
                      <a:r>
                        <a:rPr lang="ru-RU" sz="1600" dirty="0">
                          <a:effectLst/>
                          <a:latin typeface="Times New Roman" pitchFamily="18" charset="0"/>
                          <a:cs typeface="Times New Roman" pitchFamily="18" charset="0"/>
                        </a:rPr>
                        <a:t>статья 20.29 - производство и распространение экстремистских материалов  </a:t>
                      </a:r>
                    </a:p>
                    <a:p>
                      <a:pPr>
                        <a:lnSpc>
                          <a:spcPct val="115000"/>
                        </a:lnSpc>
                        <a:spcAft>
                          <a:spcPts val="0"/>
                        </a:spcAft>
                      </a:pPr>
                      <a:r>
                        <a:rPr lang="ru-RU" sz="1600" dirty="0">
                          <a:effectLst/>
                          <a:latin typeface="Times New Roman" pitchFamily="18" charset="0"/>
                          <a:cs typeface="Times New Roman" pitchFamily="18" charset="0"/>
                        </a:rPr>
                        <a:t>статья 20.3.1 – возбуждение ненависти либо вражды, а равно унижение человеческого достоинства, если эти действия не содержат уголовно наказуемого деяния.  </a:t>
                      </a:r>
                      <a:r>
                        <a:rPr lang="ru-RU" sz="1600" u="none" strike="noStrike" dirty="0">
                          <a:solidFill>
                            <a:schemeClr val="tx1"/>
                          </a:solidFill>
                          <a:effectLst/>
                          <a:latin typeface="Times New Roman" pitchFamily="18" charset="0"/>
                          <a:cs typeface="Times New Roman" pitchFamily="18" charset="0"/>
                        </a:rPr>
                        <a:t> </a:t>
                      </a:r>
                      <a:r>
                        <a:rPr lang="ru-RU" sz="1600" dirty="0">
                          <a:effectLst/>
                          <a:latin typeface="Times New Roman" pitchFamily="18" charset="0"/>
                          <a:cs typeface="Times New Roman" pitchFamily="18" charset="0"/>
                        </a:rPr>
                        <a:t> </a:t>
                      </a:r>
                    </a:p>
                    <a:p>
                      <a:r>
                        <a:rPr lang="ru-RU" sz="1600" dirty="0">
                          <a:effectLst/>
                          <a:latin typeface="Times New Roman" pitchFamily="18" charset="0"/>
                          <a:cs typeface="Times New Roman" pitchFamily="18" charset="0"/>
                        </a:rPr>
                        <a:t>статья 5.26 -   нарушение законодательства о свободе совести, свободе вероисповедания и о религиозных объединениях.  </a:t>
                      </a:r>
                    </a:p>
                    <a:p>
                      <a:r>
                        <a:rPr lang="ru-RU" sz="1600" dirty="0">
                          <a:effectLst/>
                          <a:latin typeface="Times New Roman" pitchFamily="18" charset="0"/>
                          <a:cs typeface="Times New Roman" pitchFamily="18" charset="0"/>
                        </a:rPr>
                        <a:t>статья  17.10 - незаконные действия по отношению к государственным символам Российской Федерации </a:t>
                      </a:r>
                    </a:p>
                    <a:p>
                      <a:r>
                        <a:rPr lang="ru-RU" sz="1600" dirty="0">
                          <a:effectLst/>
                          <a:latin typeface="Times New Roman" pitchFamily="18" charset="0"/>
                          <a:cs typeface="Times New Roman" pitchFamily="18" charset="0"/>
                        </a:rPr>
                        <a:t>статья 20.1 мелкое хулиганство,    статья 20.2 нарушение установленного порядка организации либо проведения собрания, митинга, демонстрации, шествия или пикетирования;</a:t>
                      </a:r>
                    </a:p>
                    <a:p>
                      <a:r>
                        <a:rPr lang="ru-RU" sz="1400" dirty="0">
                          <a:effectLst/>
                          <a:latin typeface="Times New Roman" pitchFamily="18" charset="0"/>
                          <a:cs typeface="Times New Roman" pitchFamily="18" charset="0"/>
                        </a:rPr>
                        <a:t> </a:t>
                      </a:r>
                    </a:p>
                    <a:p>
                      <a:pPr>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Calibri"/>
                        <a:cs typeface="Times New Roman" pitchFamily="18" charset="0"/>
                      </a:endParaRPr>
                    </a:p>
                  </a:txBody>
                  <a:tcPr marL="66602" marR="6660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324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36875" y="1437402"/>
            <a:ext cx="2311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444444"/>
                </a:solidFill>
                <a:effectLst/>
                <a:latin typeface="Trebuchet MS" pitchFamily="34" charset="0"/>
                <a:cs typeface="Arial" pitchFamily="34" charset="0"/>
              </a:rPr>
              <a:t>:</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4" name="Прямоугольник 3"/>
          <p:cNvSpPr/>
          <p:nvPr/>
        </p:nvSpPr>
        <p:spPr>
          <a:xfrm>
            <a:off x="251520" y="0"/>
            <a:ext cx="8568952" cy="246221"/>
          </a:xfrm>
          <a:prstGeom prst="rect">
            <a:avLst/>
          </a:prstGeom>
        </p:spPr>
        <p:txBody>
          <a:bodyPr wrap="square">
            <a:spAutoFit/>
          </a:bodyPr>
          <a:lstStyle/>
          <a:p>
            <a:r>
              <a:rPr lang="ru-RU" sz="1000" b="1" dirty="0">
                <a:latin typeface="Times New Roman" pitchFamily="18" charset="0"/>
                <a:cs typeface="Times New Roman" pitchFamily="18" charset="0"/>
              </a:rPr>
              <a:t>Уголовная ответственность за совершение преступлений экстремистского и террористического характера</a:t>
            </a:r>
          </a:p>
        </p:txBody>
      </p:sp>
      <p:graphicFrame>
        <p:nvGraphicFramePr>
          <p:cNvPr id="6" name="Таблица 5"/>
          <p:cNvGraphicFramePr>
            <a:graphicFrameLocks noGrp="1"/>
          </p:cNvGraphicFramePr>
          <p:nvPr>
            <p:extLst>
              <p:ext uri="{D42A27DB-BD31-4B8C-83A1-F6EECF244321}">
                <p14:modId xmlns:p14="http://schemas.microsoft.com/office/powerpoint/2010/main" val="1120860473"/>
              </p:ext>
            </p:extLst>
          </p:nvPr>
        </p:nvGraphicFramePr>
        <p:xfrm>
          <a:off x="1331640" y="13654136"/>
          <a:ext cx="7992889" cy="9238180"/>
        </p:xfrm>
        <a:graphic>
          <a:graphicData uri="http://schemas.openxmlformats.org/drawingml/2006/table">
            <a:tbl>
              <a:tblPr/>
              <a:tblGrid>
                <a:gridCol w="2869611">
                  <a:extLst>
                    <a:ext uri="{9D8B030D-6E8A-4147-A177-3AD203B41FA5}">
                      <a16:colId xmlns:a16="http://schemas.microsoft.com/office/drawing/2014/main" val="20000"/>
                    </a:ext>
                  </a:extLst>
                </a:gridCol>
                <a:gridCol w="5123278">
                  <a:extLst>
                    <a:ext uri="{9D8B030D-6E8A-4147-A177-3AD203B41FA5}">
                      <a16:colId xmlns:a16="http://schemas.microsoft.com/office/drawing/2014/main" val="20001"/>
                    </a:ext>
                  </a:extLst>
                </a:gridCol>
              </a:tblGrid>
              <a:tr h="151435">
                <a:tc>
                  <a:txBody>
                    <a:bodyPr/>
                    <a:lstStyle/>
                    <a:p>
                      <a:pPr algn="l" fontAlgn="base"/>
                      <a:r>
                        <a:rPr lang="ru-RU" sz="1400" b="0" dirty="0">
                          <a:effectLst/>
                          <a:latin typeface="Times New Roman" pitchFamily="18" charset="0"/>
                          <a:cs typeface="Times New Roman" pitchFamily="18" charset="0"/>
                        </a:rPr>
                        <a:t>Статья УК РФ</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tc>
                  <a:txBody>
                    <a:bodyPr/>
                    <a:lstStyle/>
                    <a:p>
                      <a:pPr algn="l" fontAlgn="base"/>
                      <a:r>
                        <a:rPr lang="ru-RU" sz="1400" b="0">
                          <a:effectLst/>
                          <a:latin typeface="Times New Roman" pitchFamily="18" charset="0"/>
                          <a:cs typeface="Times New Roman" pitchFamily="18" charset="0"/>
                        </a:rPr>
                        <a:t>Максимальный срок (размер) наказания</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extLst>
                  <a:ext uri="{0D108BD9-81ED-4DB2-BD59-A6C34878D82A}">
                    <a16:rowId xmlns:a16="http://schemas.microsoft.com/office/drawing/2014/main" val="10000"/>
                  </a:ext>
                </a:extLst>
              </a:tr>
              <a:tr h="151435">
                <a:tc>
                  <a:txBody>
                    <a:bodyPr/>
                    <a:lstStyle/>
                    <a:p>
                      <a:pPr algn="l" fontAlgn="base"/>
                      <a:r>
                        <a:rPr lang="ru-RU" sz="1400" b="0" dirty="0">
                          <a:effectLst/>
                          <a:latin typeface="Times New Roman" pitchFamily="18" charset="0"/>
                          <a:cs typeface="Times New Roman" pitchFamily="18" charset="0"/>
                        </a:rPr>
                        <a:t>Ст. 205Террористический акт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tc>
                  <a:txBody>
                    <a:bodyPr/>
                    <a:lstStyle/>
                    <a:p>
                      <a:pPr algn="l" fontAlgn="base"/>
                      <a:r>
                        <a:rPr lang="ru-RU" sz="1400" b="0">
                          <a:effectLst/>
                          <a:latin typeface="Times New Roman" pitchFamily="18" charset="0"/>
                          <a:cs typeface="Times New Roman" pitchFamily="18" charset="0"/>
                        </a:rPr>
                        <a:t>Пожизненное лишение свободы</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extLst>
                  <a:ext uri="{0D108BD9-81ED-4DB2-BD59-A6C34878D82A}">
                    <a16:rowId xmlns:a16="http://schemas.microsoft.com/office/drawing/2014/main" val="10001"/>
                  </a:ext>
                </a:extLst>
              </a:tr>
              <a:tr h="260925">
                <a:tc>
                  <a:txBody>
                    <a:bodyPr/>
                    <a:lstStyle/>
                    <a:p>
                      <a:pPr algn="l" fontAlgn="base"/>
                      <a:r>
                        <a:rPr lang="ru-RU" sz="1400" b="0" dirty="0">
                          <a:effectLst/>
                          <a:latin typeface="Times New Roman" pitchFamily="18" charset="0"/>
                          <a:cs typeface="Times New Roman" pitchFamily="18" charset="0"/>
                        </a:rPr>
                        <a:t>Ст. 205.1 Содействие террористической деятельности</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tc>
                  <a:txBody>
                    <a:bodyPr/>
                    <a:lstStyle/>
                    <a:p>
                      <a:pPr algn="l" fontAlgn="base"/>
                      <a:r>
                        <a:rPr lang="ru-RU" sz="1400" b="0">
                          <a:effectLst/>
                          <a:latin typeface="Times New Roman" pitchFamily="18" charset="0"/>
                          <a:cs typeface="Times New Roman" pitchFamily="18" charset="0"/>
                        </a:rPr>
                        <a:t>Пожизненное лишение свободы</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extLst>
                  <a:ext uri="{0D108BD9-81ED-4DB2-BD59-A6C34878D82A}">
                    <a16:rowId xmlns:a16="http://schemas.microsoft.com/office/drawing/2014/main" val="10002"/>
                  </a:ext>
                </a:extLst>
              </a:tr>
              <a:tr h="370415">
                <a:tc>
                  <a:txBody>
                    <a:bodyPr/>
                    <a:lstStyle/>
                    <a:p>
                      <a:pPr algn="l" fontAlgn="base"/>
                      <a:r>
                        <a:rPr lang="ru-RU" sz="1400" b="0" dirty="0">
                          <a:effectLst/>
                          <a:latin typeface="Times New Roman" pitchFamily="18" charset="0"/>
                          <a:cs typeface="Times New Roman" pitchFamily="18" charset="0"/>
                        </a:rPr>
                        <a:t>Ст. 205.2 Публичные призывы к осуществлению террористической деятельности или публичное оправдание терроризма</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tc>
                  <a:txBody>
                    <a:bodyPr/>
                    <a:lstStyle/>
                    <a:p>
                      <a:pPr algn="l" fontAlgn="base"/>
                      <a:r>
                        <a:rPr lang="ru-RU" sz="1400" b="0" dirty="0">
                          <a:effectLst/>
                          <a:latin typeface="Times New Roman" pitchFamily="18" charset="0"/>
                          <a:cs typeface="Times New Roman" pitchFamily="18" charset="0"/>
                        </a:rPr>
                        <a:t>лишение свободы до пяти лет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extLst>
                  <a:ext uri="{0D108BD9-81ED-4DB2-BD59-A6C34878D82A}">
                    <a16:rowId xmlns:a16="http://schemas.microsoft.com/office/drawing/2014/main" val="10003"/>
                  </a:ext>
                </a:extLst>
              </a:tr>
              <a:tr h="479905">
                <a:tc>
                  <a:txBody>
                    <a:bodyPr/>
                    <a:lstStyle/>
                    <a:p>
                      <a:pPr algn="l" fontAlgn="base"/>
                      <a:r>
                        <a:rPr lang="ru-RU" sz="1400" b="0" dirty="0">
                          <a:effectLst/>
                          <a:latin typeface="Times New Roman" pitchFamily="18" charset="0"/>
                          <a:cs typeface="Times New Roman" pitchFamily="18" charset="0"/>
                        </a:rPr>
                        <a:t>Ст. 205.3 Прохождение обучения в целях осуществления террористической деятельности</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tc>
                  <a:txBody>
                    <a:bodyPr/>
                    <a:lstStyle/>
                    <a:p>
                      <a:pPr algn="l" fontAlgn="base"/>
                      <a:r>
                        <a:rPr lang="ru-RU" sz="1400" b="0">
                          <a:effectLst/>
                          <a:latin typeface="Times New Roman" pitchFamily="18" charset="0"/>
                          <a:cs typeface="Times New Roman" pitchFamily="18" charset="0"/>
                        </a:rPr>
                        <a:t>наказывается лишением свободы на срок от пятнадцати до двадцати лет с ограничением свободы на срок от одного года до двух лет или пожизненным лишением свободы.</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extLst>
                  <a:ext uri="{0D108BD9-81ED-4DB2-BD59-A6C34878D82A}">
                    <a16:rowId xmlns:a16="http://schemas.microsoft.com/office/drawing/2014/main" val="10004"/>
                  </a:ext>
                </a:extLst>
              </a:tr>
              <a:tr h="917866">
                <a:tc>
                  <a:txBody>
                    <a:bodyPr/>
                    <a:lstStyle/>
                    <a:p>
                      <a:pPr algn="l" fontAlgn="base"/>
                      <a:r>
                        <a:rPr lang="ru-RU" sz="1400" b="0" dirty="0">
                          <a:effectLst/>
                          <a:latin typeface="Times New Roman" pitchFamily="18" charset="0"/>
                          <a:cs typeface="Times New Roman" pitchFamily="18" charset="0"/>
                        </a:rPr>
                        <a:t>Ст. 205.4 Организация террористического сообщества и участие в нем</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от пятнадцати до двадцати лет со штрафом в размере до одного миллиона рублей или в размере заработной платы или иного дохода осужденного за период до пяти лет либо без такового и с ограничением свободы на срок от одного года до двух лет или пожизненным лишением свободы.</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extLst>
                  <a:ext uri="{0D108BD9-81ED-4DB2-BD59-A6C34878D82A}">
                    <a16:rowId xmlns:a16="http://schemas.microsoft.com/office/drawing/2014/main" val="10005"/>
                  </a:ext>
                </a:extLst>
              </a:tr>
              <a:tr h="917866">
                <a:tc>
                  <a:txBody>
                    <a:bodyPr/>
                    <a:lstStyle/>
                    <a:p>
                      <a:pPr algn="l" fontAlgn="base"/>
                      <a:r>
                        <a:rPr lang="ru-RU" sz="1400" b="0">
                          <a:effectLst/>
                          <a:latin typeface="Times New Roman" pitchFamily="18" charset="0"/>
                          <a:cs typeface="Times New Roman" pitchFamily="18" charset="0"/>
                        </a:rPr>
                        <a:t>Ст. 205.5  Организация деятельности террористической организации и участие в деятельности такой организации</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от пятнадцати до двадцати лет со штрафом в размере до одного миллиона рублей или в размере заработной платы или иного дохода осужденного за период до пяти лет либо без такового и с ограничением свободы на срок от одного года до двух лет или пожизненным лишением свободы.</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extLst>
                  <a:ext uri="{0D108BD9-81ED-4DB2-BD59-A6C34878D82A}">
                    <a16:rowId xmlns:a16="http://schemas.microsoft.com/office/drawing/2014/main" val="10006"/>
                  </a:ext>
                </a:extLst>
              </a:tr>
              <a:tr h="151435">
                <a:tc>
                  <a:txBody>
                    <a:bodyPr/>
                    <a:lstStyle/>
                    <a:p>
                      <a:pPr algn="l" fontAlgn="base"/>
                      <a:r>
                        <a:rPr lang="ru-RU" sz="1400" b="0">
                          <a:effectLst/>
                          <a:latin typeface="Times New Roman" pitchFamily="18" charset="0"/>
                          <a:cs typeface="Times New Roman" pitchFamily="18" charset="0"/>
                        </a:rPr>
                        <a:t>Ст. 206 Захват заложника</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tc>
                  <a:txBody>
                    <a:bodyPr/>
                    <a:lstStyle/>
                    <a:p>
                      <a:pPr algn="l" fontAlgn="base"/>
                      <a:r>
                        <a:rPr lang="ru-RU" sz="1400" b="0">
                          <a:effectLst/>
                          <a:latin typeface="Times New Roman" pitchFamily="18" charset="0"/>
                          <a:cs typeface="Times New Roman" pitchFamily="18" charset="0"/>
                        </a:rPr>
                        <a:t>Пожизненное лишение свободы</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extLst>
                  <a:ext uri="{0D108BD9-81ED-4DB2-BD59-A6C34878D82A}">
                    <a16:rowId xmlns:a16="http://schemas.microsoft.com/office/drawing/2014/main" val="10007"/>
                  </a:ext>
                </a:extLst>
              </a:tr>
              <a:tr h="260925">
                <a:tc>
                  <a:txBody>
                    <a:bodyPr/>
                    <a:lstStyle/>
                    <a:p>
                      <a:pPr algn="l" fontAlgn="base"/>
                      <a:r>
                        <a:rPr lang="ru-RU" sz="1400" b="0">
                          <a:effectLst/>
                          <a:latin typeface="Times New Roman" pitchFamily="18" charset="0"/>
                          <a:cs typeface="Times New Roman" pitchFamily="18" charset="0"/>
                        </a:rPr>
                        <a:t>Ст. 207 Заведомо ложное сообщение об акте терроризма</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до десяти лет.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extLst>
                  <a:ext uri="{0D108BD9-81ED-4DB2-BD59-A6C34878D82A}">
                    <a16:rowId xmlns:a16="http://schemas.microsoft.com/office/drawing/2014/main" val="10008"/>
                  </a:ext>
                </a:extLst>
              </a:tr>
              <a:tr h="479905">
                <a:tc>
                  <a:txBody>
                    <a:bodyPr/>
                    <a:lstStyle/>
                    <a:p>
                      <a:pPr algn="l" fontAlgn="base"/>
                      <a:r>
                        <a:rPr lang="ru-RU" sz="1400" b="0">
                          <a:effectLst/>
                          <a:latin typeface="Times New Roman" pitchFamily="18" charset="0"/>
                          <a:cs typeface="Times New Roman" pitchFamily="18" charset="0"/>
                        </a:rPr>
                        <a:t>Ст. 280 Публичные призывы к осуществлению экстремистской деятельности</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до пяти лет с лишением права занимать определенные должности или заниматься определенной деятельностью на срок до трех лет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extLst>
                  <a:ext uri="{0D108BD9-81ED-4DB2-BD59-A6C34878D82A}">
                    <a16:rowId xmlns:a16="http://schemas.microsoft.com/office/drawing/2014/main" val="10009"/>
                  </a:ext>
                </a:extLst>
              </a:tr>
              <a:tr h="479905">
                <a:tc>
                  <a:txBody>
                    <a:bodyPr/>
                    <a:lstStyle/>
                    <a:p>
                      <a:pPr algn="l" fontAlgn="base"/>
                      <a:r>
                        <a:rPr lang="ru-RU" sz="1400" b="0">
                          <a:effectLst/>
                          <a:latin typeface="Times New Roman" pitchFamily="18" charset="0"/>
                          <a:cs typeface="Times New Roman" pitchFamily="18" charset="0"/>
                        </a:rPr>
                        <a:t>ст. 280.1 Публичные призывы к осуществлению действий, направленных на нарушение территориальной целостности РФ</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о пяти лет с лишением права занимать определенные должности или заниматься определенной деятельностью на срок до трех лет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extLst>
                  <a:ext uri="{0D108BD9-81ED-4DB2-BD59-A6C34878D82A}">
                    <a16:rowId xmlns:a16="http://schemas.microsoft.com/office/drawing/2014/main" val="10010"/>
                  </a:ext>
                </a:extLst>
              </a:tr>
              <a:tr h="260925">
                <a:tc>
                  <a:txBody>
                    <a:bodyPr/>
                    <a:lstStyle/>
                    <a:p>
                      <a:pPr algn="l" fontAlgn="base"/>
                      <a:r>
                        <a:rPr lang="ru-RU" sz="1400" b="0">
                          <a:effectLst/>
                          <a:latin typeface="Times New Roman" pitchFamily="18" charset="0"/>
                          <a:cs typeface="Times New Roman" pitchFamily="18" charset="0"/>
                        </a:rPr>
                        <a:t>Ст. 282. Возбуждение ненависти либо вражды, а равно унижение человеческого достоинства</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до шести лет.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extLst>
                  <a:ext uri="{0D108BD9-81ED-4DB2-BD59-A6C34878D82A}">
                    <a16:rowId xmlns:a16="http://schemas.microsoft.com/office/drawing/2014/main" val="10011"/>
                  </a:ext>
                </a:extLst>
              </a:tr>
              <a:tr h="698886">
                <a:tc>
                  <a:txBody>
                    <a:bodyPr/>
                    <a:lstStyle/>
                    <a:p>
                      <a:pPr algn="l" fontAlgn="base"/>
                      <a:r>
                        <a:rPr lang="ru-RU" sz="1400" b="0">
                          <a:effectLst/>
                          <a:latin typeface="Times New Roman" pitchFamily="18" charset="0"/>
                          <a:cs typeface="Times New Roman" pitchFamily="18" charset="0"/>
                        </a:rPr>
                        <a:t>Ст. 282.1. Организация экстремистского сообщества</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до двенадцати лет с лишением права занимать определенные должности или заниматься определенной деятельностью на срок до десяти лет и с ограничением свободы на срок от одного года до двух лет.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5F5F5"/>
                    </a:solidFill>
                  </a:tcPr>
                </a:tc>
                <a:extLst>
                  <a:ext uri="{0D108BD9-81ED-4DB2-BD59-A6C34878D82A}">
                    <a16:rowId xmlns:a16="http://schemas.microsoft.com/office/drawing/2014/main" val="10012"/>
                  </a:ext>
                </a:extLst>
              </a:tr>
              <a:tr h="479905">
                <a:tc>
                  <a:txBody>
                    <a:bodyPr/>
                    <a:lstStyle/>
                    <a:p>
                      <a:pPr algn="l" fontAlgn="base"/>
                      <a:r>
                        <a:rPr lang="ru-RU" sz="1400" b="0">
                          <a:effectLst/>
                          <a:latin typeface="Times New Roman" pitchFamily="18" charset="0"/>
                          <a:cs typeface="Times New Roman" pitchFamily="18" charset="0"/>
                        </a:rPr>
                        <a:t>Ст. 282.2. Организация деятельности экстремистской организации</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tc>
                  <a:txBody>
                    <a:bodyPr/>
                    <a:lstStyle/>
                    <a:p>
                      <a:pPr algn="l" fontAlgn="base"/>
                      <a:r>
                        <a:rPr lang="ru-RU" sz="1400" b="0" dirty="0">
                          <a:effectLst/>
                          <a:latin typeface="Times New Roman" pitchFamily="18" charset="0"/>
                          <a:cs typeface="Times New Roman" pitchFamily="18" charset="0"/>
                        </a:rPr>
                        <a:t>Лишение свободы на срок до двенадцати лет с ограничением свободы на срок до десяти лет либо без такового и с ограничением свободы на срок от одного года до двух лет.</a:t>
                      </a:r>
                    </a:p>
                  </a:txBody>
                  <a:tcPr marL="29192" marR="29192" marT="17515" marB="1751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8F8F8"/>
                    </a:solidFill>
                  </a:tcPr>
                </a:tc>
                <a:extLst>
                  <a:ext uri="{0D108BD9-81ED-4DB2-BD59-A6C34878D82A}">
                    <a16:rowId xmlns:a16="http://schemas.microsoft.com/office/drawing/2014/main" val="10013"/>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78050752"/>
              </p:ext>
            </p:extLst>
          </p:nvPr>
        </p:nvGraphicFramePr>
        <p:xfrm>
          <a:off x="179512" y="246221"/>
          <a:ext cx="8712968" cy="6273524"/>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219984">
                <a:tc>
                  <a:txBody>
                    <a:bodyPr/>
                    <a:lstStyle/>
                    <a:p>
                      <a:pPr algn="l">
                        <a:lnSpc>
                          <a:spcPct val="115000"/>
                        </a:lnSpc>
                        <a:spcAft>
                          <a:spcPts val="1000"/>
                        </a:spcAft>
                      </a:pPr>
                      <a:r>
                        <a:rPr lang="ru-RU" sz="900" b="1" dirty="0">
                          <a:effectLst/>
                          <a:latin typeface="Times New Roman" pitchFamily="18" charset="0"/>
                          <a:cs typeface="Times New Roman" pitchFamily="18" charset="0"/>
                        </a:rPr>
                        <a:t>Статья УК РФ</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900" b="1" dirty="0">
                          <a:effectLst/>
                          <a:latin typeface="Times New Roman" pitchFamily="18" charset="0"/>
                          <a:cs typeface="Times New Roman" pitchFamily="18" charset="0"/>
                        </a:rPr>
                        <a:t>Максимальный срок (размер) наказания</a:t>
                      </a:r>
                      <a:endParaRPr lang="ru-RU" sz="900" b="1"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0"/>
                  </a:ext>
                </a:extLst>
              </a:tr>
              <a:tr h="147978">
                <a:tc>
                  <a:txBody>
                    <a:bodyPr/>
                    <a:lstStyle/>
                    <a:p>
                      <a:pPr algn="l">
                        <a:lnSpc>
                          <a:spcPct val="115000"/>
                        </a:lnSpc>
                        <a:spcAft>
                          <a:spcPts val="1000"/>
                        </a:spcAft>
                      </a:pPr>
                      <a:r>
                        <a:rPr lang="ru-RU" sz="900" b="1" dirty="0">
                          <a:effectLst/>
                          <a:latin typeface="Times New Roman" pitchFamily="18" charset="0"/>
                          <a:cs typeface="Times New Roman" pitchFamily="18" charset="0"/>
                        </a:rPr>
                        <a:t>Ст. 205Террористический акт</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Пожизненное лишение свободы</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1"/>
                  </a:ext>
                </a:extLst>
              </a:tr>
              <a:tr h="274554">
                <a:tc>
                  <a:txBody>
                    <a:bodyPr/>
                    <a:lstStyle/>
                    <a:p>
                      <a:pPr algn="l">
                        <a:lnSpc>
                          <a:spcPct val="115000"/>
                        </a:lnSpc>
                        <a:spcAft>
                          <a:spcPts val="1000"/>
                        </a:spcAft>
                      </a:pPr>
                      <a:r>
                        <a:rPr lang="ru-RU" sz="900" b="1" dirty="0">
                          <a:effectLst/>
                          <a:latin typeface="Times New Roman" pitchFamily="18" charset="0"/>
                          <a:cs typeface="Times New Roman" pitchFamily="18" charset="0"/>
                        </a:rPr>
                        <a:t>Ст. 205.1 Содействие террористической деятельности</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Пожизненное лишение свободы</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2"/>
                  </a:ext>
                </a:extLst>
              </a:tr>
              <a:tr h="527705">
                <a:tc>
                  <a:txBody>
                    <a:bodyPr/>
                    <a:lstStyle/>
                    <a:p>
                      <a:pPr algn="l">
                        <a:lnSpc>
                          <a:spcPct val="115000"/>
                        </a:lnSpc>
                        <a:spcAft>
                          <a:spcPts val="1000"/>
                        </a:spcAft>
                      </a:pPr>
                      <a:r>
                        <a:rPr lang="ru-RU" sz="900" b="1" dirty="0">
                          <a:effectLst/>
                          <a:latin typeface="Times New Roman" pitchFamily="18" charset="0"/>
                          <a:cs typeface="Times New Roman" pitchFamily="18" charset="0"/>
                        </a:rPr>
                        <a:t>Ст. 205.2 Публичные призывы к осуществлению террористической деятельности или публичное оправдание терроризма</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до пяти лет</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3"/>
                  </a:ext>
                </a:extLst>
              </a:tr>
              <a:tr h="401130">
                <a:tc>
                  <a:txBody>
                    <a:bodyPr/>
                    <a:lstStyle/>
                    <a:p>
                      <a:pPr algn="l">
                        <a:lnSpc>
                          <a:spcPct val="115000"/>
                        </a:lnSpc>
                        <a:spcAft>
                          <a:spcPts val="1000"/>
                        </a:spcAft>
                      </a:pPr>
                      <a:r>
                        <a:rPr lang="ru-RU" sz="900" b="1" dirty="0">
                          <a:effectLst/>
                          <a:latin typeface="Times New Roman" pitchFamily="18" charset="0"/>
                          <a:cs typeface="Times New Roman" pitchFamily="18" charset="0"/>
                        </a:rPr>
                        <a:t>Ст. 205.3 Прохождение обучения в целях осуществления террористической деятельности</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наказывается лишением свободы на срок от пятнадцати до двадцати лет с ограничением свободы на срок от одного года до двух лет или пожизненным лишением свободы.</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4"/>
                  </a:ext>
                </a:extLst>
              </a:tr>
              <a:tr h="654281">
                <a:tc>
                  <a:txBody>
                    <a:bodyPr/>
                    <a:lstStyle/>
                    <a:p>
                      <a:pPr algn="l">
                        <a:lnSpc>
                          <a:spcPct val="115000"/>
                        </a:lnSpc>
                        <a:spcAft>
                          <a:spcPts val="1000"/>
                        </a:spcAft>
                      </a:pPr>
                      <a:r>
                        <a:rPr lang="ru-RU" sz="900" b="1" dirty="0">
                          <a:effectLst/>
                          <a:latin typeface="Times New Roman" pitchFamily="18" charset="0"/>
                          <a:cs typeface="Times New Roman" pitchFamily="18" charset="0"/>
                        </a:rPr>
                        <a:t>Ст. 205.4 Организация террористического сообщества и участие в нем</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от пятнадцати до двадцати лет со штрафом в размере до одного миллиона рублей или в размере заработной платы или иного дохода осужденного за период до пяти лет либо без такового и с ограничением свободы на срок от одного года до двух лет или пожизненным лишением свободы.</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5"/>
                  </a:ext>
                </a:extLst>
              </a:tr>
              <a:tr h="654281">
                <a:tc>
                  <a:txBody>
                    <a:bodyPr/>
                    <a:lstStyle/>
                    <a:p>
                      <a:pPr algn="l">
                        <a:lnSpc>
                          <a:spcPct val="115000"/>
                        </a:lnSpc>
                        <a:spcAft>
                          <a:spcPts val="1000"/>
                        </a:spcAft>
                      </a:pPr>
                      <a:r>
                        <a:rPr lang="ru-RU" sz="900" b="1" dirty="0">
                          <a:effectLst/>
                          <a:latin typeface="Times New Roman" pitchFamily="18" charset="0"/>
                          <a:cs typeface="Times New Roman" pitchFamily="18" charset="0"/>
                        </a:rPr>
                        <a:t>Ст. 205.5  Организация деятельности террористической организации и участие в деятельности такой организации</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от пятнадцати до двадцати лет со штрафом в размере до одного миллиона рублей или в размере заработной платы или иного дохода осужденного за период до пяти лет либо без такового и с ограничением свободы на срок от одного года до двух лет или пожизненным лишением свободы.</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6"/>
                  </a:ext>
                </a:extLst>
              </a:tr>
              <a:tr h="147978">
                <a:tc>
                  <a:txBody>
                    <a:bodyPr/>
                    <a:lstStyle/>
                    <a:p>
                      <a:pPr algn="l">
                        <a:lnSpc>
                          <a:spcPct val="115000"/>
                        </a:lnSpc>
                        <a:spcAft>
                          <a:spcPts val="1000"/>
                        </a:spcAft>
                      </a:pPr>
                      <a:r>
                        <a:rPr lang="ru-RU" sz="900" b="1" dirty="0">
                          <a:effectLst/>
                          <a:latin typeface="Times New Roman" pitchFamily="18" charset="0"/>
                          <a:cs typeface="Times New Roman" pitchFamily="18" charset="0"/>
                        </a:rPr>
                        <a:t>Ст. 206 Захват заложника</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Пожизненное лишение свободы</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7"/>
                  </a:ext>
                </a:extLst>
              </a:tr>
              <a:tr h="274554">
                <a:tc>
                  <a:txBody>
                    <a:bodyPr/>
                    <a:lstStyle/>
                    <a:p>
                      <a:pPr algn="l">
                        <a:lnSpc>
                          <a:spcPct val="115000"/>
                        </a:lnSpc>
                        <a:spcAft>
                          <a:spcPts val="1000"/>
                        </a:spcAft>
                      </a:pPr>
                      <a:r>
                        <a:rPr lang="ru-RU" sz="900" b="1" dirty="0">
                          <a:effectLst/>
                          <a:latin typeface="Times New Roman" pitchFamily="18" charset="0"/>
                          <a:cs typeface="Times New Roman" pitchFamily="18" charset="0"/>
                        </a:rPr>
                        <a:t>Ст. 207 Заведомо ложное сообщение об акте терроризма</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до десяти лет.</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8"/>
                  </a:ext>
                </a:extLst>
              </a:tr>
              <a:tr h="401130">
                <a:tc>
                  <a:txBody>
                    <a:bodyPr/>
                    <a:lstStyle/>
                    <a:p>
                      <a:pPr algn="l">
                        <a:lnSpc>
                          <a:spcPct val="115000"/>
                        </a:lnSpc>
                        <a:spcAft>
                          <a:spcPts val="1000"/>
                        </a:spcAft>
                      </a:pPr>
                      <a:r>
                        <a:rPr lang="ru-RU" sz="900" b="1" dirty="0">
                          <a:effectLst/>
                          <a:latin typeface="Times New Roman" pitchFamily="18" charset="0"/>
                          <a:cs typeface="Times New Roman" pitchFamily="18" charset="0"/>
                        </a:rPr>
                        <a:t>Ст. 280 Публичные призывы к осуществлению экстремистской деятельности</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до пяти лет с лишением права занимать определенные должности или заниматься определенной деятельностью на срок до трех лет</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09"/>
                  </a:ext>
                </a:extLst>
              </a:tr>
              <a:tr h="527705">
                <a:tc>
                  <a:txBody>
                    <a:bodyPr/>
                    <a:lstStyle/>
                    <a:p>
                      <a:pPr algn="l">
                        <a:lnSpc>
                          <a:spcPct val="115000"/>
                        </a:lnSpc>
                        <a:spcAft>
                          <a:spcPts val="1000"/>
                        </a:spcAft>
                      </a:pPr>
                      <a:r>
                        <a:rPr lang="ru-RU" sz="900" b="1" dirty="0">
                          <a:effectLst/>
                          <a:latin typeface="Times New Roman" pitchFamily="18" charset="0"/>
                          <a:cs typeface="Times New Roman" pitchFamily="18" charset="0"/>
                        </a:rPr>
                        <a:t>ст. 280.1 Публичные призывы к осуществлению действий, направленных на нарушение территориальной целостности РФ</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о пяти лет с лишением права занимать определенные должности или заниматься определенной деятельностью на срок до трех лет</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10"/>
                  </a:ext>
                </a:extLst>
              </a:tr>
              <a:tr h="401130">
                <a:tc>
                  <a:txBody>
                    <a:bodyPr/>
                    <a:lstStyle/>
                    <a:p>
                      <a:pPr algn="l">
                        <a:lnSpc>
                          <a:spcPct val="115000"/>
                        </a:lnSpc>
                        <a:spcAft>
                          <a:spcPts val="1000"/>
                        </a:spcAft>
                      </a:pPr>
                      <a:r>
                        <a:rPr lang="ru-RU" sz="900" b="1" dirty="0">
                          <a:effectLst/>
                          <a:latin typeface="Times New Roman" pitchFamily="18" charset="0"/>
                          <a:cs typeface="Times New Roman" pitchFamily="18" charset="0"/>
                        </a:rPr>
                        <a:t>Ст. 282. Возбуждение ненависти либо вражды, а равно унижение человеческого достоинства</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до шести лет.</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11"/>
                  </a:ext>
                </a:extLst>
              </a:tr>
              <a:tr h="527705">
                <a:tc>
                  <a:txBody>
                    <a:bodyPr/>
                    <a:lstStyle/>
                    <a:p>
                      <a:pPr algn="l">
                        <a:lnSpc>
                          <a:spcPct val="115000"/>
                        </a:lnSpc>
                        <a:spcAft>
                          <a:spcPts val="1000"/>
                        </a:spcAft>
                      </a:pPr>
                      <a:r>
                        <a:rPr lang="ru-RU" sz="900" b="1" dirty="0">
                          <a:effectLst/>
                          <a:latin typeface="Times New Roman" pitchFamily="18" charset="0"/>
                          <a:cs typeface="Times New Roman" pitchFamily="18" charset="0"/>
                        </a:rPr>
                        <a:t>Ст. 282.1. Организация экстремистского сообщества</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до двенадцати лет с лишением права занимать определенные должности или заниматься определенной деятельностью на срок до десяти лет и с ограничением свободы на срок от одного года до двух лет.</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12"/>
                  </a:ext>
                </a:extLst>
              </a:tr>
              <a:tr h="401130">
                <a:tc>
                  <a:txBody>
                    <a:bodyPr/>
                    <a:lstStyle/>
                    <a:p>
                      <a:pPr algn="l">
                        <a:lnSpc>
                          <a:spcPct val="115000"/>
                        </a:lnSpc>
                        <a:spcAft>
                          <a:spcPts val="1000"/>
                        </a:spcAft>
                      </a:pPr>
                      <a:r>
                        <a:rPr lang="ru-RU" sz="900" b="1" dirty="0">
                          <a:effectLst/>
                          <a:latin typeface="Times New Roman" pitchFamily="18" charset="0"/>
                          <a:cs typeface="Times New Roman" pitchFamily="18" charset="0"/>
                        </a:rPr>
                        <a:t>Ст. 282.2. Организация деятельности экстремистской организации</a:t>
                      </a:r>
                      <a:endParaRPr lang="ru-RU" sz="900" b="1" dirty="0">
                        <a:effectLst/>
                        <a:latin typeface="Times New Roman" pitchFamily="18" charset="0"/>
                        <a:ea typeface="Calibri"/>
                        <a:cs typeface="Times New Roman" pitchFamily="18" charset="0"/>
                      </a:endParaRPr>
                    </a:p>
                  </a:txBody>
                  <a:tcPr marL="14495" marR="14495" marT="8823" marB="8823" anchor="ctr"/>
                </a:tc>
                <a:tc>
                  <a:txBody>
                    <a:bodyPr/>
                    <a:lstStyle/>
                    <a:p>
                      <a:pPr algn="l">
                        <a:lnSpc>
                          <a:spcPct val="115000"/>
                        </a:lnSpc>
                        <a:spcAft>
                          <a:spcPts val="1000"/>
                        </a:spcAft>
                      </a:pPr>
                      <a:r>
                        <a:rPr lang="ru-RU" sz="1200" b="0" dirty="0">
                          <a:effectLst/>
                          <a:latin typeface="Times New Roman" pitchFamily="18" charset="0"/>
                          <a:cs typeface="Times New Roman" pitchFamily="18" charset="0"/>
                        </a:rPr>
                        <a:t>Лишение свободы на срок до двенадцати лет с ограничением свободы на срок до десяти лет либо без такового и с ограничением свободы на срок от одного года до двух лет.</a:t>
                      </a:r>
                      <a:endParaRPr lang="ru-RU" sz="1200" b="0" dirty="0">
                        <a:effectLst/>
                        <a:latin typeface="Times New Roman" pitchFamily="18" charset="0"/>
                        <a:ea typeface="Calibri"/>
                        <a:cs typeface="Times New Roman" pitchFamily="18" charset="0"/>
                      </a:endParaRPr>
                    </a:p>
                  </a:txBody>
                  <a:tcPr marL="14495" marR="14495" marT="8823" marB="8823" anchor="ctr"/>
                </a:tc>
                <a:extLst>
                  <a:ext uri="{0D108BD9-81ED-4DB2-BD59-A6C34878D82A}">
                    <a16:rowId xmlns:a16="http://schemas.microsoft.com/office/drawing/2014/main" val="10013"/>
                  </a:ext>
                </a:extLst>
              </a:tr>
            </a:tbl>
          </a:graphicData>
        </a:graphic>
      </p:graphicFrame>
      <p:sp>
        <p:nvSpPr>
          <p:cNvPr id="8" name="Rectangle 2"/>
          <p:cNvSpPr>
            <a:spLocks noChangeArrowheads="1"/>
          </p:cNvSpPr>
          <p:nvPr/>
        </p:nvSpPr>
        <p:spPr bwMode="auto">
          <a:xfrm>
            <a:off x="2589213" y="1584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922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23648" y="260648"/>
            <a:ext cx="7464776" cy="562074"/>
          </a:xfrm>
        </p:spPr>
        <p:txBody>
          <a:bodyPr>
            <a:normAutofit/>
          </a:bodyPr>
          <a:lstStyle/>
          <a:p>
            <a:r>
              <a:rPr lang="ru-RU" sz="2800" dirty="0">
                <a:latin typeface="Times New Roman" pitchFamily="18" charset="0"/>
                <a:cs typeface="Times New Roman" pitchFamily="18" charset="0"/>
              </a:rPr>
              <a:t>Кодификатор  ЕГЭ 2023-2024 </a:t>
            </a:r>
            <a:r>
              <a:rPr lang="ru-RU" sz="2800" dirty="0" err="1">
                <a:latin typeface="Times New Roman" pitchFamily="18" charset="0"/>
                <a:cs typeface="Times New Roman" pitchFamily="18" charset="0"/>
              </a:rPr>
              <a:t>уч.г</a:t>
            </a:r>
            <a:r>
              <a:rPr lang="ru-RU" sz="2800" dirty="0">
                <a:latin typeface="Times New Roman" pitchFamily="18" charset="0"/>
                <a:cs typeface="Times New Roman" pitchFamily="18" charset="0"/>
              </a:rPr>
              <a:t>.</a:t>
            </a:r>
          </a:p>
        </p:txBody>
      </p:sp>
      <p:graphicFrame>
        <p:nvGraphicFramePr>
          <p:cNvPr id="4" name="Объект 3"/>
          <p:cNvGraphicFramePr>
            <a:graphicFrameLocks noChangeAspect="1"/>
          </p:cNvGraphicFramePr>
          <p:nvPr>
            <p:extLst>
              <p:ext uri="{D42A27DB-BD31-4B8C-83A1-F6EECF244321}">
                <p14:modId xmlns:p14="http://schemas.microsoft.com/office/powerpoint/2010/main" val="3474499311"/>
              </p:ext>
            </p:extLst>
          </p:nvPr>
        </p:nvGraphicFramePr>
        <p:xfrm>
          <a:off x="762584" y="1181269"/>
          <a:ext cx="7905750" cy="3824288"/>
        </p:xfrm>
        <a:graphic>
          <a:graphicData uri="http://schemas.openxmlformats.org/presentationml/2006/ole">
            <mc:AlternateContent xmlns:mc="http://schemas.openxmlformats.org/markup-compatibility/2006">
              <mc:Choice xmlns:v="urn:schemas-microsoft-com:vml" Requires="v">
                <p:oleObj name="Документ" r:id="rId2" imgW="6085392" imgH="2799448" progId="Word.Document.12">
                  <p:embed/>
                </p:oleObj>
              </mc:Choice>
              <mc:Fallback>
                <p:oleObj name="Документ" r:id="rId2" imgW="6085392" imgH="2799448" progId="Word.Document.12">
                  <p:embed/>
                  <p:pic>
                    <p:nvPicPr>
                      <p:cNvPr id="0" name=""/>
                      <p:cNvPicPr/>
                      <p:nvPr/>
                    </p:nvPicPr>
                    <p:blipFill>
                      <a:blip r:embed="rId3"/>
                      <a:stretch>
                        <a:fillRect/>
                      </a:stretch>
                    </p:blipFill>
                    <p:spPr>
                      <a:xfrm>
                        <a:off x="762584" y="1181269"/>
                        <a:ext cx="7905750" cy="3824288"/>
                      </a:xfrm>
                      <a:prstGeom prst="rect">
                        <a:avLst/>
                      </a:prstGeom>
                    </p:spPr>
                  </p:pic>
                </p:oleObj>
              </mc:Fallback>
            </mc:AlternateContent>
          </a:graphicData>
        </a:graphic>
      </p:graphicFrame>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445" y="4581128"/>
            <a:ext cx="8210028" cy="84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5661248"/>
            <a:ext cx="594201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2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6624736" cy="1477328"/>
          </a:xfrm>
          <a:prstGeom prst="rect">
            <a:avLst/>
          </a:prstGeom>
        </p:spPr>
        <p:txBody>
          <a:bodyPr wrap="square">
            <a:spAutoFit/>
          </a:bodyPr>
          <a:lstStyle/>
          <a:p>
            <a:r>
              <a:rPr lang="ru-RU" dirty="0">
                <a:latin typeface="Times New Roman" pitchFamily="18" charset="0"/>
                <a:cs typeface="Times New Roman" pitchFamily="18" charset="0"/>
              </a:rPr>
              <a:t>1. Что из перечисленного ниже является преступлением?</a:t>
            </a:r>
          </a:p>
          <a:p>
            <a:r>
              <a:rPr lang="ru-RU" dirty="0">
                <a:latin typeface="Times New Roman" pitchFamily="18" charset="0"/>
                <a:cs typeface="Times New Roman" pitchFamily="18" charset="0"/>
              </a:rPr>
              <a:t>1. неявка на работу бригады строителей</a:t>
            </a:r>
          </a:p>
          <a:p>
            <a:r>
              <a:rPr lang="ru-RU" dirty="0">
                <a:latin typeface="Times New Roman" pitchFamily="18" charset="0"/>
                <a:cs typeface="Times New Roman" pitchFamily="18" charset="0"/>
              </a:rPr>
              <a:t>2. несанкционированный митинг у здания Государственной Думы</a:t>
            </a:r>
          </a:p>
          <a:p>
            <a:r>
              <a:rPr lang="ru-RU" dirty="0">
                <a:latin typeface="Times New Roman" pitchFamily="18" charset="0"/>
                <a:cs typeface="Times New Roman" pitchFamily="18" charset="0"/>
              </a:rPr>
              <a:t>3. распитие спиртных напитков студентами в здании института</a:t>
            </a:r>
          </a:p>
          <a:p>
            <a:r>
              <a:rPr lang="ru-RU" dirty="0">
                <a:latin typeface="Times New Roman" pitchFamily="18" charset="0"/>
                <a:cs typeface="Times New Roman" pitchFamily="18" charset="0"/>
              </a:rPr>
              <a:t>4. ложный звонок о заложенной в здании театра бомбе</a:t>
            </a:r>
          </a:p>
        </p:txBody>
      </p:sp>
      <p:sp>
        <p:nvSpPr>
          <p:cNvPr id="3" name="Прямоугольник 2"/>
          <p:cNvSpPr/>
          <p:nvPr/>
        </p:nvSpPr>
        <p:spPr>
          <a:xfrm>
            <a:off x="323528" y="1662560"/>
            <a:ext cx="4968552" cy="2585323"/>
          </a:xfrm>
          <a:prstGeom prst="rect">
            <a:avLst/>
          </a:prstGeom>
        </p:spPr>
        <p:txBody>
          <a:bodyPr wrap="square">
            <a:spAutoFit/>
          </a:bodyPr>
          <a:lstStyle/>
          <a:p>
            <a:r>
              <a:rPr lang="ru-RU" dirty="0">
                <a:latin typeface="Times New Roman" pitchFamily="18" charset="0"/>
                <a:cs typeface="Times New Roman" pitchFamily="18" charset="0"/>
              </a:rPr>
              <a:t>  2. Какое агентство является ответственным за блокировку экстремистского контента в интернете? </a:t>
            </a:r>
          </a:p>
          <a:p>
            <a:r>
              <a:rPr lang="ru-RU" dirty="0">
                <a:latin typeface="Times New Roman" pitchFamily="18" charset="0"/>
                <a:cs typeface="Times New Roman" pitchFamily="18" charset="0"/>
              </a:rPr>
              <a:t>1) </a:t>
            </a:r>
            <a:r>
              <a:rPr lang="ru-RU" dirty="0" err="1">
                <a:latin typeface="Times New Roman" pitchFamily="18" charset="0"/>
                <a:cs typeface="Times New Roman" pitchFamily="18" charset="0"/>
              </a:rPr>
              <a:t>Роскомнадзор</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2) Федеральная служба безопасности (ФСБ)   </a:t>
            </a:r>
          </a:p>
          <a:p>
            <a:r>
              <a:rPr lang="ru-RU" dirty="0">
                <a:latin typeface="Times New Roman" pitchFamily="18" charset="0"/>
                <a:cs typeface="Times New Roman" pitchFamily="18" charset="0"/>
              </a:rPr>
              <a:t>3) Министерство образования и науки  </a:t>
            </a:r>
          </a:p>
          <a:p>
            <a:r>
              <a:rPr lang="ru-RU" dirty="0">
                <a:latin typeface="Times New Roman" pitchFamily="18" charset="0"/>
                <a:cs typeface="Times New Roman" pitchFamily="18" charset="0"/>
              </a:rPr>
              <a:t>4 ) Министерство связи и массовых коммуникаций</a:t>
            </a:r>
          </a:p>
          <a:p>
            <a:endParaRPr lang="ru-RU" dirty="0">
              <a:latin typeface="Times New Roman" pitchFamily="18" charset="0"/>
              <a:cs typeface="Times New Roman" pitchFamily="18" charset="0"/>
            </a:endParaRPr>
          </a:p>
        </p:txBody>
      </p:sp>
      <p:sp>
        <p:nvSpPr>
          <p:cNvPr id="4" name="Прямоугольник 3"/>
          <p:cNvSpPr/>
          <p:nvPr/>
        </p:nvSpPr>
        <p:spPr>
          <a:xfrm>
            <a:off x="7236296" y="5373216"/>
            <a:ext cx="1008112" cy="369332"/>
          </a:xfrm>
          <a:prstGeom prst="rect">
            <a:avLst/>
          </a:prstGeom>
        </p:spPr>
        <p:txBody>
          <a:bodyPr wrap="square">
            <a:spAutoFit/>
          </a:bodyPr>
          <a:lstStyle/>
          <a:p>
            <a:r>
              <a:rPr lang="ru-RU" dirty="0">
                <a:latin typeface="Times New Roman" pitchFamily="18" charset="0"/>
                <a:cs typeface="Times New Roman" pitchFamily="18" charset="0"/>
              </a:rPr>
              <a:t> </a:t>
            </a:r>
          </a:p>
        </p:txBody>
      </p:sp>
      <p:sp>
        <p:nvSpPr>
          <p:cNvPr id="5" name="Прямоугольник 4"/>
          <p:cNvSpPr/>
          <p:nvPr/>
        </p:nvSpPr>
        <p:spPr>
          <a:xfrm>
            <a:off x="395536" y="3933056"/>
            <a:ext cx="5256584" cy="2585323"/>
          </a:xfrm>
          <a:prstGeom prst="rect">
            <a:avLst/>
          </a:prstGeom>
        </p:spPr>
        <p:txBody>
          <a:bodyPr wrap="square">
            <a:spAutoFit/>
          </a:bodyPr>
          <a:lstStyle/>
          <a:p>
            <a:r>
              <a:rPr lang="ru-RU" dirty="0">
                <a:latin typeface="Times New Roman" pitchFamily="18" charset="0"/>
                <a:cs typeface="Times New Roman" pitchFamily="18" charset="0"/>
              </a:rPr>
              <a:t>3. Что предусматривает законодательство Российской Федерации для борьбы с экстремизмом?   1) Пропаганда и призывы к экстремистской деятельности наказываются штрафом или лишением свободы   2) Запрет на деятельность экстремистских организаций   3) Контроль и мониторинг интернета для предотвращения распространения экстремистской информации   4) Все вышеперечисленное</a:t>
            </a:r>
          </a:p>
        </p:txBody>
      </p:sp>
    </p:spTree>
    <p:extLst>
      <p:ext uri="{BB962C8B-B14F-4D97-AF65-F5344CB8AC3E}">
        <p14:creationId xmlns:p14="http://schemas.microsoft.com/office/powerpoint/2010/main" val="27813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Антитеррор РГПУ им. А.И.Герце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4745"/>
            <a:ext cx="8064896" cy="42723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221088"/>
            <a:ext cx="8208912" cy="2492990"/>
          </a:xfrm>
          <a:prstGeom prst="rect">
            <a:avLst/>
          </a:prstGeom>
        </p:spPr>
        <p:txBody>
          <a:bodyPr wrap="square">
            <a:spAutoFit/>
          </a:bodyPr>
          <a:lstStyle/>
          <a:p>
            <a:r>
              <a:rPr lang="ru-RU" sz="1300" b="1" dirty="0">
                <a:solidFill>
                  <a:schemeClr val="accent1">
                    <a:lumMod val="75000"/>
                  </a:schemeClr>
                </a:solidFill>
                <a:latin typeface="Times New Roman" pitchFamily="18" charset="0"/>
                <a:cs typeface="Times New Roman" pitchFamily="18" charset="0"/>
              </a:rPr>
              <a:t>Основные направления деятельности НАК:</a:t>
            </a:r>
          </a:p>
          <a:p>
            <a:r>
              <a:rPr lang="ru-RU" sz="1300" b="1" dirty="0">
                <a:solidFill>
                  <a:schemeClr val="accent1">
                    <a:lumMod val="75000"/>
                  </a:schemeClr>
                </a:solidFill>
                <a:latin typeface="Times New Roman" pitchFamily="18" charset="0"/>
                <a:cs typeface="Times New Roman" pitchFamily="18" charset="0"/>
              </a:rPr>
              <a:t>— координация деятельности по профилактике терроризма (разработка общегосударственных мер; координация и контроль деятельности антитеррористических комиссий в субъектах РФ; международное сотрудничество в области противодействия терроризму);</a:t>
            </a:r>
          </a:p>
          <a:p>
            <a:r>
              <a:rPr lang="ru-RU" sz="1300" b="1" dirty="0">
                <a:solidFill>
                  <a:schemeClr val="accent1">
                    <a:lumMod val="75000"/>
                  </a:schemeClr>
                </a:solidFill>
                <a:latin typeface="Times New Roman" pitchFamily="18" charset="0"/>
                <a:cs typeface="Times New Roman" pitchFamily="18" charset="0"/>
              </a:rPr>
              <a:t>— координация деятельности по борьбе с терроризмом (организация оперативного реагирования на террористические угрозы; планирование применения сил и средств оперативных штабов при проведении контртеррористических операций и др.);</a:t>
            </a:r>
          </a:p>
          <a:p>
            <a:r>
              <a:rPr lang="ru-RU" sz="1300" b="1" dirty="0">
                <a:solidFill>
                  <a:schemeClr val="accent1">
                    <a:lumMod val="75000"/>
                  </a:schemeClr>
                </a:solidFill>
                <a:latin typeface="Times New Roman" pitchFamily="18" charset="0"/>
                <a:cs typeface="Times New Roman" pitchFamily="18" charset="0"/>
              </a:rPr>
              <a:t>— информационная деятельность (взаимодействие со СМИ в области информационно-пропагандистского сопровождения деятельности НАК; противодействие распространению среди населения искажённой или недостоверной информации о преступлениях террористов);</a:t>
            </a:r>
          </a:p>
          <a:p>
            <a:r>
              <a:rPr lang="ru-RU" sz="1300" b="1" dirty="0">
                <a:solidFill>
                  <a:schemeClr val="accent1">
                    <a:lumMod val="75000"/>
                  </a:schemeClr>
                </a:solidFill>
                <a:latin typeface="Times New Roman" pitchFamily="18" charset="0"/>
                <a:cs typeface="Times New Roman" pitchFamily="18" charset="0"/>
              </a:rPr>
              <a:t>— аналитическая деятельность (разработка и сопровождение автоматизированных информационных систем в сфере противодействия терроризму и др.)</a:t>
            </a:r>
          </a:p>
        </p:txBody>
      </p:sp>
    </p:spTree>
    <p:extLst>
      <p:ext uri="{BB962C8B-B14F-4D97-AF65-F5344CB8AC3E}">
        <p14:creationId xmlns:p14="http://schemas.microsoft.com/office/powerpoint/2010/main" val="301290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266165"/>
            <a:ext cx="776599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18. Установите соответствие между видами правоохранительных органов и конкретными организациями: к каждой позиции, данной в первом столбце, подберите соответствующую позицию из второго столбца.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ОРГАНИЗАЦИИ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A)  Национальный антитеррористический комитет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Б)  Органы внешней разведки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B)  Полиция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Г)  Федеральная миграционная служба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Д)  Федеральная служба безопасности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ВИДЫ ПРАВООХРАНИТЕЛЬНЫХ ОРГАНОВ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1)  органы обеспечения охраны порядка и безопасности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effectLst/>
                <a:latin typeface="Times New Roman" pitchFamily="18" charset="0"/>
                <a:cs typeface="Times New Roman" pitchFamily="18" charset="0"/>
              </a:rPr>
              <a:t>2)  органы обеспечения государственной безопасности</a:t>
            </a:r>
          </a:p>
        </p:txBody>
      </p:sp>
      <p:sp>
        <p:nvSpPr>
          <p:cNvPr id="6" name="Прямоугольник 5"/>
          <p:cNvSpPr/>
          <p:nvPr/>
        </p:nvSpPr>
        <p:spPr>
          <a:xfrm>
            <a:off x="170552" y="3963542"/>
            <a:ext cx="8793936" cy="2308324"/>
          </a:xfrm>
          <a:prstGeom prst="rect">
            <a:avLst/>
          </a:prstGeom>
        </p:spPr>
        <p:txBody>
          <a:bodyPr wrap="square">
            <a:spAutoFit/>
          </a:bodyPr>
          <a:lstStyle/>
          <a:p>
            <a:pPr lvl="0" fontAlgn="base">
              <a:spcBef>
                <a:spcPct val="0"/>
              </a:spcBef>
              <a:spcAft>
                <a:spcPct val="0"/>
              </a:spcAft>
            </a:pPr>
            <a:r>
              <a:rPr lang="ru-RU" sz="1600" b="1" dirty="0">
                <a:latin typeface="Times New Roman" pitchFamily="18" charset="0"/>
                <a:cs typeface="Times New Roman" pitchFamily="18" charset="0"/>
              </a:rPr>
              <a:t>Пояснение. </a:t>
            </a:r>
            <a:endParaRPr lang="ru-RU" sz="1600" dirty="0">
              <a:latin typeface="Times New Roman" pitchFamily="18" charset="0"/>
              <a:cs typeface="Times New Roman" pitchFamily="18" charset="0"/>
            </a:endParaRPr>
          </a:p>
          <a:p>
            <a:pPr lvl="0" eaLnBrk="0" fontAlgn="base" hangingPunct="0">
              <a:spcBef>
                <a:spcPct val="0"/>
              </a:spcBef>
              <a:spcAft>
                <a:spcPct val="0"/>
              </a:spcAft>
            </a:pPr>
            <a:r>
              <a:rPr lang="ru-RU" sz="1600" dirty="0">
                <a:latin typeface="Times New Roman" pitchFamily="18" charset="0"/>
                <a:cs typeface="Times New Roman" pitchFamily="18" charset="0"/>
              </a:rPr>
              <a:t>A)  Национальный антитеррористический комитет  — </a:t>
            </a:r>
            <a:r>
              <a:rPr lang="ru-RU" sz="1600" b="1" dirty="0">
                <a:latin typeface="Times New Roman" pitchFamily="18" charset="0"/>
                <a:cs typeface="Times New Roman" pitchFamily="18" charset="0"/>
              </a:rPr>
              <a:t>органы обеспечения государственной безопасности</a:t>
            </a:r>
            <a:r>
              <a:rPr lang="ru-RU" sz="1600" dirty="0">
                <a:latin typeface="Times New Roman" pitchFamily="18" charset="0"/>
                <a:cs typeface="Times New Roman" pitchFamily="18" charset="0"/>
              </a:rPr>
              <a:t>.</a:t>
            </a:r>
          </a:p>
          <a:p>
            <a:pPr lvl="0" eaLnBrk="0" fontAlgn="base" hangingPunct="0">
              <a:spcBef>
                <a:spcPct val="0"/>
              </a:spcBef>
              <a:spcAft>
                <a:spcPct val="0"/>
              </a:spcAft>
            </a:pPr>
            <a:r>
              <a:rPr lang="ru-RU" sz="1600" dirty="0">
                <a:latin typeface="Times New Roman" pitchFamily="18" charset="0"/>
                <a:cs typeface="Times New Roman" pitchFamily="18" charset="0"/>
              </a:rPr>
              <a:t>Б)  Органы внешней разведки  — </a:t>
            </a:r>
            <a:r>
              <a:rPr lang="ru-RU" sz="1600" b="1" dirty="0">
                <a:latin typeface="Times New Roman" pitchFamily="18" charset="0"/>
                <a:cs typeface="Times New Roman" pitchFamily="18" charset="0"/>
              </a:rPr>
              <a:t>органы обеспечения государственной безопасности</a:t>
            </a:r>
            <a:r>
              <a:rPr lang="ru-RU" sz="1600" dirty="0">
                <a:latin typeface="Times New Roman" pitchFamily="18" charset="0"/>
                <a:cs typeface="Times New Roman" pitchFamily="18" charset="0"/>
              </a:rPr>
              <a:t>.</a:t>
            </a:r>
          </a:p>
          <a:p>
            <a:pPr lvl="0" eaLnBrk="0" fontAlgn="base" hangingPunct="0">
              <a:spcBef>
                <a:spcPct val="0"/>
              </a:spcBef>
              <a:spcAft>
                <a:spcPct val="0"/>
              </a:spcAft>
            </a:pPr>
            <a:r>
              <a:rPr lang="ru-RU" sz="1600" dirty="0">
                <a:latin typeface="Times New Roman" pitchFamily="18" charset="0"/>
                <a:cs typeface="Times New Roman" pitchFamily="18" charset="0"/>
              </a:rPr>
              <a:t>B)  Полиция  — </a:t>
            </a:r>
            <a:r>
              <a:rPr lang="ru-RU" sz="1600" b="1" dirty="0">
                <a:latin typeface="Times New Roman" pitchFamily="18" charset="0"/>
                <a:cs typeface="Times New Roman" pitchFamily="18" charset="0"/>
              </a:rPr>
              <a:t>органы обеспечения охраны порядка и безопасности</a:t>
            </a:r>
            <a:r>
              <a:rPr lang="ru-RU" sz="1600" dirty="0">
                <a:latin typeface="Times New Roman" pitchFamily="18" charset="0"/>
                <a:cs typeface="Times New Roman" pitchFamily="18" charset="0"/>
              </a:rPr>
              <a:t>.</a:t>
            </a:r>
          </a:p>
          <a:p>
            <a:pPr lvl="0" eaLnBrk="0" fontAlgn="base" hangingPunct="0">
              <a:spcBef>
                <a:spcPct val="0"/>
              </a:spcBef>
              <a:spcAft>
                <a:spcPct val="0"/>
              </a:spcAft>
            </a:pPr>
            <a:r>
              <a:rPr lang="ru-RU" sz="1600" dirty="0">
                <a:latin typeface="Times New Roman" pitchFamily="18" charset="0"/>
                <a:cs typeface="Times New Roman" pitchFamily="18" charset="0"/>
              </a:rPr>
              <a:t>Г)  Федеральная миграционная служба  — </a:t>
            </a:r>
            <a:r>
              <a:rPr lang="ru-RU" sz="1600" b="1" dirty="0">
                <a:latin typeface="Times New Roman" pitchFamily="18" charset="0"/>
                <a:cs typeface="Times New Roman" pitchFamily="18" charset="0"/>
              </a:rPr>
              <a:t>органы обеспечения охраны порядка и безопасности</a:t>
            </a:r>
            <a:r>
              <a:rPr lang="ru-RU" sz="1600" dirty="0">
                <a:latin typeface="Times New Roman" pitchFamily="18" charset="0"/>
                <a:cs typeface="Times New Roman" pitchFamily="18" charset="0"/>
              </a:rPr>
              <a:t>.</a:t>
            </a:r>
          </a:p>
          <a:p>
            <a:pPr lvl="0" eaLnBrk="0" fontAlgn="base" hangingPunct="0">
              <a:spcBef>
                <a:spcPct val="0"/>
              </a:spcBef>
              <a:spcAft>
                <a:spcPct val="0"/>
              </a:spcAft>
            </a:pPr>
            <a:r>
              <a:rPr lang="ru-RU" sz="1600" dirty="0">
                <a:latin typeface="Times New Roman" pitchFamily="18" charset="0"/>
                <a:cs typeface="Times New Roman" pitchFamily="18" charset="0"/>
              </a:rPr>
              <a:t>Д)  Федеральная служба безопасности  — </a:t>
            </a:r>
            <a:r>
              <a:rPr lang="ru-RU" sz="1600" b="1" dirty="0">
                <a:latin typeface="Times New Roman" pitchFamily="18" charset="0"/>
                <a:cs typeface="Times New Roman" pitchFamily="18" charset="0"/>
              </a:rPr>
              <a:t>органы обеспечения государственной безопасности</a:t>
            </a:r>
            <a:r>
              <a:rPr lang="ru-RU" sz="1600" dirty="0">
                <a:latin typeface="Times New Roman" pitchFamily="18" charset="0"/>
                <a:cs typeface="Times New Roman" pitchFamily="18" charset="0"/>
              </a:rPr>
              <a:t>.</a:t>
            </a:r>
          </a:p>
          <a:p>
            <a:pPr lvl="0" eaLnBrk="0" fontAlgn="base" hangingPunct="0">
              <a:spcBef>
                <a:spcPct val="0"/>
              </a:spcBef>
              <a:spcAft>
                <a:spcPct val="0"/>
              </a:spcAft>
            </a:pPr>
            <a:r>
              <a:rPr lang="ru-RU" sz="1600" dirty="0">
                <a:latin typeface="Times New Roman" pitchFamily="18" charset="0"/>
                <a:cs typeface="Times New Roman" pitchFamily="18" charset="0"/>
              </a:rPr>
              <a:t> </a:t>
            </a:r>
          </a:p>
          <a:p>
            <a:pPr lvl="0" eaLnBrk="0" fontAlgn="base" hangingPunct="0">
              <a:spcBef>
                <a:spcPct val="0"/>
              </a:spcBef>
              <a:spcAft>
                <a:spcPct val="0"/>
              </a:spcAft>
            </a:pPr>
            <a:r>
              <a:rPr lang="ru-RU" sz="1600" dirty="0">
                <a:latin typeface="Times New Roman" pitchFamily="18" charset="0"/>
                <a:cs typeface="Times New Roman" pitchFamily="18" charset="0"/>
              </a:rPr>
              <a:t>Ответ: 2, 2, 1, 1, 2.</a:t>
            </a:r>
          </a:p>
        </p:txBody>
      </p:sp>
    </p:spTree>
    <p:extLst>
      <p:ext uri="{BB962C8B-B14F-4D97-AF65-F5344CB8AC3E}">
        <p14:creationId xmlns:p14="http://schemas.microsoft.com/office/powerpoint/2010/main" val="89040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224462183"/>
              </p:ext>
            </p:extLst>
          </p:nvPr>
        </p:nvGraphicFramePr>
        <p:xfrm>
          <a:off x="539552" y="22904"/>
          <a:ext cx="662473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395536" y="4221088"/>
            <a:ext cx="8568952" cy="2462213"/>
          </a:xfrm>
          <a:prstGeom prst="rect">
            <a:avLst/>
          </a:prstGeom>
        </p:spPr>
        <p:txBody>
          <a:bodyPr wrap="square">
            <a:spAutoFit/>
          </a:bodyPr>
          <a:lstStyle/>
          <a:p>
            <a:r>
              <a:rPr lang="ru-RU" sz="1400" dirty="0">
                <a:latin typeface="Times New Roman" pitchFamily="18" charset="0"/>
                <a:cs typeface="Times New Roman" pitchFamily="18" charset="0"/>
              </a:rPr>
              <a:t>Пути решения проблемы международного терроризма</a:t>
            </a:r>
          </a:p>
          <a:p>
            <a:r>
              <a:rPr lang="ru-RU" sz="1400" dirty="0">
                <a:latin typeface="Times New Roman" pitchFamily="18" charset="0"/>
                <a:cs typeface="Times New Roman" pitchFamily="18" charset="0"/>
              </a:rPr>
              <a:t>- Повышение контроля за деятельностью зарубежных организаций, с целью максимального снижения возможности экспорта терроризма в страны.</a:t>
            </a:r>
          </a:p>
          <a:p>
            <a:r>
              <a:rPr lang="ru-RU" sz="1400" dirty="0">
                <a:latin typeface="Times New Roman" pitchFamily="18" charset="0"/>
                <a:cs typeface="Times New Roman" pitchFamily="18" charset="0"/>
              </a:rPr>
              <a:t>- Активизирование превентивной, то есть предупредительной деятельности, устранение предпосылок возникновения террористических организаций, нейтрализация существующих.</a:t>
            </a:r>
          </a:p>
          <a:p>
            <a:r>
              <a:rPr lang="ru-RU" sz="1400" dirty="0">
                <a:latin typeface="Times New Roman" pitchFamily="18" charset="0"/>
                <a:cs typeface="Times New Roman" pitchFamily="18" charset="0"/>
              </a:rPr>
              <a:t>- Осуществление мер, способных снизить напряжённость в странах: проведение активной молодёжной политики, сокращение безработицы, решение социально-экономических проблем.</a:t>
            </a:r>
          </a:p>
          <a:p>
            <a:r>
              <a:rPr lang="ru-RU" sz="1400" dirty="0">
                <a:latin typeface="Times New Roman" pitchFamily="18" charset="0"/>
                <a:cs typeface="Times New Roman" pitchFamily="18" charset="0"/>
              </a:rPr>
              <a:t>- Стабилизация политической обстановки, укрепление демократических принципов в общественно-политической жизни</a:t>
            </a:r>
          </a:p>
          <a:p>
            <a:r>
              <a:rPr lang="ru-RU" sz="1400" dirty="0">
                <a:latin typeface="Times New Roman" pitchFamily="18" charset="0"/>
                <a:cs typeface="Times New Roman" pitchFamily="18" charset="0"/>
              </a:rPr>
              <a:t>- Создание благоприятных условий для развития различных этносов с целью предотвращения конфликтов на религиозной и национальной почве.</a:t>
            </a:r>
          </a:p>
        </p:txBody>
      </p:sp>
    </p:spTree>
    <p:extLst>
      <p:ext uri="{BB962C8B-B14F-4D97-AF65-F5344CB8AC3E}">
        <p14:creationId xmlns:p14="http://schemas.microsoft.com/office/powerpoint/2010/main" val="63728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GH\Desktop\Террор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99" y="116632"/>
            <a:ext cx="7478893"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97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8640"/>
            <a:ext cx="8208912" cy="3170099"/>
          </a:xfrm>
          <a:prstGeom prst="rect">
            <a:avLst/>
          </a:prstGeom>
        </p:spPr>
        <p:txBody>
          <a:bodyPr wrap="square">
            <a:spAutoFit/>
          </a:bodyPr>
          <a:lstStyle/>
          <a:p>
            <a:pPr lvl="0" fontAlgn="base">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Установите соответствие между чертами политического и криминального терроризма</a:t>
            </a:r>
            <a:endParaRPr lang="ru-RU" dirty="0">
              <a:latin typeface="Times New Roman" pitchFamily="18" charset="0"/>
              <a:cs typeface="Times New Roman" pitchFamily="18" charset="0"/>
            </a:endParaRPr>
          </a:p>
          <a:p>
            <a:pPr lvl="0" eaLnBrk="0" fontAlgn="base" hangingPunct="0">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Черты терроризма:</a:t>
            </a:r>
            <a:endParaRPr lang="ru-RU" dirty="0">
              <a:latin typeface="Times New Roman" pitchFamily="18" charset="0"/>
              <a:cs typeface="Times New Roman" pitchFamily="18" charset="0"/>
            </a:endParaRPr>
          </a:p>
          <a:p>
            <a:pPr lvl="0" eaLnBrk="0" fontAlgn="base" hangingPunct="0">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1. выступает против социально-политической системы государства;</a:t>
            </a:r>
            <a:endParaRPr lang="ru-RU" dirty="0">
              <a:latin typeface="Times New Roman" pitchFamily="18" charset="0"/>
              <a:cs typeface="Times New Roman" pitchFamily="18" charset="0"/>
            </a:endParaRPr>
          </a:p>
          <a:p>
            <a:pPr lvl="0" eaLnBrk="0" fontAlgn="base" hangingPunct="0">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2. против конкретных политических личностей  ;</a:t>
            </a:r>
            <a:endParaRPr lang="ru-RU" dirty="0">
              <a:latin typeface="Times New Roman" pitchFamily="18" charset="0"/>
              <a:cs typeface="Times New Roman" pitchFamily="18" charset="0"/>
            </a:endParaRPr>
          </a:p>
          <a:p>
            <a:pPr lvl="0" eaLnBrk="0" fontAlgn="base" hangingPunct="0">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3.  цель – завоевание политической власти, направленной против существующего ныне строя;</a:t>
            </a:r>
            <a:endParaRPr lang="ru-RU" dirty="0">
              <a:latin typeface="Times New Roman" pitchFamily="18" charset="0"/>
              <a:cs typeface="Times New Roman" pitchFamily="18" charset="0"/>
            </a:endParaRPr>
          </a:p>
          <a:p>
            <a:pPr lvl="0" eaLnBrk="0" fontAlgn="base" hangingPunct="0">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4.  осуществляется уголовными элементами;</a:t>
            </a:r>
            <a:endParaRPr lang="ru-RU" dirty="0">
              <a:latin typeface="Times New Roman" pitchFamily="18" charset="0"/>
              <a:cs typeface="Times New Roman" pitchFamily="18" charset="0"/>
            </a:endParaRPr>
          </a:p>
          <a:p>
            <a:pPr lvl="0" eaLnBrk="0" fontAlgn="base" hangingPunct="0">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5. цель - запугивания власти заказными убийствами,</a:t>
            </a:r>
            <a:endParaRPr lang="ru-RU" dirty="0">
              <a:latin typeface="Times New Roman" pitchFamily="18" charset="0"/>
              <a:cs typeface="Times New Roman" pitchFamily="18" charset="0"/>
            </a:endParaRPr>
          </a:p>
          <a:p>
            <a:pPr lvl="0" eaLnBrk="0" fontAlgn="base" hangingPunct="0">
              <a:spcBef>
                <a:spcPct val="0"/>
              </a:spcBef>
              <a:spcAft>
                <a:spcPct val="0"/>
              </a:spcAft>
            </a:pPr>
            <a:r>
              <a:rPr lang="ru-RU" dirty="0">
                <a:solidFill>
                  <a:srgbClr val="1D1D1B"/>
                </a:solidFill>
                <a:latin typeface="Times New Roman" pitchFamily="18" charset="0"/>
                <a:ea typeface="Times New Roman" pitchFamily="18" charset="0"/>
                <a:cs typeface="Times New Roman" pitchFamily="18" charset="0"/>
              </a:rPr>
              <a:t>6.  вооруженные столкновения, запугивание населения.</a:t>
            </a:r>
            <a:endParaRPr lang="ru-RU" dirty="0">
              <a:latin typeface="Times New Roman" pitchFamily="18" charset="0"/>
              <a:cs typeface="Times New Roman" pitchFamily="18" charset="0"/>
            </a:endParaRPr>
          </a:p>
          <a:p>
            <a:pPr lvl="0" eaLnBrk="0" fontAlgn="base" hangingPunct="0">
              <a:spcBef>
                <a:spcPct val="0"/>
              </a:spcBef>
              <a:spcAft>
                <a:spcPct val="0"/>
              </a:spcAft>
            </a:pPr>
            <a:endParaRPr lang="ru-RU" sz="2000" dirty="0">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06957940"/>
              </p:ext>
            </p:extLst>
          </p:nvPr>
        </p:nvGraphicFramePr>
        <p:xfrm>
          <a:off x="683568" y="3068960"/>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effectLst/>
                        </a:rPr>
                        <a:t>Политический терроризм</a:t>
                      </a:r>
                      <a:endParaRPr lang="ru-RU" sz="1200" dirty="0">
                        <a:effectLst/>
                        <a:latin typeface="+mn-lt"/>
                        <a:ea typeface="Calibri"/>
                        <a:cs typeface="Times New Roman"/>
                      </a:endParaRPr>
                    </a:p>
                    <a:p>
                      <a:endParaRPr lang="ru-RU" dirty="0"/>
                    </a:p>
                  </a:txBody>
                  <a:tcPr/>
                </a:tc>
                <a:tc>
                  <a:txBody>
                    <a:bodyPr/>
                    <a:lstStyle/>
                    <a:p>
                      <a:r>
                        <a:rPr lang="ru-RU" dirty="0"/>
                        <a:t>Криминальный</a:t>
                      </a:r>
                      <a:r>
                        <a:rPr lang="ru-RU" baseline="0" dirty="0"/>
                        <a:t> терроризм </a:t>
                      </a:r>
                      <a:endParaRPr lang="ru-RU" dirty="0"/>
                    </a:p>
                  </a:txBody>
                  <a:tcPr/>
                </a:tc>
                <a:extLst>
                  <a:ext uri="{0D108BD9-81ED-4DB2-BD59-A6C34878D82A}">
                    <a16:rowId xmlns:a16="http://schemas.microsoft.com/office/drawing/2014/main" val="10000"/>
                  </a:ext>
                </a:extLst>
              </a:tr>
              <a:tr h="370840">
                <a:tc>
                  <a:txBody>
                    <a:bodyPr/>
                    <a:lstStyle/>
                    <a:p>
                      <a:endParaRPr lang="ru-RU"/>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439682727"/>
              </p:ext>
            </p:extLst>
          </p:nvPr>
        </p:nvGraphicFramePr>
        <p:xfrm>
          <a:off x="539552" y="4221088"/>
          <a:ext cx="8136904" cy="2287247"/>
        </p:xfrm>
        <a:graphic>
          <a:graphicData uri="http://schemas.openxmlformats.org/drawingml/2006/table">
            <a:tbl>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326749">
                <a:tc>
                  <a:txBody>
                    <a:bodyPr/>
                    <a:lstStyle/>
                    <a:p>
                      <a:r>
                        <a:rPr lang="ru-RU" sz="1400" dirty="0">
                          <a:effectLst/>
                          <a:latin typeface="Times New Roman" pitchFamily="18" charset="0"/>
                          <a:cs typeface="Times New Roman" pitchFamily="18" charset="0"/>
                        </a:rPr>
                        <a:t>Политический терроризм</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ru-RU" sz="1400">
                          <a:effectLst/>
                          <a:latin typeface="Times New Roman" pitchFamily="18" charset="0"/>
                          <a:cs typeface="Times New Roman" pitchFamily="18" charset="0"/>
                        </a:rPr>
                        <a:t>Криминальный терроризм</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71812">
                <a:tc>
                  <a:txBody>
                    <a:bodyPr/>
                    <a:lstStyle/>
                    <a:p>
                      <a:r>
                        <a:rPr lang="ru-RU" sz="1400" dirty="0">
                          <a:effectLst/>
                          <a:latin typeface="Times New Roman" pitchFamily="18" charset="0"/>
                          <a:cs typeface="Times New Roman" pitchFamily="18" charset="0"/>
                        </a:rPr>
                        <a:t>выступает против социально-политической системы государства</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ru-RU" sz="1400">
                          <a:effectLst/>
                          <a:latin typeface="Times New Roman" pitchFamily="18" charset="0"/>
                          <a:cs typeface="Times New Roman" pitchFamily="18" charset="0"/>
                        </a:rPr>
                        <a:t>осуществляется уголовными элементами</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16874">
                <a:tc>
                  <a:txBody>
                    <a:bodyPr/>
                    <a:lstStyle/>
                    <a:p>
                      <a:r>
                        <a:rPr lang="ru-RU" sz="1400" dirty="0">
                          <a:effectLst/>
                          <a:latin typeface="Times New Roman" pitchFamily="18" charset="0"/>
                          <a:cs typeface="Times New Roman" pitchFamily="18" charset="0"/>
                        </a:rPr>
                        <a:t>цель – завоевание политической власти, направленной против существующего ныне строя</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ru-RU" sz="1400" dirty="0">
                          <a:effectLst/>
                          <a:latin typeface="Times New Roman" pitchFamily="18" charset="0"/>
                          <a:cs typeface="Times New Roman" pitchFamily="18" charset="0"/>
                        </a:rPr>
                        <a:t>вооруженные столкновения, запугивание населения</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1812">
                <a:tc>
                  <a:txBody>
                    <a:bodyPr/>
                    <a:lstStyle/>
                    <a:p>
                      <a:r>
                        <a:rPr lang="ru-RU" sz="1400" dirty="0">
                          <a:effectLst/>
                          <a:latin typeface="Times New Roman" pitchFamily="18" charset="0"/>
                          <a:cs typeface="Times New Roman" pitchFamily="18" charset="0"/>
                        </a:rPr>
                        <a:t>против конкретных политических личностей.</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ru-RU" sz="1400" dirty="0">
                          <a:effectLst/>
                          <a:latin typeface="Times New Roman" pitchFamily="18" charset="0"/>
                          <a:cs typeface="Times New Roman" pitchFamily="18" charset="0"/>
                        </a:rPr>
                        <a:t>цель - запугивания власти заказными убийствами.</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95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208912" cy="3693319"/>
          </a:xfrm>
          <a:prstGeom prst="rect">
            <a:avLst/>
          </a:prstGeom>
        </p:spPr>
        <p:txBody>
          <a:bodyPr wrap="square">
            <a:spAutoFit/>
          </a:bodyPr>
          <a:lstStyle/>
          <a:p>
            <a:pPr fontAlgn="base"/>
            <a:r>
              <a:rPr lang="ru-RU" dirty="0">
                <a:latin typeface="Times New Roman" pitchFamily="18" charset="0"/>
                <a:cs typeface="Times New Roman" pitchFamily="18" charset="0"/>
              </a:rPr>
              <a:t>Террористическая деятельность включает в себя: </a:t>
            </a:r>
          </a:p>
          <a:p>
            <a:pPr fontAlgn="base"/>
            <a:r>
              <a:rPr lang="ru-RU" dirty="0">
                <a:latin typeface="Times New Roman" pitchFamily="18" charset="0"/>
                <a:cs typeface="Times New Roman" pitchFamily="18" charset="0"/>
              </a:rPr>
              <a:t>Варианты ответов </a:t>
            </a:r>
          </a:p>
          <a:p>
            <a:pPr fontAlgn="base"/>
            <a:r>
              <a:rPr lang="ru-RU" dirty="0">
                <a:latin typeface="Times New Roman" pitchFamily="18" charset="0"/>
                <a:cs typeface="Times New Roman" pitchFamily="18" charset="0"/>
              </a:rPr>
              <a:t>1) планирование, финансирование, подготовку и организацию террористического акта </a:t>
            </a:r>
          </a:p>
          <a:p>
            <a:pPr fontAlgn="base"/>
            <a:r>
              <a:rPr lang="ru-RU" dirty="0">
                <a:latin typeface="Times New Roman" pitchFamily="18" charset="0"/>
                <a:cs typeface="Times New Roman" pitchFamily="18" charset="0"/>
              </a:rPr>
              <a:t>2) нормативно-правовую основу защиты личности, общества, государства </a:t>
            </a:r>
          </a:p>
          <a:p>
            <a:pPr fontAlgn="base"/>
            <a:r>
              <a:rPr lang="ru-RU" dirty="0">
                <a:latin typeface="Times New Roman" pitchFamily="18" charset="0"/>
                <a:cs typeface="Times New Roman" pitchFamily="18" charset="0"/>
              </a:rPr>
              <a:t>3) подстрекательство к террору, вербовку, обучение террористов, организацию незаконного </a:t>
            </a:r>
          </a:p>
          <a:p>
            <a:pPr fontAlgn="base"/>
            <a:r>
              <a:rPr lang="ru-RU" dirty="0">
                <a:latin typeface="Times New Roman" pitchFamily="18" charset="0"/>
                <a:cs typeface="Times New Roman" pitchFamily="18" charset="0"/>
              </a:rPr>
              <a:t>вооруженного формирования </a:t>
            </a:r>
          </a:p>
          <a:p>
            <a:pPr fontAlgn="base"/>
            <a:r>
              <a:rPr lang="ru-RU" dirty="0">
                <a:latin typeface="Times New Roman" pitchFamily="18" charset="0"/>
                <a:cs typeface="Times New Roman" pitchFamily="18" charset="0"/>
              </a:rPr>
              <a:t>4) пропаганду идей терроризма: распространение печатных, видеоматериалов, </a:t>
            </a:r>
          </a:p>
          <a:p>
            <a:pPr fontAlgn="base"/>
            <a:r>
              <a:rPr lang="ru-RU" dirty="0">
                <a:latin typeface="Times New Roman" pitchFamily="18" charset="0"/>
                <a:cs typeface="Times New Roman" pitchFamily="18" charset="0"/>
              </a:rPr>
              <a:t>призывающих к террору </a:t>
            </a:r>
          </a:p>
          <a:p>
            <a:pPr fontAlgn="base"/>
            <a:r>
              <a:rPr lang="ru-RU" dirty="0">
                <a:latin typeface="Times New Roman" pitchFamily="18" charset="0"/>
                <a:cs typeface="Times New Roman" pitchFamily="18" charset="0"/>
              </a:rPr>
              <a:t>5) состояние защищенности здания, строения, сооружения, иного объекта, места массового </a:t>
            </a:r>
          </a:p>
          <a:p>
            <a:pPr fontAlgn="base"/>
            <a:r>
              <a:rPr lang="ru-RU" dirty="0">
                <a:latin typeface="Times New Roman" pitchFamily="18" charset="0"/>
                <a:cs typeface="Times New Roman" pitchFamily="18" charset="0"/>
              </a:rPr>
              <a:t>пребывания людей</a:t>
            </a:r>
          </a:p>
        </p:txBody>
      </p:sp>
      <p:sp>
        <p:nvSpPr>
          <p:cNvPr id="3" name="Прямоугольник 2"/>
          <p:cNvSpPr/>
          <p:nvPr/>
        </p:nvSpPr>
        <p:spPr>
          <a:xfrm>
            <a:off x="971600" y="4149080"/>
            <a:ext cx="242374" cy="369332"/>
          </a:xfrm>
          <a:prstGeom prst="rect">
            <a:avLst/>
          </a:prstGeom>
        </p:spPr>
        <p:txBody>
          <a:bodyPr wrap="none">
            <a:spAutoFit/>
          </a:bodyPr>
          <a:lstStyle/>
          <a:p>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20581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064896" cy="4524315"/>
          </a:xfrm>
          <a:prstGeom prst="rect">
            <a:avLst/>
          </a:prstGeom>
        </p:spPr>
        <p:txBody>
          <a:bodyPr wrap="square">
            <a:spAutoFit/>
          </a:bodyPr>
          <a:lstStyle/>
          <a:p>
            <a:pPr fontAlgn="base"/>
            <a:r>
              <a:rPr lang="ru-RU" dirty="0">
                <a:latin typeface="Times New Roman" pitchFamily="18" charset="0"/>
                <a:cs typeface="Times New Roman" pitchFamily="18" charset="0"/>
              </a:rPr>
              <a:t>Установите соответствия видов терроризма по характеру целей деятельности </a:t>
            </a:r>
          </a:p>
          <a:p>
            <a:pPr fontAlgn="base"/>
            <a:r>
              <a:rPr lang="ru-RU" dirty="0">
                <a:latin typeface="Times New Roman" pitchFamily="18" charset="0"/>
                <a:cs typeface="Times New Roman" pitchFamily="18" charset="0"/>
              </a:rPr>
              <a:t>1) Политический </a:t>
            </a:r>
          </a:p>
          <a:p>
            <a:pPr fontAlgn="base"/>
            <a:r>
              <a:rPr lang="ru-RU" dirty="0">
                <a:latin typeface="Times New Roman" pitchFamily="18" charset="0"/>
                <a:cs typeface="Times New Roman" pitchFamily="18" charset="0"/>
              </a:rPr>
              <a:t>2) Религиозный </a:t>
            </a:r>
          </a:p>
          <a:p>
            <a:pPr fontAlgn="base"/>
            <a:r>
              <a:rPr lang="ru-RU" dirty="0">
                <a:latin typeface="Times New Roman" pitchFamily="18" charset="0"/>
                <a:cs typeface="Times New Roman" pitchFamily="18" charset="0"/>
              </a:rPr>
              <a:t>3) Криминальный </a:t>
            </a:r>
          </a:p>
          <a:p>
            <a:pPr fontAlgn="base"/>
            <a:r>
              <a:rPr lang="ru-RU" dirty="0">
                <a:latin typeface="Times New Roman" pitchFamily="18" charset="0"/>
                <a:cs typeface="Times New Roman" pitchFamily="18" charset="0"/>
              </a:rPr>
              <a:t>4) Националистический </a:t>
            </a:r>
          </a:p>
          <a:p>
            <a:pPr fontAlgn="base"/>
            <a:r>
              <a:rPr lang="ru-RU" dirty="0">
                <a:latin typeface="Times New Roman" pitchFamily="18" charset="0"/>
                <a:cs typeface="Times New Roman" pitchFamily="18" charset="0"/>
              </a:rPr>
              <a:t>5) </a:t>
            </a:r>
            <a:r>
              <a:rPr lang="ru-RU" dirty="0" err="1">
                <a:latin typeface="Times New Roman" pitchFamily="18" charset="0"/>
                <a:cs typeface="Times New Roman" pitchFamily="18" charset="0"/>
              </a:rPr>
              <a:t>Кибертерроризм</a:t>
            </a:r>
            <a:r>
              <a:rPr lang="ru-RU" dirty="0">
                <a:latin typeface="Times New Roman" pitchFamily="18" charset="0"/>
                <a:cs typeface="Times New Roman" pitchFamily="18" charset="0"/>
              </a:rPr>
              <a:t> </a:t>
            </a:r>
          </a:p>
          <a:p>
            <a:pPr fontAlgn="base"/>
            <a:r>
              <a:rPr lang="ru-RU" dirty="0">
                <a:latin typeface="Times New Roman" pitchFamily="18" charset="0"/>
                <a:cs typeface="Times New Roman" pitchFamily="18" charset="0"/>
              </a:rPr>
              <a:t>Варианты ответов </a:t>
            </a:r>
          </a:p>
          <a:p>
            <a:pPr fontAlgn="base"/>
            <a:r>
              <a:rPr lang="ru-RU" dirty="0">
                <a:latin typeface="Times New Roman" pitchFamily="18" charset="0"/>
                <a:cs typeface="Times New Roman" pitchFamily="18" charset="0"/>
              </a:rPr>
              <a:t>1) ненависть, крайняя нетерпимость к другим </a:t>
            </a:r>
            <a:r>
              <a:rPr lang="ru-RU" dirty="0" err="1">
                <a:latin typeface="Times New Roman" pitchFamily="18" charset="0"/>
                <a:cs typeface="Times New Roman" pitchFamily="18" charset="0"/>
              </a:rPr>
              <a:t>конфесиям</a:t>
            </a:r>
            <a:r>
              <a:rPr lang="ru-RU" dirty="0">
                <a:latin typeface="Times New Roman" pitchFamily="18" charset="0"/>
                <a:cs typeface="Times New Roman" pitchFamily="18" charset="0"/>
              </a:rPr>
              <a:t> </a:t>
            </a:r>
          </a:p>
          <a:p>
            <a:pPr fontAlgn="base"/>
            <a:r>
              <a:rPr lang="ru-RU" dirty="0">
                <a:latin typeface="Times New Roman" pitchFamily="18" charset="0"/>
                <a:cs typeface="Times New Roman" pitchFamily="18" charset="0"/>
              </a:rPr>
              <a:t>2) использование в политических целях технических способов дезорганизации работы АИС общественного управления и связи </a:t>
            </a:r>
          </a:p>
          <a:p>
            <a:pPr fontAlgn="base"/>
            <a:r>
              <a:rPr lang="ru-RU" dirty="0">
                <a:latin typeface="Times New Roman" pitchFamily="18" charset="0"/>
                <a:cs typeface="Times New Roman" pitchFamily="18" charset="0"/>
              </a:rPr>
              <a:t>3) завоевание политической власти, свержение существующей государственной власти </a:t>
            </a:r>
          </a:p>
          <a:p>
            <a:pPr fontAlgn="base"/>
            <a:r>
              <a:rPr lang="ru-RU" dirty="0">
                <a:latin typeface="Times New Roman" pitchFamily="18" charset="0"/>
                <a:cs typeface="Times New Roman" pitchFamily="18" charset="0"/>
              </a:rPr>
              <a:t>4) действия уголовно наказуемыми методами: убийства, грабежи, диверсии, контрабанда. </a:t>
            </a:r>
          </a:p>
          <a:p>
            <a:pPr fontAlgn="base"/>
            <a:r>
              <a:rPr lang="ru-RU" dirty="0">
                <a:latin typeface="Times New Roman" pitchFamily="18" charset="0"/>
                <a:cs typeface="Times New Roman" pitchFamily="18" charset="0"/>
              </a:rPr>
              <a:t>5) провокация межнациональных конфликтов для нарушения общественной безопасности, провозглашения преимуществ одной нации над другими </a:t>
            </a:r>
          </a:p>
        </p:txBody>
      </p:sp>
      <p:sp>
        <p:nvSpPr>
          <p:cNvPr id="3" name="Прямоугольник 2"/>
          <p:cNvSpPr/>
          <p:nvPr/>
        </p:nvSpPr>
        <p:spPr>
          <a:xfrm>
            <a:off x="5436096" y="5266953"/>
            <a:ext cx="3281464" cy="1477328"/>
          </a:xfrm>
          <a:prstGeom prst="rect">
            <a:avLst/>
          </a:prstGeom>
        </p:spPr>
        <p:txBody>
          <a:bodyPr wrap="square">
            <a:spAutoFit/>
          </a:bodyPr>
          <a:lstStyle/>
          <a:p>
            <a:pPr algn="r"/>
            <a:r>
              <a:rPr lang="ru-RU" dirty="0">
                <a:latin typeface="Times New Roman" pitchFamily="18" charset="0"/>
                <a:cs typeface="Times New Roman" pitchFamily="18" charset="0"/>
              </a:rPr>
              <a:t> 1-3</a:t>
            </a:r>
          </a:p>
          <a:p>
            <a:pPr algn="r"/>
            <a:r>
              <a:rPr lang="ru-RU" dirty="0">
                <a:latin typeface="Times New Roman" pitchFamily="18" charset="0"/>
                <a:cs typeface="Times New Roman" pitchFamily="18" charset="0"/>
              </a:rPr>
              <a:t>2-1</a:t>
            </a:r>
          </a:p>
          <a:p>
            <a:pPr algn="r"/>
            <a:r>
              <a:rPr lang="ru-RU" dirty="0">
                <a:latin typeface="Times New Roman" pitchFamily="18" charset="0"/>
                <a:cs typeface="Times New Roman" pitchFamily="18" charset="0"/>
              </a:rPr>
              <a:t>3-4</a:t>
            </a:r>
          </a:p>
          <a:p>
            <a:pPr algn="r"/>
            <a:r>
              <a:rPr lang="ru-RU" dirty="0">
                <a:latin typeface="Times New Roman" pitchFamily="18" charset="0"/>
                <a:cs typeface="Times New Roman" pitchFamily="18" charset="0"/>
              </a:rPr>
              <a:t>4-5</a:t>
            </a:r>
          </a:p>
          <a:p>
            <a:pPr algn="r"/>
            <a:r>
              <a:rPr lang="ru-RU" dirty="0">
                <a:latin typeface="Times New Roman" pitchFamily="18" charset="0"/>
                <a:cs typeface="Times New Roman" pitchFamily="18" charset="0"/>
              </a:rPr>
              <a:t>5-2</a:t>
            </a:r>
          </a:p>
        </p:txBody>
      </p:sp>
    </p:spTree>
    <p:extLst>
      <p:ext uri="{BB962C8B-B14F-4D97-AF65-F5344CB8AC3E}">
        <p14:creationId xmlns:p14="http://schemas.microsoft.com/office/powerpoint/2010/main" val="870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7693"/>
            <a:ext cx="8064896" cy="5909310"/>
          </a:xfrm>
          <a:prstGeom prst="rect">
            <a:avLst/>
          </a:prstGeom>
        </p:spPr>
        <p:txBody>
          <a:bodyPr wrap="square">
            <a:spAutoFit/>
          </a:bodyPr>
          <a:lstStyle/>
          <a:p>
            <a:r>
              <a:rPr lang="ru-RU" dirty="0">
                <a:latin typeface="Times New Roman" pitchFamily="18" charset="0"/>
                <a:cs typeface="Times New Roman" pitchFamily="18" charset="0"/>
              </a:rPr>
              <a:t>Используя обществоведческие знания, составьте сложный план, позволяющий раскрыть по существу тему «Проблема международного терроризма как глобальная проблема современности». План должен содержать не менее трёх пунктов, из которых три или более детализированы в подпунктах.</a:t>
            </a:r>
          </a:p>
          <a:p>
            <a:r>
              <a:rPr lang="ru-RU" dirty="0">
                <a:latin typeface="Times New Roman" pitchFamily="18" charset="0"/>
                <a:cs typeface="Times New Roman" pitchFamily="18" charset="0"/>
              </a:rPr>
              <a:t>Один из вариантов плана раскрытия данной темы.</a:t>
            </a:r>
          </a:p>
          <a:p>
            <a:r>
              <a:rPr lang="ru-RU" dirty="0">
                <a:latin typeface="Times New Roman" pitchFamily="18" charset="0"/>
                <a:cs typeface="Times New Roman" pitchFamily="18" charset="0"/>
              </a:rPr>
              <a:t>1. Понятие глобальные проблемы, их виды:</a:t>
            </a:r>
          </a:p>
          <a:p>
            <a:r>
              <a:rPr lang="ru-RU" dirty="0">
                <a:latin typeface="Times New Roman" pitchFamily="18" charset="0"/>
                <a:cs typeface="Times New Roman" pitchFamily="18" charset="0"/>
              </a:rPr>
              <a:t>а) экологическая;</a:t>
            </a:r>
          </a:p>
          <a:p>
            <a:r>
              <a:rPr lang="ru-RU" dirty="0">
                <a:latin typeface="Times New Roman" pitchFamily="18" charset="0"/>
                <a:cs typeface="Times New Roman" pitchFamily="18" charset="0"/>
              </a:rPr>
              <a:t>б) проблема Севера и Юга;</a:t>
            </a:r>
          </a:p>
          <a:p>
            <a:r>
              <a:rPr lang="ru-RU" dirty="0">
                <a:latin typeface="Times New Roman" pitchFamily="18" charset="0"/>
                <a:cs typeface="Times New Roman" pitchFamily="18" charset="0"/>
              </a:rPr>
              <a:t>в) международный терроризм.</a:t>
            </a:r>
          </a:p>
          <a:p>
            <a:r>
              <a:rPr lang="ru-RU" dirty="0">
                <a:latin typeface="Times New Roman" pitchFamily="18" charset="0"/>
                <a:cs typeface="Times New Roman" pitchFamily="18" charset="0"/>
              </a:rPr>
              <a:t>2. Причины возникновения международного терроризма:</a:t>
            </a:r>
          </a:p>
          <a:p>
            <a:r>
              <a:rPr lang="ru-RU" dirty="0">
                <a:latin typeface="Times New Roman" pitchFamily="18" charset="0"/>
                <a:cs typeface="Times New Roman" pitchFamily="18" charset="0"/>
              </a:rPr>
              <a:t>3. Особенности международного терроризма на современном этапе:</a:t>
            </a:r>
          </a:p>
          <a:p>
            <a:r>
              <a:rPr lang="ru-RU" dirty="0">
                <a:latin typeface="Times New Roman" pitchFamily="18" charset="0"/>
                <a:cs typeface="Times New Roman" pitchFamily="18" charset="0"/>
              </a:rPr>
              <a:t>а) наднациональный характер;</a:t>
            </a:r>
          </a:p>
          <a:p>
            <a:r>
              <a:rPr lang="ru-RU" dirty="0">
                <a:latin typeface="Times New Roman" pitchFamily="18" charset="0"/>
                <a:cs typeface="Times New Roman" pitchFamily="18" charset="0"/>
              </a:rPr>
              <a:t>б) использование современных сетевых технологий и ресурсов;</a:t>
            </a:r>
          </a:p>
          <a:p>
            <a:r>
              <a:rPr lang="ru-RU" dirty="0">
                <a:latin typeface="Times New Roman" pitchFamily="18" charset="0"/>
                <a:cs typeface="Times New Roman" pitchFamily="18" charset="0"/>
              </a:rPr>
              <a:t>в) наличие значительных финансовых, интеллектуальных, людских ресурсов;</a:t>
            </a:r>
          </a:p>
          <a:p>
            <a:r>
              <a:rPr lang="ru-RU" dirty="0">
                <a:latin typeface="Times New Roman" pitchFamily="18" charset="0"/>
                <a:cs typeface="Times New Roman" pitchFamily="18" charset="0"/>
              </a:rPr>
              <a:t>г) использование религиозных и социокультурных программных установок.</a:t>
            </a:r>
          </a:p>
          <a:p>
            <a:r>
              <a:rPr lang="ru-RU" dirty="0">
                <a:latin typeface="Times New Roman" pitchFamily="18" charset="0"/>
                <a:cs typeface="Times New Roman" pitchFamily="18" charset="0"/>
              </a:rPr>
              <a:t>4. Основные направления деятельности международных террористов:</a:t>
            </a:r>
          </a:p>
          <a:p>
            <a:r>
              <a:rPr lang="ru-RU" dirty="0">
                <a:latin typeface="Times New Roman" pitchFamily="18" charset="0"/>
                <a:cs typeface="Times New Roman" pitchFamily="18" charset="0"/>
              </a:rPr>
              <a:t>а) организация психологических атак с использованием медиа-технологий;</a:t>
            </a:r>
          </a:p>
          <a:p>
            <a:r>
              <a:rPr lang="ru-RU" dirty="0">
                <a:latin typeface="Times New Roman" pitchFamily="18" charset="0"/>
                <a:cs typeface="Times New Roman" pitchFamily="18" charset="0"/>
              </a:rPr>
              <a:t>б) подготовка и проведение террористических актов;</a:t>
            </a:r>
          </a:p>
          <a:p>
            <a:r>
              <a:rPr lang="ru-RU" dirty="0">
                <a:latin typeface="Times New Roman" pitchFamily="18" charset="0"/>
                <a:cs typeface="Times New Roman" pitchFamily="18" charset="0"/>
              </a:rPr>
              <a:t>в) организация атак в Интернете на крупные финансовые центры, банки.</a:t>
            </a:r>
          </a:p>
          <a:p>
            <a:r>
              <a:rPr lang="ru-RU" dirty="0">
                <a:latin typeface="Times New Roman" pitchFamily="18" charset="0"/>
                <a:cs typeface="Times New Roman" pitchFamily="18" charset="0"/>
              </a:rPr>
              <a:t>5. Пути и способы борьбы мирового сообщества с террористами.</a:t>
            </a:r>
          </a:p>
          <a:p>
            <a:r>
              <a:rPr lang="ru-RU" dirty="0">
                <a:latin typeface="Times New Roman" pitchFamily="18" charset="0"/>
                <a:cs typeface="Times New Roman" pitchFamily="18" charset="0"/>
              </a:rPr>
              <a:t>6. Роль РФ в противодействии террористической угрозе.</a:t>
            </a:r>
          </a:p>
        </p:txBody>
      </p:sp>
    </p:spTree>
    <p:extLst>
      <p:ext uri="{BB962C8B-B14F-4D97-AF65-F5344CB8AC3E}">
        <p14:creationId xmlns:p14="http://schemas.microsoft.com/office/powerpoint/2010/main" val="3717222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988840"/>
            <a:ext cx="3811532" cy="461665"/>
          </a:xfrm>
          <a:prstGeom prst="rect">
            <a:avLst/>
          </a:prstGeom>
        </p:spPr>
        <p:txBody>
          <a:bodyPr wrap="square">
            <a:spAutoFit/>
          </a:bodyPr>
          <a:lstStyle/>
          <a:p>
            <a:r>
              <a:rPr lang="ru-RU" sz="2400" dirty="0">
                <a:latin typeface="Times New Roman" pitchFamily="18" charset="0"/>
                <a:cs typeface="Times New Roman" pitchFamily="18" charset="0"/>
              </a:rPr>
              <a:t>Спасибо за внимание! </a:t>
            </a:r>
          </a:p>
        </p:txBody>
      </p:sp>
    </p:spTree>
    <p:extLst>
      <p:ext uri="{BB962C8B-B14F-4D97-AF65-F5344CB8AC3E}">
        <p14:creationId xmlns:p14="http://schemas.microsoft.com/office/powerpoint/2010/main" val="15284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856984" cy="954107"/>
          </a:xfrm>
          <a:prstGeom prst="rect">
            <a:avLst/>
          </a:prstGeom>
        </p:spPr>
        <p:txBody>
          <a:bodyPr wrap="square">
            <a:spAutoFit/>
          </a:bodyPr>
          <a:lstStyle/>
          <a:p>
            <a:r>
              <a:rPr lang="ru-RU" sz="1400" b="1" dirty="0">
                <a:latin typeface="Times New Roman" pitchFamily="18" charset="0"/>
                <a:cs typeface="Times New Roman" pitchFamily="18" charset="0"/>
              </a:rPr>
              <a:t>Для подготовки этой темы ФИПИ рекомендовал использовать следующие нормативно-правовые акты: </a:t>
            </a:r>
          </a:p>
          <a:p>
            <a:r>
              <a:rPr lang="ru-RU" sz="1400" b="1" dirty="0">
                <a:latin typeface="Times New Roman" pitchFamily="18" charset="0"/>
                <a:cs typeface="Times New Roman" pitchFamily="18" charset="0"/>
              </a:rPr>
              <a:t>Указ Президента РФ от 29 мая 2020 г. № 344 «Об утверждении Стратегии противодействия экстремизму в Российской Федерации до 2025 года»,  Федеральный закон «О противодействии коррупции» от 25.12.2008 № 273-ФЗ, Указ Президента РФ от 02.07.2021 № 400 «О Стратегии национальной безопасности РФ».</a:t>
            </a:r>
          </a:p>
        </p:txBody>
      </p:sp>
      <p:graphicFrame>
        <p:nvGraphicFramePr>
          <p:cNvPr id="3" name="Таблица 2"/>
          <p:cNvGraphicFramePr>
            <a:graphicFrameLocks noGrp="1"/>
          </p:cNvGraphicFramePr>
          <p:nvPr>
            <p:extLst>
              <p:ext uri="{D42A27DB-BD31-4B8C-83A1-F6EECF244321}">
                <p14:modId xmlns:p14="http://schemas.microsoft.com/office/powerpoint/2010/main" val="1505913907"/>
              </p:ext>
            </p:extLst>
          </p:nvPr>
        </p:nvGraphicFramePr>
        <p:xfrm>
          <a:off x="5471592" y="2132856"/>
          <a:ext cx="3672408" cy="4377310"/>
        </p:xfrm>
        <a:graphic>
          <a:graphicData uri="http://schemas.openxmlformats.org/drawingml/2006/table">
            <a:tbl>
              <a:tblPr firstRow="1" firstCol="1" bandRow="1">
                <a:tableStyleId>{5C22544A-7EE6-4342-B048-85BDC9FD1C3A}</a:tableStyleId>
              </a:tblPr>
              <a:tblGrid>
                <a:gridCol w="3672408">
                  <a:extLst>
                    <a:ext uri="{9D8B030D-6E8A-4147-A177-3AD203B41FA5}">
                      <a16:colId xmlns:a16="http://schemas.microsoft.com/office/drawing/2014/main" val="20000"/>
                    </a:ext>
                  </a:extLst>
                </a:gridCol>
              </a:tblGrid>
              <a:tr h="224218">
                <a:tc>
                  <a:txBody>
                    <a:bodyPr/>
                    <a:lstStyle/>
                    <a:p>
                      <a:pPr>
                        <a:lnSpc>
                          <a:spcPct val="115000"/>
                        </a:lnSpc>
                        <a:spcAft>
                          <a:spcPts val="0"/>
                        </a:spcAft>
                      </a:pPr>
                      <a:r>
                        <a:rPr lang="ru-RU" sz="1400" dirty="0">
                          <a:effectLst/>
                          <a:latin typeface="Times New Roman" pitchFamily="18" charset="0"/>
                          <a:cs typeface="Times New Roman" pitchFamily="18" charset="0"/>
                        </a:rPr>
                        <a:t>  Национальные приоритеты</a:t>
                      </a:r>
                      <a:endParaRPr lang="ru-RU"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427095">
                <a:tc>
                  <a:txBody>
                    <a:bodyPr/>
                    <a:lstStyle/>
                    <a:p>
                      <a:pPr>
                        <a:lnSpc>
                          <a:spcPct val="115000"/>
                        </a:lnSpc>
                        <a:spcAft>
                          <a:spcPts val="0"/>
                        </a:spcAft>
                      </a:pPr>
                      <a:r>
                        <a:rPr lang="ru-RU" sz="1400" dirty="0">
                          <a:effectLst/>
                          <a:latin typeface="Times New Roman" pitchFamily="18" charset="0"/>
                          <a:cs typeface="Times New Roman" pitchFamily="18" charset="0"/>
                        </a:rPr>
                        <a:t>1) сбережение народа России и развитие человеческого потенциала;</a:t>
                      </a:r>
                    </a:p>
                    <a:p>
                      <a:pPr>
                        <a:lnSpc>
                          <a:spcPct val="115000"/>
                        </a:lnSpc>
                        <a:spcAft>
                          <a:spcPts val="0"/>
                        </a:spcAft>
                      </a:pPr>
                      <a:r>
                        <a:rPr lang="ru-RU" sz="1400" dirty="0">
                          <a:effectLst/>
                          <a:latin typeface="Times New Roman" pitchFamily="18" charset="0"/>
                          <a:cs typeface="Times New Roman" pitchFamily="18" charset="0"/>
                        </a:rPr>
                        <a:t>2) оборона страны;</a:t>
                      </a:r>
                    </a:p>
                    <a:p>
                      <a:pPr>
                        <a:lnSpc>
                          <a:spcPct val="115000"/>
                        </a:lnSpc>
                        <a:spcAft>
                          <a:spcPts val="0"/>
                        </a:spcAft>
                      </a:pPr>
                      <a:r>
                        <a:rPr lang="ru-RU" sz="1400" dirty="0">
                          <a:effectLst/>
                          <a:latin typeface="Times New Roman" pitchFamily="18" charset="0"/>
                          <a:cs typeface="Times New Roman" pitchFamily="18" charset="0"/>
                        </a:rPr>
                        <a:t>3) государственная и общественная безопасность;</a:t>
                      </a:r>
                    </a:p>
                    <a:p>
                      <a:pPr>
                        <a:lnSpc>
                          <a:spcPct val="115000"/>
                        </a:lnSpc>
                        <a:spcAft>
                          <a:spcPts val="0"/>
                        </a:spcAft>
                      </a:pPr>
                      <a:r>
                        <a:rPr lang="ru-RU" sz="1400" dirty="0">
                          <a:effectLst/>
                          <a:latin typeface="Times New Roman" pitchFamily="18" charset="0"/>
                          <a:cs typeface="Times New Roman" pitchFamily="18" charset="0"/>
                        </a:rPr>
                        <a:t>4) информационная безопасность;</a:t>
                      </a:r>
                    </a:p>
                    <a:p>
                      <a:pPr>
                        <a:lnSpc>
                          <a:spcPct val="115000"/>
                        </a:lnSpc>
                        <a:spcAft>
                          <a:spcPts val="0"/>
                        </a:spcAft>
                      </a:pPr>
                      <a:r>
                        <a:rPr lang="ru-RU" sz="1400" dirty="0">
                          <a:effectLst/>
                          <a:latin typeface="Times New Roman" pitchFamily="18" charset="0"/>
                          <a:cs typeface="Times New Roman" pitchFamily="18" charset="0"/>
                        </a:rPr>
                        <a:t>5) экономическая безопасность;</a:t>
                      </a:r>
                    </a:p>
                    <a:p>
                      <a:pPr>
                        <a:lnSpc>
                          <a:spcPct val="115000"/>
                        </a:lnSpc>
                        <a:spcAft>
                          <a:spcPts val="0"/>
                        </a:spcAft>
                      </a:pPr>
                      <a:r>
                        <a:rPr lang="ru-RU" sz="1400" dirty="0">
                          <a:effectLst/>
                          <a:latin typeface="Times New Roman" pitchFamily="18" charset="0"/>
                          <a:cs typeface="Times New Roman" pitchFamily="18" charset="0"/>
                        </a:rPr>
                        <a:t>6) научно-технологическое развитие;</a:t>
                      </a:r>
                    </a:p>
                    <a:p>
                      <a:pPr>
                        <a:lnSpc>
                          <a:spcPct val="115000"/>
                        </a:lnSpc>
                        <a:spcAft>
                          <a:spcPts val="0"/>
                        </a:spcAft>
                      </a:pPr>
                      <a:r>
                        <a:rPr lang="ru-RU" sz="1400" dirty="0">
                          <a:effectLst/>
                          <a:latin typeface="Times New Roman" pitchFamily="18" charset="0"/>
                          <a:cs typeface="Times New Roman" pitchFamily="18" charset="0"/>
                        </a:rPr>
                        <a:t>7) экологическая безопасность и рациональное природопользование;</a:t>
                      </a:r>
                    </a:p>
                    <a:p>
                      <a:pPr>
                        <a:lnSpc>
                          <a:spcPct val="115000"/>
                        </a:lnSpc>
                        <a:spcAft>
                          <a:spcPts val="0"/>
                        </a:spcAft>
                      </a:pPr>
                      <a:r>
                        <a:rPr lang="ru-RU" sz="1400" dirty="0">
                          <a:effectLst/>
                          <a:latin typeface="Times New Roman" pitchFamily="18" charset="0"/>
                          <a:cs typeface="Times New Roman" pitchFamily="18" charset="0"/>
                        </a:rPr>
                        <a:t>8) защита традиционных российских духовно-нравственных ценностей, культуры и исторической памяти;</a:t>
                      </a:r>
                    </a:p>
                    <a:p>
                      <a:pPr>
                        <a:lnSpc>
                          <a:spcPct val="115000"/>
                        </a:lnSpc>
                        <a:spcAft>
                          <a:spcPts val="0"/>
                        </a:spcAft>
                      </a:pPr>
                      <a:r>
                        <a:rPr lang="ru-RU" sz="1400" dirty="0">
                          <a:effectLst/>
                          <a:latin typeface="Times New Roman" pitchFamily="18" charset="0"/>
                          <a:cs typeface="Times New Roman" pitchFamily="18" charset="0"/>
                        </a:rPr>
                        <a:t>9) стратегическая стабильность и взаимовыгодное международное сотрудничество.</a:t>
                      </a:r>
                    </a:p>
                    <a:p>
                      <a:pPr>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431087503"/>
              </p:ext>
            </p:extLst>
          </p:nvPr>
        </p:nvGraphicFramePr>
        <p:xfrm>
          <a:off x="25136" y="954107"/>
          <a:ext cx="5393744" cy="5877272"/>
        </p:xfrm>
        <a:graphic>
          <a:graphicData uri="http://schemas.openxmlformats.org/drawingml/2006/table">
            <a:tbl>
              <a:tblPr firstRow="1" firstCol="1" bandRow="1">
                <a:tableStyleId>{5C22544A-7EE6-4342-B048-85BDC9FD1C3A}</a:tableStyleId>
              </a:tblPr>
              <a:tblGrid>
                <a:gridCol w="5393744">
                  <a:extLst>
                    <a:ext uri="{9D8B030D-6E8A-4147-A177-3AD203B41FA5}">
                      <a16:colId xmlns:a16="http://schemas.microsoft.com/office/drawing/2014/main" val="20000"/>
                    </a:ext>
                  </a:extLst>
                </a:gridCol>
              </a:tblGrid>
              <a:tr h="911896">
                <a:tc>
                  <a:txBody>
                    <a:bodyPr/>
                    <a:lstStyle/>
                    <a:p>
                      <a:pPr>
                        <a:lnSpc>
                          <a:spcPct val="115000"/>
                        </a:lnSpc>
                        <a:spcAft>
                          <a:spcPts val="0"/>
                        </a:spcAft>
                      </a:pPr>
                      <a:r>
                        <a:rPr lang="ru-RU" sz="1400" dirty="0">
                          <a:effectLst/>
                          <a:latin typeface="Times New Roman" pitchFamily="18" charset="0"/>
                          <a:cs typeface="Times New Roman" pitchFamily="18" charset="0"/>
                        </a:rPr>
                        <a:t>Задачами государственной политики в сфере противодействия экстремизму. </a:t>
                      </a:r>
                      <a:r>
                        <a:rPr lang="ru-RU" sz="1000" b="1" dirty="0">
                          <a:solidFill>
                            <a:schemeClr val="bg1"/>
                          </a:solidFill>
                          <a:latin typeface="Times New Roman" pitchFamily="18" charset="0"/>
                          <a:cs typeface="Times New Roman" pitchFamily="18" charset="0"/>
                        </a:rPr>
                        <a:t>Экстремизм (от лат. </a:t>
                      </a:r>
                      <a:r>
                        <a:rPr lang="ru-RU" sz="1000" b="1" dirty="0" err="1">
                          <a:solidFill>
                            <a:schemeClr val="bg1"/>
                          </a:solidFill>
                          <a:latin typeface="Times New Roman" pitchFamily="18" charset="0"/>
                          <a:cs typeface="Times New Roman" pitchFamily="18" charset="0"/>
                        </a:rPr>
                        <a:t>extremus</a:t>
                      </a:r>
                      <a:r>
                        <a:rPr lang="ru-RU" sz="1000" b="1" dirty="0">
                          <a:solidFill>
                            <a:schemeClr val="bg1"/>
                          </a:solidFill>
                          <a:latin typeface="Times New Roman" pitchFamily="18" charset="0"/>
                          <a:cs typeface="Times New Roman" pitchFamily="18" charset="0"/>
                        </a:rPr>
                        <a:t> — «крайний, чрезмерный») — приверженность крайним и радикальным взглядам, методам действий</a:t>
                      </a:r>
                      <a:endParaRPr lang="ru-RU" sz="1000" b="1" dirty="0">
                        <a:solidFill>
                          <a:schemeClr val="bg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4965376">
                <a:tc>
                  <a:txBody>
                    <a:bodyPr/>
                    <a:lstStyle/>
                    <a:p>
                      <a:pPr>
                        <a:lnSpc>
                          <a:spcPct val="115000"/>
                        </a:lnSpc>
                        <a:spcAft>
                          <a:spcPts val="0"/>
                        </a:spcAft>
                      </a:pPr>
                      <a:r>
                        <a:rPr lang="ru-RU" sz="1400" dirty="0">
                          <a:effectLst/>
                          <a:latin typeface="Times New Roman" pitchFamily="18" charset="0"/>
                          <a:cs typeface="Times New Roman" pitchFamily="18" charset="0"/>
                        </a:rPr>
                        <a:t>а) создание единой государственной системы мониторинга в сфере противодействия экстремизму;</a:t>
                      </a:r>
                    </a:p>
                    <a:p>
                      <a:pPr>
                        <a:lnSpc>
                          <a:spcPct val="115000"/>
                        </a:lnSpc>
                        <a:spcAft>
                          <a:spcPts val="0"/>
                        </a:spcAft>
                      </a:pPr>
                      <a:r>
                        <a:rPr lang="ru-RU" sz="1400" dirty="0">
                          <a:effectLst/>
                          <a:latin typeface="Times New Roman" pitchFamily="18" charset="0"/>
                          <a:cs typeface="Times New Roman" pitchFamily="18" charset="0"/>
                        </a:rPr>
                        <a:t>б) совершенствование законодательства Российской Федерации и правоприменительной практики в сфере противодействия экстремизму;</a:t>
                      </a:r>
                    </a:p>
                    <a:p>
                      <a:pPr>
                        <a:lnSpc>
                          <a:spcPct val="115000"/>
                        </a:lnSpc>
                        <a:spcAft>
                          <a:spcPts val="0"/>
                        </a:spcAft>
                      </a:pPr>
                      <a:r>
                        <a:rPr lang="ru-RU" sz="1400" dirty="0">
                          <a:effectLst/>
                          <a:latin typeface="Times New Roman" pitchFamily="18" charset="0"/>
                          <a:cs typeface="Times New Roman" pitchFamily="18" charset="0"/>
                        </a:rPr>
                        <a:t>в) консолидация усилий субъектов противодействия экстремизму, институтов гражданского общества и иных заинтересованных организаций;</a:t>
                      </a:r>
                    </a:p>
                    <a:p>
                      <a:pPr>
                        <a:lnSpc>
                          <a:spcPct val="115000"/>
                        </a:lnSpc>
                        <a:spcAft>
                          <a:spcPts val="0"/>
                        </a:spcAft>
                      </a:pPr>
                      <a:r>
                        <a:rPr lang="ru-RU" sz="1400" dirty="0">
                          <a:effectLst/>
                          <a:latin typeface="Times New Roman" pitchFamily="18" charset="0"/>
                          <a:cs typeface="Times New Roman" pitchFamily="18" charset="0"/>
                        </a:rPr>
                        <a:t>г) организация в средствах массовой информации, информационно-телекоммуникационных сетях, включая сеть «Интернет», информационного сопровождения деятельности субъектов противодействия экстремизму, а также реализация эффективных мер, направленных на информационное противодействие распространению экстремистской идеологии;</a:t>
                      </a:r>
                    </a:p>
                    <a:p>
                      <a:pPr>
                        <a:lnSpc>
                          <a:spcPct val="115000"/>
                        </a:lnSpc>
                        <a:spcAft>
                          <a:spcPts val="0"/>
                        </a:spcAft>
                      </a:pPr>
                      <a:r>
                        <a:rPr lang="ru-RU" sz="1300" dirty="0">
                          <a:effectLst/>
                          <a:latin typeface="Times New Roman" pitchFamily="18" charset="0"/>
                          <a:cs typeface="Times New Roman" pitchFamily="18" charset="0"/>
                        </a:rPr>
                        <a:t>д) разработка и осуществление комплекса мер по повышению эффективности профилактики, выявления и пресечения преступлений и административных правонарушений экстремистской направленности.</a:t>
                      </a:r>
                    </a:p>
                    <a:p>
                      <a:pPr>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533525" y="1728729"/>
            <a:ext cx="287771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7" name="Прямоугольник 6"/>
          <p:cNvSpPr/>
          <p:nvPr/>
        </p:nvSpPr>
        <p:spPr>
          <a:xfrm>
            <a:off x="5508104" y="1196752"/>
            <a:ext cx="3600400" cy="954107"/>
          </a:xfrm>
          <a:prstGeom prst="rect">
            <a:avLst/>
          </a:prstGeom>
        </p:spPr>
        <p:txBody>
          <a:bodyPr wrap="square">
            <a:spAutoFit/>
          </a:bodyPr>
          <a:lstStyle/>
          <a:p>
            <a:r>
              <a:rPr lang="ru-RU" sz="1400" b="1" dirty="0">
                <a:solidFill>
                  <a:schemeClr val="tx2">
                    <a:lumMod val="75000"/>
                  </a:schemeClr>
                </a:solidFill>
                <a:latin typeface="Times New Roman" pitchFamily="18" charset="0"/>
                <a:cs typeface="Times New Roman" pitchFamily="18" charset="0"/>
              </a:rPr>
              <a:t>Национальные интересы — это объективные и значимые потребности личности, общества и государства в безопасности и устойчивом развитии</a:t>
            </a:r>
            <a:r>
              <a:rPr lang="ru-RU" sz="1400" b="1" dirty="0">
                <a:latin typeface="Times New Roman" pitchFamily="18" charset="0"/>
                <a:cs typeface="Times New Roman" pitchFamily="18" charset="0"/>
              </a:rPr>
              <a:t>. </a:t>
            </a:r>
          </a:p>
        </p:txBody>
      </p:sp>
    </p:spTree>
    <p:extLst>
      <p:ext uri="{BB962C8B-B14F-4D97-AF65-F5344CB8AC3E}">
        <p14:creationId xmlns:p14="http://schemas.microsoft.com/office/powerpoint/2010/main" val="85482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9"/>
            <a:ext cx="7848872" cy="2585323"/>
          </a:xfrm>
          <a:prstGeom prst="rect">
            <a:avLst/>
          </a:prstGeom>
        </p:spPr>
        <p:txBody>
          <a:bodyPr wrap="square">
            <a:spAutoFit/>
          </a:bodyPr>
          <a:lstStyle/>
          <a:p>
            <a:r>
              <a:rPr lang="ru-RU" dirty="0">
                <a:latin typeface="Times New Roman" pitchFamily="18" charset="0"/>
                <a:cs typeface="Times New Roman" pitchFamily="18" charset="0"/>
              </a:rPr>
              <a:t>Национальная безопасность Российской Федерации - состояние защищенности национальных интересов Российской Федерации от внешних и внутренних угроз, при котором обеспечиваются реализация конституционных прав и свобод граждан, достойные качество и уровень их жизни, гражданский мир и согласие в стране, охрана суверенитета Российской Федерации, ее независимости и государственной целостности, социально-экономическое развитие страны.</a:t>
            </a:r>
          </a:p>
          <a:p>
            <a:r>
              <a:rPr lang="ru-RU" u="sng" dirty="0">
                <a:solidFill>
                  <a:schemeClr val="tx1">
                    <a:lumMod val="95000"/>
                    <a:lumOff val="5000"/>
                  </a:schemeClr>
                </a:solidFill>
                <a:latin typeface="Times New Roman" pitchFamily="18" charset="0"/>
                <a:cs typeface="Times New Roman" pitchFamily="18" charset="0"/>
                <a:hlinkClick r:id="rId2"/>
              </a:rPr>
              <a:t>Указ Президента РФ от 02.07.2021 N 400 "О Стратегии национальной безопасности Российской Федерации"</a:t>
            </a:r>
            <a:endParaRPr lang="ru-RU" u="sng" dirty="0">
              <a:solidFill>
                <a:schemeClr val="tx1">
                  <a:lumMod val="95000"/>
                  <a:lumOff val="5000"/>
                </a:schemeClr>
              </a:solidFill>
              <a:latin typeface="Times New Roman" pitchFamily="18" charset="0"/>
              <a:cs typeface="Times New Roman" pitchFamily="18" charset="0"/>
            </a:endParaRPr>
          </a:p>
        </p:txBody>
      </p:sp>
      <p:pic>
        <p:nvPicPr>
          <p:cNvPr id="4" name="Picture 4" descr="https://rosinfostat.ru/wp-content/uploads/2021/12/stru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875" y="2996952"/>
            <a:ext cx="408622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7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6632"/>
            <a:ext cx="594201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217" y="374650"/>
            <a:ext cx="6320953" cy="634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98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280920" cy="923330"/>
          </a:xfrm>
          <a:prstGeom prst="rect">
            <a:avLst/>
          </a:prstGeom>
        </p:spPr>
        <p:txBody>
          <a:bodyPr wrap="square">
            <a:spAutoFit/>
          </a:bodyPr>
          <a:lstStyle/>
          <a:p>
            <a:r>
              <a:rPr lang="ru-RU" dirty="0">
                <a:latin typeface="Times New Roman" pitchFamily="18" charset="0"/>
                <a:cs typeface="Times New Roman" pitchFamily="18" charset="0"/>
              </a:rPr>
              <a:t>Система обеспечения национальной безопасности РФ — это совокупность органов, их инструментов и правовых актов, которые помогают защищать национальные интересы страны. </a:t>
            </a:r>
          </a:p>
        </p:txBody>
      </p:sp>
      <p:sp>
        <p:nvSpPr>
          <p:cNvPr id="3" name="Прямоугольник 2"/>
          <p:cNvSpPr/>
          <p:nvPr/>
        </p:nvSpPr>
        <p:spPr>
          <a:xfrm>
            <a:off x="251520" y="1111970"/>
            <a:ext cx="8856984" cy="3416320"/>
          </a:xfrm>
          <a:prstGeom prst="rect">
            <a:avLst/>
          </a:prstGeom>
        </p:spPr>
        <p:txBody>
          <a:bodyPr wrap="square">
            <a:spAutoFit/>
          </a:bodyPr>
          <a:lstStyle/>
          <a:p>
            <a:r>
              <a:rPr lang="ru-RU" dirty="0">
                <a:latin typeface="Times New Roman" pitchFamily="18" charset="0"/>
                <a:cs typeface="Times New Roman" pitchFamily="18" charset="0"/>
              </a:rPr>
              <a:t>Главный орган в России, который выполняет такие функции, — это </a:t>
            </a:r>
            <a:r>
              <a:rPr lang="ru-RU" b="1" dirty="0">
                <a:latin typeface="Times New Roman" pitchFamily="18" charset="0"/>
                <a:cs typeface="Times New Roman" pitchFamily="18" charset="0"/>
              </a:rPr>
              <a:t>Совет безопасности при Президенте РФ.</a:t>
            </a:r>
            <a:r>
              <a:rPr lang="ru-RU" dirty="0">
                <a:latin typeface="Times New Roman" pitchFamily="18" charset="0"/>
                <a:cs typeface="Times New Roman" pitchFamily="18" charset="0"/>
              </a:rPr>
              <a:t> Он управляет силами и средствами обеспечения национальной безопасности как во внутренней политике Российской Федерации, так и во внешней. При этом ему подчиняются другие органы, которые отвечают за разные виды безопасности:</a:t>
            </a:r>
          </a:p>
          <a:p>
            <a:r>
              <a:rPr lang="ru-RU" b="1" dirty="0">
                <a:latin typeface="Times New Roman" pitchFamily="18" charset="0"/>
                <a:cs typeface="Times New Roman" pitchFamily="18" charset="0"/>
              </a:rPr>
              <a:t>Государственная</a:t>
            </a:r>
            <a:r>
              <a:rPr lang="ru-RU" dirty="0">
                <a:latin typeface="Times New Roman" pitchFamily="18" charset="0"/>
                <a:cs typeface="Times New Roman" pitchFamily="18" charset="0"/>
              </a:rPr>
              <a:t>: Минобороны, МИД, МВД, ФСБ, Служба внешней разведки и т.д.;</a:t>
            </a:r>
          </a:p>
          <a:p>
            <a:r>
              <a:rPr lang="ru-RU" b="1" dirty="0">
                <a:latin typeface="Times New Roman" pitchFamily="18" charset="0"/>
                <a:cs typeface="Times New Roman" pitchFamily="18" charset="0"/>
              </a:rPr>
              <a:t>Общественная: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Минздравсоцразвития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Минобрнауки</a:t>
            </a:r>
            <a:r>
              <a:rPr lang="ru-RU" dirty="0">
                <a:latin typeface="Times New Roman" pitchFamily="18" charset="0"/>
                <a:cs typeface="Times New Roman" pitchFamily="18" charset="0"/>
              </a:rPr>
              <a:t>;</a:t>
            </a:r>
          </a:p>
          <a:p>
            <a:r>
              <a:rPr lang="ru-RU" b="1" dirty="0">
                <a:latin typeface="Times New Roman" pitchFamily="18" charset="0"/>
                <a:cs typeface="Times New Roman" pitchFamily="18" charset="0"/>
              </a:rPr>
              <a:t>Информационная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Минцифры</a:t>
            </a:r>
            <a:r>
              <a:rPr lang="ru-RU" dirty="0">
                <a:latin typeface="Times New Roman" pitchFamily="18" charset="0"/>
                <a:cs typeface="Times New Roman" pitchFamily="18" charset="0"/>
              </a:rPr>
              <a:t>, Федеральное агентство правительственной связи и информации при Президенте - ФАПСИ;</a:t>
            </a:r>
          </a:p>
          <a:p>
            <a:r>
              <a:rPr lang="ru-RU" b="1" dirty="0">
                <a:latin typeface="Times New Roman" pitchFamily="18" charset="0"/>
                <a:cs typeface="Times New Roman" pitchFamily="18" charset="0"/>
              </a:rPr>
              <a:t>Экологическая:</a:t>
            </a:r>
            <a:r>
              <a:rPr lang="ru-RU" dirty="0">
                <a:latin typeface="Times New Roman" pitchFamily="18" charset="0"/>
                <a:cs typeface="Times New Roman" pitchFamily="18" charset="0"/>
              </a:rPr>
              <a:t> МЧС, Минэкологии;</a:t>
            </a:r>
          </a:p>
          <a:p>
            <a:r>
              <a:rPr lang="ru-RU" b="1" dirty="0">
                <a:latin typeface="Times New Roman" pitchFamily="18" charset="0"/>
                <a:cs typeface="Times New Roman" pitchFamily="18" charset="0"/>
              </a:rPr>
              <a:t>Экономическая</a:t>
            </a:r>
            <a:r>
              <a:rPr lang="ru-RU" dirty="0">
                <a:latin typeface="Times New Roman" pitchFamily="18" charset="0"/>
                <a:cs typeface="Times New Roman" pitchFamily="18" charset="0"/>
              </a:rPr>
              <a:t>: Минэкономразвития, Минфин, ФАС, ФНС, Таможенная служба и т. д.;</a:t>
            </a:r>
          </a:p>
          <a:p>
            <a:r>
              <a:rPr lang="ru-RU" b="1" dirty="0">
                <a:latin typeface="Times New Roman" pitchFamily="18" charset="0"/>
                <a:cs typeface="Times New Roman" pitchFamily="18" charset="0"/>
              </a:rPr>
              <a:t>Энергетическая: </a:t>
            </a:r>
            <a:r>
              <a:rPr lang="ru-RU" dirty="0">
                <a:latin typeface="Times New Roman" pitchFamily="18" charset="0"/>
                <a:cs typeface="Times New Roman" pitchFamily="18" charset="0"/>
              </a:rPr>
              <a:t>Минэнерго;  Минтранс. </a:t>
            </a:r>
          </a:p>
        </p:txBody>
      </p:sp>
    </p:spTree>
    <p:extLst>
      <p:ext uri="{BB962C8B-B14F-4D97-AF65-F5344CB8AC3E}">
        <p14:creationId xmlns:p14="http://schemas.microsoft.com/office/powerpoint/2010/main" val="22860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8856984" cy="1569660"/>
          </a:xfrm>
          <a:prstGeom prst="rect">
            <a:avLst/>
          </a:prstGeom>
        </p:spPr>
        <p:txBody>
          <a:bodyPr wrap="square">
            <a:spAutoFit/>
          </a:bodyPr>
          <a:lstStyle/>
          <a:p>
            <a:r>
              <a:rPr lang="ru-RU" sz="1400" dirty="0">
                <a:latin typeface="Times New Roman" pitchFamily="18" charset="0"/>
                <a:cs typeface="Times New Roman" pitchFamily="18" charset="0"/>
              </a:rPr>
              <a:t>24. </a:t>
            </a:r>
            <a:r>
              <a:rPr lang="ru-RU" sz="1600" b="1" dirty="0">
                <a:latin typeface="Times New Roman" pitchFamily="18" charset="0"/>
                <a:cs typeface="Times New Roman" pitchFamily="18" charset="0"/>
              </a:rPr>
              <a:t>Используя обществоведческие знания, составьте сложный план, позволяющий раскрыть по существу тему «Обеспечение национальной безопасности в РФ». Сложный план должен содержать не менее трёх непосредственно раскрывающих тему по существу пунктов, детализированных в подпунктах. </a:t>
            </a:r>
            <a:r>
              <a:rPr lang="ru-RU" sz="1600" b="1" i="1" dirty="0">
                <a:latin typeface="Times New Roman" pitchFamily="18" charset="0"/>
                <a:cs typeface="Times New Roman" pitchFamily="18" charset="0"/>
              </a:rPr>
              <a:t>Количество подпунктов каждого детализированного пункта должно быть не менее трёх, за исключением случаев, когда с точки зрения общественных наук возможны только два подпункта.</a:t>
            </a:r>
            <a:endParaRPr lang="ru-RU" sz="1600" b="1" dirty="0">
              <a:latin typeface="Times New Roman" pitchFamily="18" charset="0"/>
              <a:cs typeface="Times New Roman" pitchFamily="18" charset="0"/>
            </a:endParaRPr>
          </a:p>
        </p:txBody>
      </p:sp>
      <p:sp>
        <p:nvSpPr>
          <p:cNvPr id="2" name="Прямоугольник 1"/>
          <p:cNvSpPr/>
          <p:nvPr/>
        </p:nvSpPr>
        <p:spPr>
          <a:xfrm>
            <a:off x="323528" y="1686292"/>
            <a:ext cx="8424936" cy="3139321"/>
          </a:xfrm>
          <a:prstGeom prst="rect">
            <a:avLst/>
          </a:prstGeom>
        </p:spPr>
        <p:txBody>
          <a:bodyPr wrap="square">
            <a:spAutoFit/>
          </a:bodyPr>
          <a:lstStyle/>
          <a:p>
            <a:r>
              <a:rPr lang="ru-RU" dirty="0">
                <a:latin typeface="Times New Roman" pitchFamily="18" charset="0"/>
                <a:cs typeface="Times New Roman" pitchFamily="18" charset="0"/>
              </a:rPr>
              <a:t>Необходимо обозначить предмет предложенной темы. Для этого существует несколько вариантов: 1) Что такое…. 2) Понятие… 3) Определение…</a:t>
            </a:r>
          </a:p>
          <a:p>
            <a:r>
              <a:rPr lang="ru-RU" dirty="0">
                <a:latin typeface="Times New Roman" pitchFamily="18" charset="0"/>
                <a:cs typeface="Times New Roman" pitchFamily="18" charset="0"/>
              </a:rPr>
              <a:t>   Далее выделить характерные черты ( признаки; особенности; главные элементы и т.п.)… Тоже детализировать в подпунктах.</a:t>
            </a:r>
          </a:p>
          <a:p>
            <a:r>
              <a:rPr lang="ru-RU" dirty="0">
                <a:latin typeface="Times New Roman" pitchFamily="18" charset="0"/>
                <a:cs typeface="Times New Roman" pitchFamily="18" charset="0"/>
              </a:rPr>
              <a:t> Функции…( детализировать в подпунктах).</a:t>
            </a:r>
          </a:p>
          <a:p>
            <a:r>
              <a:rPr lang="ru-RU" dirty="0">
                <a:latin typeface="Times New Roman" pitchFamily="18" charset="0"/>
                <a:cs typeface="Times New Roman" pitchFamily="18" charset="0"/>
              </a:rPr>
              <a:t> Типы (виды, формы, структура, классификации, критерии, факторы) … (детализировать в подпунктах).</a:t>
            </a:r>
          </a:p>
          <a:p>
            <a:r>
              <a:rPr lang="ru-RU" dirty="0">
                <a:latin typeface="Times New Roman" pitchFamily="18" charset="0"/>
                <a:cs typeface="Times New Roman" pitchFamily="18" charset="0"/>
              </a:rPr>
              <a:t> Значение ( роль, последствия, тенденции и </a:t>
            </a:r>
            <a:r>
              <a:rPr lang="ru-RU" dirty="0" err="1">
                <a:latin typeface="Times New Roman" pitchFamily="18" charset="0"/>
                <a:cs typeface="Times New Roman" pitchFamily="18" charset="0"/>
              </a:rPr>
              <a:t>т.п</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Особенности (проблемы, традиции и т.п.)… в современном обществе (мире).</a:t>
            </a:r>
          </a:p>
          <a:p>
            <a:r>
              <a:rPr lang="ru-RU" dirty="0">
                <a:latin typeface="Times New Roman" pitchFamily="18" charset="0"/>
                <a:cs typeface="Times New Roman" pitchFamily="18" charset="0"/>
              </a:rPr>
              <a:t>Пути решения.</a:t>
            </a:r>
          </a:p>
          <a:p>
            <a:r>
              <a:rPr lang="ru-RU" dirty="0">
                <a:latin typeface="Times New Roman" pitchFamily="18" charset="0"/>
                <a:cs typeface="Times New Roman" pitchFamily="18" charset="0"/>
              </a:rPr>
              <a:t>Детализировать в подпунктах следует 3-4 пункта.</a:t>
            </a:r>
          </a:p>
        </p:txBody>
      </p:sp>
    </p:spTree>
    <p:extLst>
      <p:ext uri="{BB962C8B-B14F-4D97-AF65-F5344CB8AC3E}">
        <p14:creationId xmlns:p14="http://schemas.microsoft.com/office/powerpoint/2010/main" val="33121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6186309"/>
          </a:xfrm>
          <a:prstGeom prst="rect">
            <a:avLst/>
          </a:prstGeom>
        </p:spPr>
        <p:txBody>
          <a:bodyPr wrap="square">
            <a:spAutoFit/>
          </a:bodyPr>
          <a:lstStyle/>
          <a:p>
            <a:r>
              <a:rPr lang="ru-RU" dirty="0"/>
              <a:t> </a:t>
            </a:r>
            <a:r>
              <a:rPr lang="ru-RU" sz="1400" dirty="0">
                <a:latin typeface="Times New Roman" pitchFamily="18" charset="0"/>
                <a:cs typeface="Times New Roman" pitchFamily="18" charset="0"/>
              </a:rPr>
              <a:t>1.  Понятие национальной безопасности в РФ. Значение обеспечения национальной безопасности для государства</a:t>
            </a:r>
          </a:p>
          <a:p>
            <a:r>
              <a:rPr lang="ru-RU" sz="1400" dirty="0">
                <a:latin typeface="Times New Roman" pitchFamily="18" charset="0"/>
                <a:cs typeface="Times New Roman" pitchFamily="18" charset="0"/>
              </a:rPr>
              <a:t>2. </a:t>
            </a:r>
            <a:r>
              <a:rPr lang="ru-RU" sz="1400" b="1" dirty="0">
                <a:latin typeface="Times New Roman" pitchFamily="18" charset="0"/>
                <a:cs typeface="Times New Roman" pitchFamily="18" charset="0"/>
              </a:rPr>
              <a:t>Основные сферы национальной безопасности</a:t>
            </a:r>
          </a:p>
          <a:p>
            <a:r>
              <a:rPr lang="ru-RU" sz="1400" dirty="0">
                <a:latin typeface="Times New Roman" pitchFamily="18" charset="0"/>
                <a:cs typeface="Times New Roman" pitchFamily="18" charset="0"/>
              </a:rPr>
              <a:t>  1.Экономическая сфера</a:t>
            </a:r>
          </a:p>
          <a:p>
            <a:r>
              <a:rPr lang="ru-RU" sz="1400" dirty="0">
                <a:latin typeface="Times New Roman" pitchFamily="18" charset="0"/>
                <a:cs typeface="Times New Roman" pitchFamily="18" charset="0"/>
              </a:rPr>
              <a:t>  2.Информационная сфера</a:t>
            </a:r>
          </a:p>
          <a:p>
            <a:r>
              <a:rPr lang="ru-RU" sz="1400" dirty="0">
                <a:latin typeface="Times New Roman" pitchFamily="18" charset="0"/>
                <a:cs typeface="Times New Roman" pitchFamily="18" charset="0"/>
              </a:rPr>
              <a:t>  3. Военная сфера</a:t>
            </a:r>
          </a:p>
          <a:p>
            <a:r>
              <a:rPr lang="ru-RU" sz="1400" dirty="0">
                <a:latin typeface="Times New Roman" pitchFamily="18" charset="0"/>
                <a:cs typeface="Times New Roman" pitchFamily="18" charset="0"/>
              </a:rPr>
              <a:t>  4. Социальная сфера</a:t>
            </a:r>
          </a:p>
          <a:p>
            <a:r>
              <a:rPr lang="ru-RU" sz="1400" dirty="0">
                <a:latin typeface="Times New Roman" pitchFamily="18" charset="0"/>
                <a:cs typeface="Times New Roman" pitchFamily="18" charset="0"/>
              </a:rPr>
              <a:t>3. </a:t>
            </a:r>
            <a:r>
              <a:rPr lang="ru-RU" sz="1400" b="1" dirty="0">
                <a:latin typeface="Times New Roman" pitchFamily="18" charset="0"/>
                <a:cs typeface="Times New Roman" pitchFamily="18" charset="0"/>
              </a:rPr>
              <a:t>Угрозы национальной безопасности в РФ</a:t>
            </a:r>
          </a:p>
          <a:p>
            <a:r>
              <a:rPr lang="ru-RU" sz="1400" dirty="0">
                <a:latin typeface="Times New Roman" pitchFamily="18" charset="0"/>
                <a:cs typeface="Times New Roman" pitchFamily="18" charset="0"/>
              </a:rPr>
              <a:t>  1.Терроризм и экстремизм</a:t>
            </a:r>
          </a:p>
          <a:p>
            <a:r>
              <a:rPr lang="ru-RU" sz="1400" dirty="0">
                <a:latin typeface="Times New Roman" pitchFamily="18" charset="0"/>
                <a:cs typeface="Times New Roman" pitchFamily="18" charset="0"/>
              </a:rPr>
              <a:t>  2.Киберугрозы</a:t>
            </a:r>
          </a:p>
          <a:p>
            <a:r>
              <a:rPr lang="ru-RU" sz="1400" dirty="0">
                <a:latin typeface="Times New Roman" pitchFamily="18" charset="0"/>
                <a:cs typeface="Times New Roman" pitchFamily="18" charset="0"/>
              </a:rPr>
              <a:t>  3. Межнациональные и межрелигиозные конфликты</a:t>
            </a:r>
          </a:p>
          <a:p>
            <a:r>
              <a:rPr lang="ru-RU" sz="1400" dirty="0">
                <a:latin typeface="Times New Roman" pitchFamily="18" charset="0"/>
                <a:cs typeface="Times New Roman" pitchFamily="18" charset="0"/>
              </a:rPr>
              <a:t>  4.Нарушение государственной границы и территориальной целостности</a:t>
            </a:r>
          </a:p>
          <a:p>
            <a:r>
              <a:rPr lang="ru-RU" sz="1400" dirty="0">
                <a:latin typeface="Times New Roman" pitchFamily="18" charset="0"/>
                <a:cs typeface="Times New Roman" pitchFamily="18" charset="0"/>
              </a:rPr>
              <a:t>  5. Вмешательство во внутренние дела других государств</a:t>
            </a:r>
          </a:p>
          <a:p>
            <a:r>
              <a:rPr lang="ru-RU" sz="1400" dirty="0">
                <a:latin typeface="Times New Roman" pitchFamily="18" charset="0"/>
                <a:cs typeface="Times New Roman" pitchFamily="18" charset="0"/>
              </a:rPr>
              <a:t>4. </a:t>
            </a:r>
            <a:r>
              <a:rPr lang="ru-RU" sz="1400" b="1" dirty="0">
                <a:latin typeface="Times New Roman" pitchFamily="18" charset="0"/>
                <a:cs typeface="Times New Roman" pitchFamily="18" charset="0"/>
              </a:rPr>
              <a:t>Механизм обеспечения национальной безопасности в РФ</a:t>
            </a:r>
          </a:p>
          <a:p>
            <a:r>
              <a:rPr lang="ru-RU" sz="1400" dirty="0">
                <a:latin typeface="Times New Roman" pitchFamily="18" charset="0"/>
                <a:cs typeface="Times New Roman" pitchFamily="18" charset="0"/>
              </a:rPr>
              <a:t>   1. Стратегия и законодательные акты</a:t>
            </a:r>
          </a:p>
          <a:p>
            <a:r>
              <a:rPr lang="ru-RU" sz="1400" dirty="0">
                <a:latin typeface="Times New Roman" pitchFamily="18" charset="0"/>
                <a:cs typeface="Times New Roman" pitchFamily="18" charset="0"/>
              </a:rPr>
              <a:t>   2. Развитие оборонно-промышленного потенциала</a:t>
            </a:r>
          </a:p>
          <a:p>
            <a:r>
              <a:rPr lang="ru-RU" sz="1400" dirty="0">
                <a:latin typeface="Times New Roman" pitchFamily="18" charset="0"/>
                <a:cs typeface="Times New Roman" pitchFamily="18" charset="0"/>
              </a:rPr>
              <a:t>  3. Силовые структуры и контроль безопасности</a:t>
            </a:r>
          </a:p>
          <a:p>
            <a:r>
              <a:rPr lang="ru-RU" sz="1400" dirty="0">
                <a:latin typeface="Times New Roman" pitchFamily="18" charset="0"/>
                <a:cs typeface="Times New Roman" pitchFamily="18" charset="0"/>
              </a:rPr>
              <a:t>  4. Информационная безопасность и контроль за информационным пространством</a:t>
            </a:r>
          </a:p>
          <a:p>
            <a:r>
              <a:rPr lang="ru-RU" sz="1400" dirty="0">
                <a:latin typeface="Times New Roman" pitchFamily="18" charset="0"/>
                <a:cs typeface="Times New Roman" pitchFamily="18" charset="0"/>
              </a:rPr>
              <a:t>  5. Социальная стабильность и защита прав граждан</a:t>
            </a:r>
          </a:p>
          <a:p>
            <a:r>
              <a:rPr lang="ru-RU" sz="1400" dirty="0">
                <a:latin typeface="Times New Roman" pitchFamily="18" charset="0"/>
                <a:cs typeface="Times New Roman" pitchFamily="18" charset="0"/>
              </a:rPr>
              <a:t>5. </a:t>
            </a:r>
            <a:r>
              <a:rPr lang="ru-RU" sz="1400" b="1" dirty="0">
                <a:latin typeface="Times New Roman" pitchFamily="18" charset="0"/>
                <a:cs typeface="Times New Roman" pitchFamily="18" charset="0"/>
              </a:rPr>
              <a:t>Влияние национальной безопасности на внешнюю политику РФ</a:t>
            </a:r>
          </a:p>
          <a:p>
            <a:r>
              <a:rPr lang="ru-RU" sz="1400" dirty="0">
                <a:latin typeface="Times New Roman" pitchFamily="18" charset="0"/>
                <a:cs typeface="Times New Roman" pitchFamily="18" charset="0"/>
              </a:rPr>
              <a:t>   1. Приоритет национальной безопасности внешней политики РФ</a:t>
            </a:r>
          </a:p>
          <a:p>
            <a:r>
              <a:rPr lang="ru-RU" sz="1400" dirty="0">
                <a:latin typeface="Times New Roman" pitchFamily="18" charset="0"/>
                <a:cs typeface="Times New Roman" pitchFamily="18" charset="0"/>
              </a:rPr>
              <a:t>   2. Возможные последствия нарушения национальной безопасности</a:t>
            </a:r>
          </a:p>
          <a:p>
            <a:r>
              <a:rPr lang="ru-RU" sz="1400" dirty="0">
                <a:latin typeface="Times New Roman" pitchFamily="18" charset="0"/>
                <a:cs typeface="Times New Roman" pitchFamily="18" charset="0"/>
              </a:rPr>
              <a:t>   3.  Вклад РФ в международное сотрудничество и укрепление внешних отношений</a:t>
            </a:r>
          </a:p>
          <a:p>
            <a:r>
              <a:rPr lang="ru-RU" sz="1400" dirty="0">
                <a:latin typeface="Times New Roman" pitchFamily="18" charset="0"/>
                <a:cs typeface="Times New Roman" pitchFamily="18" charset="0"/>
              </a:rPr>
              <a:t> 6. </a:t>
            </a:r>
            <a:r>
              <a:rPr lang="ru-RU" sz="1400" b="1" dirty="0">
                <a:latin typeface="Times New Roman" pitchFamily="18" charset="0"/>
                <a:cs typeface="Times New Roman" pitchFamily="18" charset="0"/>
              </a:rPr>
              <a:t>Роль гражданской общественности и СМИ</a:t>
            </a:r>
          </a:p>
          <a:p>
            <a:r>
              <a:rPr lang="ru-RU" sz="1400" dirty="0">
                <a:latin typeface="Times New Roman" pitchFamily="18" charset="0"/>
                <a:cs typeface="Times New Roman" pitchFamily="18" charset="0"/>
              </a:rPr>
              <a:t>  1 Возможности гражданской общественности для внесения вклада в обеспечение национальной безопасности</a:t>
            </a:r>
          </a:p>
          <a:p>
            <a:r>
              <a:rPr lang="ru-RU" sz="1400" dirty="0">
                <a:latin typeface="Times New Roman" pitchFamily="18" charset="0"/>
                <a:cs typeface="Times New Roman" pitchFamily="18" charset="0"/>
              </a:rPr>
              <a:t>  2. Роль СМИ в распространении информации о национальной безопасности и поддержке государственных мер</a:t>
            </a:r>
          </a:p>
          <a:p>
            <a:r>
              <a:rPr lang="ru-RU" sz="1400" dirty="0">
                <a:latin typeface="Times New Roman" pitchFamily="18" charset="0"/>
                <a:cs typeface="Times New Roman" pitchFamily="18" charset="0"/>
              </a:rPr>
              <a:t>  3. Участие граждан в общественных организациях и инициативах, направленных на поддержку национальной безопасности</a:t>
            </a:r>
          </a:p>
        </p:txBody>
      </p:sp>
    </p:spTree>
    <p:extLst>
      <p:ext uri="{BB962C8B-B14F-4D97-AF65-F5344CB8AC3E}">
        <p14:creationId xmlns:p14="http://schemas.microsoft.com/office/powerpoint/2010/main" val="40372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8488" y="404664"/>
            <a:ext cx="8712968"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Используя обществоведческие знания, факты общественной жизни и личный социальный опыт, выполните задания, ответьте на вопрос.</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Обоснуйте необходимость развития национальной безопасности в  РФ. </a:t>
            </a:r>
            <a:r>
              <a:rPr kumimoji="0" lang="ru-RU"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Обоснование должно быть дано с опорой на обществоведческие знания в нескольких связанных между собой распространённых предложениях, раскрывать причинно-следственные и (или) функциональные связи</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Какие угрозы национальной безопасности  существуют в РФ ? </a:t>
            </a:r>
            <a:r>
              <a:rPr kumimoji="0" lang="ru-RU"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Назовите любые три проявления</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Для каждой из них приведите по одному примеру, иллюстрирующему угрозы национальной безопасности,  существующие в РФ.   </a:t>
            </a:r>
            <a:r>
              <a:rPr kumimoji="0" lang="ru-RU"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Каждый пример должен быть сформулирован развёрнуто. В совокупности примеры должны иллюстрировать три различных проявления</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11406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4642</Words>
  <Application>Microsoft Office PowerPoint</Application>
  <PresentationFormat>Экран (4:3)</PresentationFormat>
  <Paragraphs>326</Paragraphs>
  <Slides>29</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5" baseType="lpstr">
      <vt:lpstr>Arial</vt:lpstr>
      <vt:lpstr>Calibri</vt:lpstr>
      <vt:lpstr>Times New Roman</vt:lpstr>
      <vt:lpstr>Trebuchet MS</vt:lpstr>
      <vt:lpstr>Тема Office</vt:lpstr>
      <vt:lpstr>Документ</vt:lpstr>
      <vt:lpstr>Обеспечение национальной безопасности РФ. Государственная политика Российской Федерации по противодействию экстремизму.  </vt:lpstr>
      <vt:lpstr>Кодификатор  ЕГЭ 2023-2024 уч.г.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Обеспечение национальной безопасности РФ. Государственная политика Российской Федерации по противодействию экстремизму.  </dc:title>
  <dc:creator>FGH</dc:creator>
  <cp:lastModifiedBy>ПользовательBUB</cp:lastModifiedBy>
  <cp:revision>89</cp:revision>
  <cp:lastPrinted>2024-02-07T15:04:17Z</cp:lastPrinted>
  <dcterms:created xsi:type="dcterms:W3CDTF">2024-01-24T13:40:52Z</dcterms:created>
  <dcterms:modified xsi:type="dcterms:W3CDTF">2024-05-02T14:58:33Z</dcterms:modified>
</cp:coreProperties>
</file>