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6" r:id="rId1"/>
  </p:sldMasterIdLst>
  <p:sldIdLst>
    <p:sldId id="271" r:id="rId2"/>
    <p:sldId id="262" r:id="rId3"/>
    <p:sldId id="269" r:id="rId4"/>
    <p:sldId id="268" r:id="rId5"/>
    <p:sldId id="256" r:id="rId6"/>
    <p:sldId id="264" r:id="rId7"/>
    <p:sldId id="270" r:id="rId8"/>
    <p:sldId id="257" r:id="rId9"/>
    <p:sldId id="261" r:id="rId10"/>
    <p:sldId id="263" r:id="rId11"/>
    <p:sldId id="258" r:id="rId12"/>
    <p:sldId id="259" r:id="rId13"/>
    <p:sldId id="265" r:id="rId14"/>
    <p:sldId id="266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3BC2-E60F-4F3E-8F9A-4473900AE74A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6D33-2F0B-4D57-B01D-088855A6FCF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3BC2-E60F-4F3E-8F9A-4473900AE74A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6D33-2F0B-4D57-B01D-088855A6FC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3BC2-E60F-4F3E-8F9A-4473900AE74A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6D33-2F0B-4D57-B01D-088855A6FC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3BC2-E60F-4F3E-8F9A-4473900AE74A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6D33-2F0B-4D57-B01D-088855A6FCF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3BC2-E60F-4F3E-8F9A-4473900AE74A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6D33-2F0B-4D57-B01D-088855A6FC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3BC2-E60F-4F3E-8F9A-4473900AE74A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6D33-2F0B-4D57-B01D-088855A6FCF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3BC2-E60F-4F3E-8F9A-4473900AE74A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6D33-2F0B-4D57-B01D-088855A6FCF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3BC2-E60F-4F3E-8F9A-4473900AE74A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6D33-2F0B-4D57-B01D-088855A6FC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3BC2-E60F-4F3E-8F9A-4473900AE74A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6D33-2F0B-4D57-B01D-088855A6FC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3BC2-E60F-4F3E-8F9A-4473900AE74A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6D33-2F0B-4D57-B01D-088855A6FC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3BC2-E60F-4F3E-8F9A-4473900AE74A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6D33-2F0B-4D57-B01D-088855A6FCF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33B3BC2-E60F-4F3E-8F9A-4473900AE74A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E06D33-2F0B-4D57-B01D-088855A6FCF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Шаблоны для дыхательной гимнастик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36" r="8749" b="4928"/>
          <a:stretch/>
        </p:blipFill>
        <p:spPr bwMode="auto">
          <a:xfrm>
            <a:off x="6840103" y="4741653"/>
            <a:ext cx="2850862" cy="203322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Развитие дыхания Аэробол - Божья коров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16"/>
            <a:ext cx="2857500" cy="240030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Набор для развития речи «Аэробол», цвета мик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656176"/>
            <a:ext cx="2857500" cy="249555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Q-ZABIAKA Логопедический тренажёр «Аэробол»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8" b="33032"/>
          <a:stretch/>
        </p:blipFill>
        <p:spPr bwMode="auto">
          <a:xfrm>
            <a:off x="8272172" y="3281364"/>
            <a:ext cx="3600450" cy="174567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4 of 4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" r="11927" b="13560"/>
          <a:stretch/>
        </p:blipFill>
        <p:spPr bwMode="auto">
          <a:xfrm>
            <a:off x="3597418" y="387927"/>
            <a:ext cx="4554103" cy="318482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08364" y="485032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«Дыхание – основа жизни. Правильное дыхание – основа Здоровья и </a:t>
            </a:r>
            <a:r>
              <a:rPr lang="ru-RU" sz="2800" b="1" dirty="0" err="1">
                <a:solidFill>
                  <a:srgbClr val="7030A0"/>
                </a:solidFill>
              </a:rPr>
              <a:t>долголения</a:t>
            </a:r>
            <a:r>
              <a:rPr lang="ru-RU" sz="2800" b="1" dirty="0">
                <a:solidFill>
                  <a:srgbClr val="7030A0"/>
                </a:solidFill>
              </a:rPr>
              <a:t>» </a:t>
            </a:r>
          </a:p>
          <a:p>
            <a:pPr algn="r"/>
            <a:r>
              <a:rPr lang="ru-RU" sz="2800" b="1" dirty="0">
                <a:solidFill>
                  <a:srgbClr val="7030A0"/>
                </a:solidFill>
              </a:rPr>
              <a:t> К.С. Станиславский.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57855" y="484909"/>
            <a:ext cx="3034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Приложение 4.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98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3647" y="863646"/>
            <a:ext cx="6909180" cy="51818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272" y="905543"/>
            <a:ext cx="4502727" cy="6003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750244" y="334971"/>
            <a:ext cx="238078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Согрей шарик.</a:t>
            </a:r>
            <a:endParaRPr lang="ru-RU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5718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018" y="532330"/>
            <a:ext cx="4668982" cy="622530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VID_20220202_11353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1642364"/>
            <a:ext cx="3574473" cy="500781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9236"/>
            <a:ext cx="44611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Придумывание различных игр</a:t>
            </a:r>
          </a:p>
          <a:p>
            <a:pPr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с воздушными </a:t>
            </a:r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шарами, </a:t>
            </a:r>
            <a:r>
              <a:rPr lang="ru-RU" sz="2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тенисными</a:t>
            </a:r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шарами, </a:t>
            </a:r>
            <a:r>
              <a:rPr lang="ru-RU" sz="2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коктельными</a:t>
            </a:r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трубочками.</a:t>
            </a:r>
            <a:endParaRPr lang="ru-RU" sz="2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548" y="282949"/>
            <a:ext cx="3505199" cy="467359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34465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999"/>
            <a:ext cx="4710545" cy="628072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327" y="1482436"/>
            <a:ext cx="4031673" cy="537556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9344" y="711200"/>
            <a:ext cx="5689599" cy="426719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25820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922" y="0"/>
            <a:ext cx="5143500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55767" y="265698"/>
            <a:ext cx="399660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Играем с </a:t>
            </a:r>
            <a:r>
              <a:rPr lang="ru-RU" sz="2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вертолётиком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18645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54" y="0"/>
            <a:ext cx="6423546" cy="48176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609"/>
            <a:ext cx="6832979" cy="512473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345447" y="279553"/>
            <a:ext cx="328166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Использование</a:t>
            </a:r>
          </a:p>
          <a:p>
            <a:pPr algn="ctr"/>
            <a:r>
              <a:rPr lang="ru-RU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атласных ленточек.</a:t>
            </a:r>
          </a:p>
          <a:p>
            <a:pPr algn="ctr"/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перчаток.</a:t>
            </a:r>
            <a:endParaRPr lang="ru-RU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6811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2359285"/>
            <a:ext cx="6802582" cy="32518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100" b="1" dirty="0" smtClean="0">
                <a:solidFill>
                  <a:schemeClr val="accent2">
                    <a:lumMod val="50000"/>
                  </a:schemeClr>
                </a:solidFill>
              </a:rPr>
              <a:t>Совместная </a:t>
            </a:r>
            <a:r>
              <a:rPr lang="ru-RU" sz="3100" b="1" dirty="0">
                <a:solidFill>
                  <a:schemeClr val="accent2">
                    <a:lumMod val="50000"/>
                  </a:schemeClr>
                </a:solidFill>
              </a:rPr>
              <a:t>деятельность </a:t>
            </a:r>
            <a:r>
              <a:rPr lang="ru-RU" sz="3100" b="1" dirty="0" smtClean="0">
                <a:solidFill>
                  <a:schemeClr val="accent2">
                    <a:lumMod val="50000"/>
                  </a:schemeClr>
                </a:solidFill>
              </a:rPr>
              <a:t>родителей, педагогов  </a:t>
            </a:r>
            <a:r>
              <a:rPr lang="ru-RU" sz="3100" b="1" dirty="0">
                <a:solidFill>
                  <a:schemeClr val="accent2">
                    <a:lumMod val="50000"/>
                  </a:schemeClr>
                </a:solidFill>
              </a:rPr>
              <a:t>и детей </a:t>
            </a:r>
            <a:r>
              <a:rPr lang="ru-RU" sz="31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31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100" b="1" dirty="0" smtClean="0">
                <a:solidFill>
                  <a:schemeClr val="accent2">
                    <a:lumMod val="50000"/>
                  </a:schemeClr>
                </a:solidFill>
              </a:rPr>
              <a:t>по изготовлению и использованию </a:t>
            </a:r>
            <a:r>
              <a:rPr lang="ru-RU" sz="3100" b="1" dirty="0">
                <a:solidFill>
                  <a:schemeClr val="accent2">
                    <a:lumMod val="50000"/>
                  </a:schemeClr>
                </a:solidFill>
              </a:rPr>
              <a:t>оборудования </a:t>
            </a:r>
            <a:r>
              <a:rPr lang="ru-RU" sz="31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31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100" b="1" dirty="0" smtClean="0">
                <a:solidFill>
                  <a:schemeClr val="accent2">
                    <a:lumMod val="50000"/>
                  </a:schemeClr>
                </a:solidFill>
              </a:rPr>
              <a:t>для игр на развитие </a:t>
            </a:r>
            <a:br>
              <a:rPr lang="ru-RU" sz="31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100" b="1" dirty="0" smtClean="0">
                <a:solidFill>
                  <a:schemeClr val="accent2">
                    <a:lumMod val="50000"/>
                  </a:schemeClr>
                </a:solidFill>
              </a:rPr>
              <a:t>речевого дыхание</a:t>
            </a:r>
            <a:r>
              <a:rPr lang="ru-RU" sz="3100" b="1" dirty="0">
                <a:solidFill>
                  <a:schemeClr val="accent2">
                    <a:lumMod val="50000"/>
                  </a:schemeClr>
                </a:solidFill>
              </a:rPr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964" y="1020619"/>
            <a:ext cx="4378036" cy="583738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210280"/>
            <a:ext cx="75366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Мкоу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Тогучинского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района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«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Янченковская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средняя школа»</a:t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984280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6314"/>
            <a:ext cx="1219200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/>
          </a:p>
          <a:p>
            <a:r>
              <a:rPr lang="ru-RU" sz="2400" dirty="0" smtClean="0"/>
              <a:t>На </a:t>
            </a:r>
            <a:r>
              <a:rPr lang="ru-RU" sz="2400" dirty="0"/>
              <a:t>первом этапе важно научить ребенка правильному физиологическому дыханию. Важно, чтобы выдох был достаточно сильным и продолжительным.</a:t>
            </a:r>
          </a:p>
          <a:p>
            <a:r>
              <a:rPr lang="ru-RU" sz="2400" dirty="0"/>
              <a:t>Эта цель достигается при помощи следующих игр:</a:t>
            </a:r>
          </a:p>
          <a:p>
            <a:r>
              <a:rPr lang="ru-RU" sz="2400" dirty="0"/>
              <a:t>«Нюхаем цветы». Воздух вдыхаем носом, задерживаем на несколько секунд дыхание, после чего полностью выдыхаем воздух через рот.</a:t>
            </a:r>
          </a:p>
          <a:p>
            <a:r>
              <a:rPr lang="ru-RU" sz="2400" dirty="0"/>
              <a:t>«Задуваем свечи». Чтобы задуть свечку, делаем глубокий вдох носом и сильный выдох ртом. После этого можно попрактиковаться сразу с несколькими свечками.</a:t>
            </a:r>
          </a:p>
          <a:p>
            <a:r>
              <a:rPr lang="ru-RU" sz="2400" dirty="0"/>
              <a:t>«Кораблики». В тазик с водой запускаются бумажные кораблики. Нужно продемонстрировать ребенку, что ими можно двигать выдыхаемой струей воздуха. Можно посоревноваться с ним, кто задует корабль дальше. Одно условие - «двигать» корабль нужно на одном выдохе.</a:t>
            </a:r>
          </a:p>
          <a:p>
            <a:r>
              <a:rPr lang="ru-RU" sz="2400" dirty="0"/>
              <a:t>«Листопад». Вырезаем из цветной бумаги листья (если на дворе осень, то можно собрать на улице). Устраиваем своеобразный листопад, сдувая вместе с ребенком листья со стола</a:t>
            </a:r>
            <a:r>
              <a:rPr lang="ru-RU" sz="2400" dirty="0" smtClean="0"/>
              <a:t>.</a:t>
            </a:r>
          </a:p>
          <a:p>
            <a:r>
              <a:rPr lang="ru-RU" sz="2400" dirty="0"/>
              <a:t>Карандаши-спортсмены». На столе чертим две линии – старт и финиш. На старте кладем 2 карандаша и начинаем дуть на них вместе с ребенком (каждый на свой). Такое импровизированное соревнование поможет увлечь ребенка к этому процессу.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1768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0107" y="0"/>
            <a:ext cx="1201189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«</a:t>
            </a:r>
            <a:r>
              <a:rPr lang="ru-RU" sz="2400" dirty="0"/>
              <a:t>Буря в стакане». Готовим заранее мыльную воду. В стакан с ней опускаем соломинку и начинаем дуть в нее – чем сильнее и дольше малыш дует в нее, тем выше получается пенная шапка. Очень полезное упражнение, потому что соблюдаются два основных условия правильного дыхания, т.е. вдох через нос, а через рот долгий выдох.</a:t>
            </a:r>
          </a:p>
          <a:p>
            <a:r>
              <a:rPr lang="ru-RU" sz="2400" dirty="0"/>
              <a:t>«Лети, перышко!». Ребенок подбрасывает перышко вверх и дует снизу, не давай ему опускаться вниз.</a:t>
            </a:r>
          </a:p>
          <a:p>
            <a:r>
              <a:rPr lang="ru-RU" sz="2400" dirty="0"/>
              <a:t>Хорошо помогают игры с музыкальными инструментами – губными гармошками, дудочками. Эти занятия помогают детям контролировать вдох и выдох.</a:t>
            </a:r>
          </a:p>
          <a:p>
            <a:r>
              <a:rPr lang="ru-RU" sz="2400" dirty="0"/>
              <a:t>Из других подручных средств можно воспользоваться мыльными пузырями (можно купить или сделать самостоятельно) и воздушными шариками. Смысл этих игр, в целом, аналогичен, т.к. вы учите ребенка длительному и плавному выдоху (при этом происходит тренировка мышц губ). Воздушные шарики можно надувать, либо играть с уже надутыми, подбрасывая их вверх и дуя снизу, чтобы они не опускались. Можно устроить своеобразное соревнование – вы дуете на шарик в сторону ребенку, и он делает то же самое.</a:t>
            </a:r>
          </a:p>
        </p:txBody>
      </p:sp>
    </p:spTree>
    <p:extLst>
      <p:ext uri="{BB962C8B-B14F-4D97-AF65-F5344CB8AC3E}">
        <p14:creationId xmlns:p14="http://schemas.microsoft.com/office/powerpoint/2010/main" val="358370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21"/>
          <a:stretch/>
        </p:blipFill>
        <p:spPr>
          <a:xfrm>
            <a:off x="7938655" y="2673927"/>
            <a:ext cx="4253345" cy="41840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167137" y="72786"/>
            <a:ext cx="40030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Изготовление бабочек,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 облачков, листиков  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для игр на развитие дыхания.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492"/>
            <a:ext cx="5418011" cy="406350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074" name="Picture 2" descr="F:\конкурс\17073633042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829" y="-184728"/>
            <a:ext cx="3713019" cy="495069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36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5218"/>
            <a:ext cx="6123709" cy="45927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744" y="1706072"/>
            <a:ext cx="3863945" cy="515192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16317"/>
            <a:ext cx="42387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Изготовлениесилуэта</a:t>
            </a:r>
            <a:r>
              <a:rPr lang="ru-RU" sz="24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4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головы человека – причёска</a:t>
            </a: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 descr="F:\конкурс\17073610374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455" y="0"/>
            <a:ext cx="3472294" cy="462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122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417" y="957962"/>
            <a:ext cx="4269165" cy="569222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7833817" y="293316"/>
            <a:ext cx="3952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Изготовление фонтанчиков.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562"/>
            <a:ext cx="2746359" cy="61030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7814" y="134218"/>
            <a:ext cx="267092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Надуй перчатку.</a:t>
            </a:r>
            <a:endParaRPr lang="ru-RU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 descr="F:\конкурс\17073609050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34218"/>
            <a:ext cx="3889446" cy="518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9602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409700"/>
            <a:ext cx="7024255" cy="526819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67637" y="237783"/>
            <a:ext cx="548919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cap="none" spc="0" dirty="0" smtClean="0">
                <a:ln/>
                <a:solidFill>
                  <a:schemeClr val="accent5">
                    <a:lumMod val="50000"/>
                  </a:schemeClr>
                </a:solidFill>
                <a:effectLst/>
              </a:rPr>
              <a:t>Использование подручных материалов</a:t>
            </a:r>
          </a:p>
          <a:p>
            <a:pPr algn="ctr"/>
            <a:r>
              <a:rPr lang="ru-RU" sz="2400" b="1" dirty="0">
                <a:ln/>
                <a:solidFill>
                  <a:schemeClr val="accent5">
                    <a:lumMod val="50000"/>
                  </a:schemeClr>
                </a:solidFill>
              </a:rPr>
              <a:t>д</a:t>
            </a:r>
            <a:r>
              <a:rPr lang="ru-RU" sz="2400" b="1" dirty="0" smtClean="0">
                <a:ln/>
                <a:solidFill>
                  <a:schemeClr val="accent5">
                    <a:lumMod val="50000"/>
                  </a:schemeClr>
                </a:solidFill>
              </a:rPr>
              <a:t>ля изготовления игр.</a:t>
            </a:r>
            <a:endParaRPr lang="ru-RU" sz="2400" b="1" cap="none" spc="0" dirty="0">
              <a:ln/>
              <a:solidFill>
                <a:schemeClr val="accent5">
                  <a:lumMod val="50000"/>
                </a:schemeClr>
              </a:solidFill>
              <a:effectLst/>
            </a:endParaRPr>
          </a:p>
        </p:txBody>
      </p:sp>
      <p:pic>
        <p:nvPicPr>
          <p:cNvPr id="6" name="Picture 2" descr="F:\конкурс\17073633043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964" y="0"/>
            <a:ext cx="5902036" cy="442652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040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4" y="2504208"/>
            <a:ext cx="5805055" cy="435379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68"/>
          <a:stretch/>
        </p:blipFill>
        <p:spPr>
          <a:xfrm>
            <a:off x="1" y="1"/>
            <a:ext cx="5985164" cy="343988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872367" y="30172"/>
            <a:ext cx="73196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Использование игрушек для театра.</a:t>
            </a:r>
          </a:p>
          <a:p>
            <a:pPr algn="ctr"/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Конструктора «Лабиринт», </a:t>
            </a:r>
          </a:p>
          <a:p>
            <a:pPr algn="ctr"/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атласных ленточек и палочек от мороженного.</a:t>
            </a:r>
            <a:endParaRPr lang="ru-RU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686" y="1458687"/>
            <a:ext cx="4049485" cy="53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109</TotalTime>
  <Words>217</Words>
  <Application>Microsoft Office PowerPoint</Application>
  <PresentationFormat>Произвольный</PresentationFormat>
  <Paragraphs>37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Воздушный поток</vt:lpstr>
      <vt:lpstr>Презентация PowerPoint</vt:lpstr>
      <vt:lpstr>Совместная деятельность родителей, педагогов  и детей  по изготовлению и использованию оборудования  для игр на развитие  речевого дыхание.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Совместная деятельность родителей, педагогов  и детей по изготовлению оборудования для игр на дыхание.  </dc:title>
  <dc:creator>Янченковская СШ</dc:creator>
  <cp:lastModifiedBy>Янченково</cp:lastModifiedBy>
  <cp:revision>13</cp:revision>
  <dcterms:created xsi:type="dcterms:W3CDTF">2024-02-08T09:18:27Z</dcterms:created>
  <dcterms:modified xsi:type="dcterms:W3CDTF">2024-02-14T07:15:48Z</dcterms:modified>
</cp:coreProperties>
</file>