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0" r:id="rId3"/>
    <p:sldId id="257" r:id="rId4"/>
    <p:sldId id="258" r:id="rId5"/>
    <p:sldId id="263" r:id="rId6"/>
    <p:sldId id="261" r:id="rId7"/>
    <p:sldId id="259" r:id="rId8"/>
    <p:sldId id="266" r:id="rId9"/>
    <p:sldId id="267" r:id="rId10"/>
    <p:sldId id="268" r:id="rId11"/>
    <p:sldId id="272" r:id="rId12"/>
    <p:sldId id="270" r:id="rId13"/>
    <p:sldId id="273" r:id="rId14"/>
    <p:sldId id="274" r:id="rId15"/>
    <p:sldId id="269" r:id="rId16"/>
    <p:sldId id="262" r:id="rId17"/>
    <p:sldId id="275" r:id="rId18"/>
    <p:sldId id="276" r:id="rId19"/>
    <p:sldId id="26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F66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5421" autoAdjust="0"/>
  </p:normalViewPr>
  <p:slideViewPr>
    <p:cSldViewPr snapToGrid="0" showGuides="1">
      <p:cViewPr varScale="1">
        <p:scale>
          <a:sx n="59" d="100"/>
          <a:sy n="59" d="100"/>
        </p:scale>
        <p:origin x="-111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E5521-A048-4C4A-99EA-4B4B37034E55}" type="datetimeFigureOut">
              <a:rPr lang="ru-RU" smtClean="0"/>
              <a:pPr/>
              <a:t>17.02.2018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CA61E-B2B5-40A4-B985-F754683F45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92598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CA61E-B2B5-40A4-B985-F754683F4549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7708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CA61E-B2B5-40A4-B985-F754683F4549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010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CA61E-B2B5-40A4-B985-F754683F4549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746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B6E36-9E7A-4641-BFCA-DB84F2EC1121}" type="datetimeFigureOut">
              <a:rPr lang="ru-RU" smtClean="0"/>
              <a:pPr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4D8D3-4964-487B-B727-5F083B00E2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67863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B6E36-9E7A-4641-BFCA-DB84F2EC1121}" type="datetimeFigureOut">
              <a:rPr lang="ru-RU" smtClean="0"/>
              <a:pPr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4D8D3-4964-487B-B727-5F083B00E2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89090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B6E36-9E7A-4641-BFCA-DB84F2EC1121}" type="datetimeFigureOut">
              <a:rPr lang="ru-RU" smtClean="0"/>
              <a:pPr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4D8D3-4964-487B-B727-5F083B00E2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49128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B6E36-9E7A-4641-BFCA-DB84F2EC1121}" type="datetimeFigureOut">
              <a:rPr lang="ru-RU" smtClean="0"/>
              <a:pPr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4D8D3-4964-487B-B727-5F083B00E2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49163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B6E36-9E7A-4641-BFCA-DB84F2EC1121}" type="datetimeFigureOut">
              <a:rPr lang="ru-RU" smtClean="0"/>
              <a:pPr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4D8D3-4964-487B-B727-5F083B00E2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4186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B6E36-9E7A-4641-BFCA-DB84F2EC1121}" type="datetimeFigureOut">
              <a:rPr lang="ru-RU" smtClean="0"/>
              <a:pPr/>
              <a:t>17.02.2018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4D8D3-4964-487B-B727-5F083B00E2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21055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B6E36-9E7A-4641-BFCA-DB84F2EC1121}" type="datetimeFigureOut">
              <a:rPr lang="ru-RU" smtClean="0"/>
              <a:pPr/>
              <a:t>17.02.2018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4D8D3-4964-487B-B727-5F083B00E2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97416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B6E36-9E7A-4641-BFCA-DB84F2EC1121}" type="datetimeFigureOut">
              <a:rPr lang="ru-RU" smtClean="0"/>
              <a:pPr/>
              <a:t>17.02.2018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4D8D3-4964-487B-B727-5F083B00E2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57706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B6E36-9E7A-4641-BFCA-DB84F2EC1121}" type="datetimeFigureOut">
              <a:rPr lang="ru-RU" smtClean="0"/>
              <a:pPr/>
              <a:t>17.02.2018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4D8D3-4964-487B-B727-5F083B00E2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92391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B6E36-9E7A-4641-BFCA-DB84F2EC1121}" type="datetimeFigureOut">
              <a:rPr lang="ru-RU" smtClean="0"/>
              <a:pPr/>
              <a:t>17.02.2018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4D8D3-4964-487B-B727-5F083B00E2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5917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B6E36-9E7A-4641-BFCA-DB84F2EC1121}" type="datetimeFigureOut">
              <a:rPr lang="ru-RU" smtClean="0"/>
              <a:pPr/>
              <a:t>17.02.2018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4D8D3-4964-487B-B727-5F083B00E2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32611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B6E36-9E7A-4641-BFCA-DB84F2EC1121}" type="datetimeFigureOut">
              <a:rPr lang="ru-RU" smtClean="0"/>
              <a:pPr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4D8D3-4964-487B-B727-5F083B00E2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4228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hyperlink" Target="&#1053;&#1072;&#1088;&#1086;&#1076;&#1085;&#1099;&#1077;%20&#1082;&#1086;&#1083;&#1099;&#1073;&#1077;&#1083;&#1100;&#1085;&#1099;&#1077;%20&#1087;&#1077;&#1089;&#1077;&#1085;&#1082;&#1080;%20&#1076;&#1083;&#1103;%20&#1076;&#1077;&#1090;&#1077;&#1081;.doc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30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&#1044;&#1080;&#1076;&#1072;&#1082;&#1090;&#1080;&#1095;&#1077;&#1089;&#1082;&#1072;&#1103;%20&#1080;&#1075;&#1088;&#1072;%202.doc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&#1044;&#1080;&#1076;&#1072;&#1082;&#1090;&#1080;&#1095;&#1077;&#1089;&#1082;&#1072;&#1103;%20&#1080;&#1075;&#1088;&#1072;%203.doc" TargetMode="External"/><Relationship Id="rId4" Type="http://schemas.openxmlformats.org/officeDocument/2006/relationships/hyperlink" Target="&#1044;&#1080;&#1076;&#1072;&#1082;&#1090;&#1080;&#1095;&#1077;&#1089;&#1082;&#1072;&#1103;%20&#1080;&#1075;&#1088;&#1072;%201.doc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671" y="4376057"/>
            <a:ext cx="3614658" cy="28910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56756" y="199033"/>
            <a:ext cx="6678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Georgia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сад № 9 «Рябинка» 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Georgia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Arial Black" pitchFamily="34" charset="0"/>
              </a:rPr>
              <a:t>   «Книга времен»</a:t>
            </a:r>
            <a:endParaRPr lang="ru-RU" dirty="0">
              <a:solidFill>
                <a:srgbClr val="FF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165796"/>
            <a:ext cx="9144000" cy="1655762"/>
          </a:xfrm>
        </p:spPr>
        <p:txBody>
          <a:bodyPr>
            <a:normAutofit fontScale="25000" lnSpcReduction="20000"/>
          </a:bodyPr>
          <a:lstStyle/>
          <a:p>
            <a:r>
              <a:rPr lang="ru-RU" sz="5100" dirty="0" smtClean="0">
                <a:solidFill>
                  <a:schemeClr val="tx1"/>
                </a:solidFill>
              </a:rPr>
              <a:t>      </a:t>
            </a:r>
            <a:r>
              <a:rPr lang="ru-RU" sz="9600" b="1" dirty="0" smtClean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omic Sans MS" pitchFamily="66" charset="0"/>
              </a:rPr>
              <a:t>дидактическая  игра  для детей дошкольного возраста</a:t>
            </a:r>
          </a:p>
          <a:p>
            <a:pPr algn="l"/>
            <a:endParaRPr lang="ru-RU" sz="5100" dirty="0" smtClean="0">
              <a:solidFill>
                <a:schemeClr val="tx1"/>
              </a:solidFill>
            </a:endParaRPr>
          </a:p>
          <a:p>
            <a:pPr algn="l"/>
            <a:r>
              <a:rPr lang="ru-RU" sz="9600" b="1" dirty="0" smtClean="0">
                <a:solidFill>
                  <a:schemeClr val="tx1"/>
                </a:solidFill>
              </a:rPr>
              <a:t>                          </a:t>
            </a:r>
            <a:r>
              <a:rPr lang="ru-RU" sz="9600" b="1" dirty="0" smtClean="0">
                <a:solidFill>
                  <a:schemeClr val="tx1"/>
                </a:solidFill>
                <a:latin typeface="+mj-lt"/>
              </a:rPr>
              <a:t>Автор: </a:t>
            </a:r>
            <a:r>
              <a:rPr lang="ru-RU" sz="9600" b="1" dirty="0" smtClean="0">
                <a:latin typeface="+mj-lt"/>
              </a:rPr>
              <a:t>Соколова Лариса </a:t>
            </a:r>
            <a:r>
              <a:rPr lang="ru-RU" sz="9600" b="1" dirty="0">
                <a:latin typeface="+mj-lt"/>
              </a:rPr>
              <a:t>Ю</a:t>
            </a:r>
            <a:r>
              <a:rPr lang="ru-RU" sz="9600" b="1" dirty="0" smtClean="0">
                <a:latin typeface="+mj-lt"/>
              </a:rPr>
              <a:t>рьевна</a:t>
            </a:r>
            <a:endParaRPr lang="ru-RU" sz="9600" b="1" dirty="0" smtClean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ru-RU" sz="9600" b="1" dirty="0" smtClean="0">
                <a:solidFill>
                  <a:schemeClr val="tx1"/>
                </a:solidFill>
                <a:latin typeface="+mj-lt"/>
              </a:rPr>
              <a:t>                                                 воспитатель</a:t>
            </a:r>
            <a:endParaRPr lang="ru-RU" sz="96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110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AppData\Local\Temp\Rar$DIa0.736\SDC103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9730" y="3418379"/>
            <a:ext cx="4689986" cy="3258484"/>
          </a:xfrm>
          <a:prstGeom prst="roundRect">
            <a:avLst/>
          </a:prstGeom>
          <a:noFill/>
        </p:spPr>
      </p:pic>
      <p:pic>
        <p:nvPicPr>
          <p:cNvPr id="3" name="Picture 2" descr="C:\Users\User\AppData\Local\Temp\Rar$DIa0.366\SDC103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782" y="3480620"/>
            <a:ext cx="4650657" cy="3185651"/>
          </a:xfrm>
          <a:prstGeom prst="roundRect">
            <a:avLst/>
          </a:prstGeom>
          <a:noFill/>
        </p:spPr>
      </p:pic>
      <p:pic>
        <p:nvPicPr>
          <p:cNvPr id="6" name="Picture 3" descr="C:\Users\User\AppData\Local\Temp\Rar$DIa0.024\SDC103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9" y="221226"/>
            <a:ext cx="4734233" cy="3145094"/>
          </a:xfrm>
          <a:prstGeom prst="roundRect">
            <a:avLst/>
          </a:prstGeom>
          <a:noFill/>
        </p:spPr>
      </p:pic>
      <p:pic>
        <p:nvPicPr>
          <p:cNvPr id="3074" name="Picture 2" descr="C:\Users\User\Desktop\книга\100CASIO\CIMG71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90735" y="191730"/>
            <a:ext cx="4748981" cy="3052916"/>
          </a:xfrm>
          <a:prstGeom prst="round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825613" y="176981"/>
            <a:ext cx="660630" cy="6371303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ВРЕМЕНА СУТОК</a:t>
            </a:r>
            <a:endParaRPr lang="ru-RU" sz="2800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C:\Users\User\Desktop\how-to-brush-your-teeth-for-kids_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7142" y="1014151"/>
            <a:ext cx="2208588" cy="197842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29699" name="Picture 3" descr="C:\Users\User\Desktop\фото книги времен\книга\CIMG7173.JPG"/>
          <p:cNvPicPr>
            <a:picLocks noChangeAspect="1" noChangeArrowheads="1"/>
          </p:cNvPicPr>
          <p:nvPr/>
        </p:nvPicPr>
        <p:blipFill>
          <a:blip r:embed="rId4" cstate="print"/>
          <a:srcRect l="13495" t="3011" r="13441" b="4731"/>
          <a:stretch>
            <a:fillRect/>
          </a:stretch>
        </p:blipFill>
        <p:spPr bwMode="auto">
          <a:xfrm>
            <a:off x="385523" y="339212"/>
            <a:ext cx="3301574" cy="3126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User\AppData\Local\Temp\Rar$DIa0.024\SDC1033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5419" y="3480619"/>
            <a:ext cx="4355689" cy="3170903"/>
          </a:xfrm>
          <a:prstGeom prst="round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896464" y="280220"/>
            <a:ext cx="2359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УТРО</a:t>
            </a:r>
            <a:endParaRPr lang="ru-RU" sz="3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2053" name="Picture 5" descr="C:\Users\User\Desktop\книга\100CASIO\CIMG71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1174" y="191729"/>
            <a:ext cx="4395020" cy="3126658"/>
          </a:xfrm>
          <a:prstGeom prst="roundRect">
            <a:avLst/>
          </a:prstGeom>
          <a:noFill/>
        </p:spPr>
      </p:pic>
      <p:pic>
        <p:nvPicPr>
          <p:cNvPr id="2055" name="Picture 7" descr="54516384"/>
          <p:cNvPicPr>
            <a:picLocks noChangeAspect="1" noChangeArrowheads="1"/>
          </p:cNvPicPr>
          <p:nvPr/>
        </p:nvPicPr>
        <p:blipFill>
          <a:blip r:embed="rId7"/>
          <a:srcRect l="3276" t="35194" r="52067" b="37161"/>
          <a:stretch>
            <a:fillRect/>
          </a:stretch>
        </p:blipFill>
        <p:spPr bwMode="auto">
          <a:xfrm>
            <a:off x="3886520" y="2543697"/>
            <a:ext cx="2335237" cy="2053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 descr="54516384"/>
          <p:cNvPicPr>
            <a:picLocks noChangeAspect="1" noChangeArrowheads="1"/>
          </p:cNvPicPr>
          <p:nvPr/>
        </p:nvPicPr>
        <p:blipFill>
          <a:blip r:embed="rId7"/>
          <a:srcRect l="51956" t="3148" r="3925" b="69207"/>
          <a:stretch>
            <a:fillRect/>
          </a:stretch>
        </p:blipFill>
        <p:spPr bwMode="auto">
          <a:xfrm>
            <a:off x="2116974" y="3679340"/>
            <a:ext cx="2307101" cy="2053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54516384"/>
          <p:cNvPicPr>
            <a:picLocks noChangeAspect="1" noChangeArrowheads="1"/>
          </p:cNvPicPr>
          <p:nvPr/>
        </p:nvPicPr>
        <p:blipFill>
          <a:blip r:embed="rId7"/>
          <a:srcRect l="3384" t="2779" r="52336" b="68834"/>
          <a:stretch>
            <a:fillRect/>
          </a:stretch>
        </p:blipFill>
        <p:spPr bwMode="auto">
          <a:xfrm>
            <a:off x="236956" y="4465827"/>
            <a:ext cx="2315496" cy="2109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C:\Users\User\Desktop\фото книги времен\книга\CIMG7174.JPG"/>
          <p:cNvPicPr>
            <a:picLocks noChangeAspect="1" noChangeArrowheads="1"/>
          </p:cNvPicPr>
          <p:nvPr/>
        </p:nvPicPr>
        <p:blipFill>
          <a:blip r:embed="rId2" cstate="print"/>
          <a:srcRect l="17366" t="3226" r="10215" b="3226"/>
          <a:stretch>
            <a:fillRect/>
          </a:stretch>
        </p:blipFill>
        <p:spPr bwMode="auto">
          <a:xfrm>
            <a:off x="222834" y="222549"/>
            <a:ext cx="3333134" cy="3229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896465" y="280220"/>
            <a:ext cx="1648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ДЕНЬ</a:t>
            </a:r>
            <a:endParaRPr lang="ru-RU" sz="3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099" name="Picture 3" descr="C:\Users\User\Desktop\книга\100CASIO\CIMG71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4829" y="216131"/>
            <a:ext cx="4515726" cy="3092334"/>
          </a:xfrm>
          <a:prstGeom prst="roundRect">
            <a:avLst/>
          </a:prstGeom>
          <a:noFill/>
        </p:spPr>
      </p:pic>
      <p:pic>
        <p:nvPicPr>
          <p:cNvPr id="4100" name="Picture 4" descr="C:\Users\User\Desktop\книга\100CASIO\CIMG71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7957" y="3391593"/>
            <a:ext cx="4416828" cy="3233650"/>
          </a:xfrm>
          <a:prstGeom prst="roundRect">
            <a:avLst/>
          </a:prstGeom>
          <a:noFill/>
        </p:spPr>
      </p:pic>
      <p:pic>
        <p:nvPicPr>
          <p:cNvPr id="4102" name="Picture 6" descr="C:\Users\User\Desktop\depositphotos_38126213-stock-illustration-children-play-in-a-sandbo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55919" y="3443863"/>
            <a:ext cx="2204803" cy="236906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4103" name="Picture 7" descr="C:\Users\User\Desktop\scrn_big_1.jpg"/>
          <p:cNvPicPr>
            <a:picLocks noChangeAspect="1" noChangeArrowheads="1"/>
          </p:cNvPicPr>
          <p:nvPr/>
        </p:nvPicPr>
        <p:blipFill>
          <a:blip r:embed="rId6"/>
          <a:srcRect l="12545" r="27891"/>
          <a:stretch>
            <a:fillRect/>
          </a:stretch>
        </p:blipFill>
        <p:spPr bwMode="auto">
          <a:xfrm>
            <a:off x="880567" y="4324237"/>
            <a:ext cx="2128057" cy="218421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4104" name="Picture 8" descr="C:\Users\User\Desktop\5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64665" y="1732547"/>
            <a:ext cx="2626822" cy="158980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User\Desktop\фото книги времен\книга\CIMG7175.JPG"/>
          <p:cNvPicPr>
            <a:picLocks noChangeAspect="1" noChangeArrowheads="1"/>
          </p:cNvPicPr>
          <p:nvPr/>
        </p:nvPicPr>
        <p:blipFill>
          <a:blip r:embed="rId2" cstate="print"/>
          <a:srcRect l="11398" t="2581" r="11505" b="3656"/>
          <a:stretch>
            <a:fillRect/>
          </a:stretch>
        </p:blipFill>
        <p:spPr bwMode="auto">
          <a:xfrm>
            <a:off x="249381" y="309513"/>
            <a:ext cx="3406608" cy="3107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User\AppData\Local\Temp\Rar$DIa0.736\SDC103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4954" y="3458095"/>
            <a:ext cx="4516492" cy="3174522"/>
          </a:xfrm>
          <a:prstGeom prst="round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705004" y="532015"/>
            <a:ext cx="2491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ВЕЧЕР</a:t>
            </a:r>
            <a:endParaRPr lang="ru-RU" sz="3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7" name="Picture 10" descr="C:\Users\User\Desktop\how-to-brush-your-teeth-for-kids_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00537" y="1534792"/>
            <a:ext cx="2394183" cy="214468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5124" name="Picture 4" descr="C:\Users\User\Desktop\книга\100CASIO\CIMG71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8328" y="249381"/>
            <a:ext cx="4477790" cy="3108961"/>
          </a:xfrm>
          <a:prstGeom prst="roundRect">
            <a:avLst/>
          </a:prstGeom>
          <a:noFill/>
        </p:spPr>
      </p:pic>
      <p:pic>
        <p:nvPicPr>
          <p:cNvPr id="5125" name="Picture 5" descr="C:\Users\User\Desktop\img31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53619" y="3524600"/>
            <a:ext cx="2437924" cy="222460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5126" name="Picture 6" descr="C:\Users\User\Desktop\mini_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8326" y="4322618"/>
            <a:ext cx="2456385" cy="21708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User\Desktop\фото книги времен\книга\CIMG7176.JPG"/>
          <p:cNvPicPr>
            <a:picLocks noChangeAspect="1" noChangeArrowheads="1"/>
          </p:cNvPicPr>
          <p:nvPr/>
        </p:nvPicPr>
        <p:blipFill>
          <a:blip r:embed="rId2" cstate="print"/>
          <a:srcRect l="13656" r="8925"/>
          <a:stretch>
            <a:fillRect/>
          </a:stretch>
        </p:blipFill>
        <p:spPr bwMode="auto">
          <a:xfrm>
            <a:off x="332508" y="271722"/>
            <a:ext cx="3384085" cy="3278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 descr="C:\Users\User\AppData\Local\Temp\Rar$DIa0.238\SDC103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4829" y="199506"/>
            <a:ext cx="4494415" cy="3175462"/>
          </a:xfrm>
          <a:prstGeom prst="roundRect">
            <a:avLst/>
          </a:prstGeom>
          <a:noFill/>
        </p:spPr>
      </p:pic>
      <p:pic>
        <p:nvPicPr>
          <p:cNvPr id="6146" name="Picture 2" descr="C:\Users\User\Desktop\книга\100CASIO\CIMG71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4829" y="3524596"/>
            <a:ext cx="4499956" cy="3133897"/>
          </a:xfrm>
          <a:prstGeom prst="round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422371" y="399012"/>
            <a:ext cx="2721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НОЧЬ</a:t>
            </a:r>
            <a:endParaRPr lang="ru-RU" sz="3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147" name="Picture 3" descr="C:\Users\User\Desktop\54516384.jpg"/>
          <p:cNvPicPr>
            <a:picLocks noChangeAspect="1" noChangeArrowheads="1"/>
          </p:cNvPicPr>
          <p:nvPr/>
        </p:nvPicPr>
        <p:blipFill>
          <a:blip r:embed="rId5"/>
          <a:srcRect l="52247" t="68809" r="4089" b="6025"/>
          <a:stretch>
            <a:fillRect/>
          </a:stretch>
        </p:blipFill>
        <p:spPr bwMode="auto">
          <a:xfrm>
            <a:off x="3159327" y="3710393"/>
            <a:ext cx="2792002" cy="227768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6148" name="Picture 4" descr="C:\Users\User\Desktop\imgpreview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7637" y="4505499"/>
            <a:ext cx="2770923" cy="211143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3873731" y="1130531"/>
            <a:ext cx="349134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solidFill>
                  <a:srgbClr val="002060"/>
                </a:solidFill>
                <a:latin typeface="Georgia" pitchFamily="18" charset="0"/>
                <a:hlinkClick r:id="rId7" action="ppaction://hlinkfile"/>
              </a:rPr>
              <a:t>Баю-баюшки-баю,</a:t>
            </a:r>
            <a:br>
              <a:rPr lang="ru-RU" sz="2000" i="1" dirty="0" smtClean="0">
                <a:solidFill>
                  <a:srgbClr val="002060"/>
                </a:solidFill>
                <a:latin typeface="Georgia" pitchFamily="18" charset="0"/>
                <a:hlinkClick r:id="rId7" action="ppaction://hlinkfile"/>
              </a:rPr>
            </a:br>
            <a:r>
              <a:rPr lang="ru-RU" sz="2000" i="1" dirty="0" smtClean="0">
                <a:solidFill>
                  <a:srgbClr val="002060"/>
                </a:solidFill>
                <a:latin typeface="Georgia" pitchFamily="18" charset="0"/>
                <a:hlinkClick r:id="rId7" action="ppaction://hlinkfile"/>
              </a:rPr>
              <a:t>Не </a:t>
            </a:r>
            <a:r>
              <a:rPr lang="ru-RU" sz="2000" i="1" dirty="0" err="1" smtClean="0">
                <a:solidFill>
                  <a:srgbClr val="002060"/>
                </a:solidFill>
                <a:latin typeface="Georgia" pitchFamily="18" charset="0"/>
                <a:hlinkClick r:id="rId7" action="ppaction://hlinkfile"/>
              </a:rPr>
              <a:t>ложися</a:t>
            </a:r>
            <a:r>
              <a:rPr lang="ru-RU" sz="2000" i="1" dirty="0" smtClean="0">
                <a:solidFill>
                  <a:srgbClr val="002060"/>
                </a:solidFill>
                <a:latin typeface="Georgia" pitchFamily="18" charset="0"/>
                <a:hlinkClick r:id="rId7" action="ppaction://hlinkfile"/>
              </a:rPr>
              <a:t> на краю:</a:t>
            </a:r>
            <a:br>
              <a:rPr lang="ru-RU" sz="2000" i="1" dirty="0" smtClean="0">
                <a:solidFill>
                  <a:srgbClr val="002060"/>
                </a:solidFill>
                <a:latin typeface="Georgia" pitchFamily="18" charset="0"/>
                <a:hlinkClick r:id="rId7" action="ppaction://hlinkfile"/>
              </a:rPr>
            </a:br>
            <a:r>
              <a:rPr lang="ru-RU" sz="2000" i="1" dirty="0" smtClean="0">
                <a:solidFill>
                  <a:srgbClr val="002060"/>
                </a:solidFill>
                <a:latin typeface="Georgia" pitchFamily="18" charset="0"/>
                <a:hlinkClick r:id="rId7" action="ppaction://hlinkfile"/>
              </a:rPr>
              <a:t>Придет серенький волчок, </a:t>
            </a:r>
            <a:br>
              <a:rPr lang="ru-RU" sz="2000" i="1" dirty="0" smtClean="0">
                <a:solidFill>
                  <a:srgbClr val="002060"/>
                </a:solidFill>
                <a:latin typeface="Georgia" pitchFamily="18" charset="0"/>
                <a:hlinkClick r:id="rId7" action="ppaction://hlinkfile"/>
              </a:rPr>
            </a:br>
            <a:r>
              <a:rPr lang="ru-RU" sz="2000" i="1" dirty="0" smtClean="0">
                <a:solidFill>
                  <a:srgbClr val="002060"/>
                </a:solidFill>
                <a:latin typeface="Georgia" pitchFamily="18" charset="0"/>
                <a:hlinkClick r:id="rId7" action="ppaction://hlinkfile"/>
              </a:rPr>
              <a:t>Тебя схватит за бочок</a:t>
            </a:r>
            <a:br>
              <a:rPr lang="ru-RU" sz="2000" i="1" dirty="0" smtClean="0">
                <a:solidFill>
                  <a:srgbClr val="002060"/>
                </a:solidFill>
                <a:latin typeface="Georgia" pitchFamily="18" charset="0"/>
                <a:hlinkClick r:id="rId7" action="ppaction://hlinkfile"/>
              </a:rPr>
            </a:br>
            <a:r>
              <a:rPr lang="ru-RU" sz="2000" i="1" dirty="0" smtClean="0">
                <a:solidFill>
                  <a:srgbClr val="002060"/>
                </a:solidFill>
                <a:latin typeface="Georgia" pitchFamily="18" charset="0"/>
                <a:hlinkClick r:id="rId7" action="ppaction://hlinkfile"/>
              </a:rPr>
              <a:t>И утащит во лесок,</a:t>
            </a:r>
            <a:br>
              <a:rPr lang="ru-RU" sz="2000" i="1" dirty="0" smtClean="0">
                <a:solidFill>
                  <a:srgbClr val="002060"/>
                </a:solidFill>
                <a:latin typeface="Georgia" pitchFamily="18" charset="0"/>
                <a:hlinkClick r:id="rId7" action="ppaction://hlinkfile"/>
              </a:rPr>
            </a:br>
            <a:r>
              <a:rPr lang="ru-RU" sz="2000" i="1" dirty="0" smtClean="0">
                <a:solidFill>
                  <a:srgbClr val="002060"/>
                </a:solidFill>
                <a:latin typeface="Georgia" pitchFamily="18" charset="0"/>
                <a:hlinkClick r:id="rId7" action="ppaction://hlinkfile"/>
              </a:rPr>
              <a:t>Под ракитовый кусток;</a:t>
            </a:r>
            <a:br>
              <a:rPr lang="ru-RU" sz="2000" i="1" dirty="0" smtClean="0">
                <a:solidFill>
                  <a:srgbClr val="002060"/>
                </a:solidFill>
                <a:latin typeface="Georgia" pitchFamily="18" charset="0"/>
                <a:hlinkClick r:id="rId7" action="ppaction://hlinkfile"/>
              </a:rPr>
            </a:br>
            <a:r>
              <a:rPr lang="ru-RU" sz="2000" i="1" dirty="0" smtClean="0">
                <a:solidFill>
                  <a:srgbClr val="002060"/>
                </a:solidFill>
                <a:latin typeface="Georgia" pitchFamily="18" charset="0"/>
                <a:hlinkClick r:id="rId7" action="ppaction://hlinkfile"/>
              </a:rPr>
              <a:t>Там птички поют,</a:t>
            </a:r>
            <a:br>
              <a:rPr lang="ru-RU" sz="2000" i="1" dirty="0" smtClean="0">
                <a:solidFill>
                  <a:srgbClr val="002060"/>
                </a:solidFill>
                <a:latin typeface="Georgia" pitchFamily="18" charset="0"/>
                <a:hlinkClick r:id="rId7" action="ppaction://hlinkfile"/>
              </a:rPr>
            </a:br>
            <a:r>
              <a:rPr lang="ru-RU" sz="2000" i="1" dirty="0" smtClean="0">
                <a:solidFill>
                  <a:srgbClr val="002060"/>
                </a:solidFill>
                <a:latin typeface="Georgia" pitchFamily="18" charset="0"/>
                <a:hlinkClick r:id="rId7" action="ppaction://hlinkfile"/>
              </a:rPr>
              <a:t>Тебе спать не дадут.</a:t>
            </a:r>
            <a:endParaRPr lang="ru-RU" sz="2000" i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C:\Users\User\Desktop\фото книги времен\книга\CIMG7178.JPG"/>
          <p:cNvPicPr>
            <a:picLocks noChangeAspect="1" noChangeArrowheads="1"/>
          </p:cNvPicPr>
          <p:nvPr/>
        </p:nvPicPr>
        <p:blipFill>
          <a:blip r:embed="rId2" cstate="print"/>
          <a:srcRect t="16774" b="14194"/>
          <a:stretch>
            <a:fillRect/>
          </a:stretch>
        </p:blipFill>
        <p:spPr bwMode="auto">
          <a:xfrm>
            <a:off x="716082" y="972321"/>
            <a:ext cx="10739216" cy="5560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607724" y="249383"/>
            <a:ext cx="5420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Знакомство с часами</a:t>
            </a:r>
            <a:endParaRPr lang="ru-RU" sz="3600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8887" y="1529542"/>
            <a:ext cx="11338560" cy="526297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400" dirty="0" smtClean="0">
                <a:latin typeface="Georgia" pitchFamily="18" charset="0"/>
                <a:cs typeface="Arial" pitchFamily="34" charset="0"/>
              </a:rPr>
              <a:t> </a:t>
            </a:r>
            <a:r>
              <a:rPr lang="ru-RU" sz="2400" dirty="0" smtClean="0">
                <a:latin typeface="Georgia" pitchFamily="18" charset="0"/>
                <a:cs typeface="Arial" pitchFamily="34" charset="0"/>
                <a:hlinkClick r:id="rId3" action="ppaction://hlinkfile"/>
              </a:rPr>
              <a:t>«Времена года»</a:t>
            </a:r>
            <a:endParaRPr lang="ru-RU" sz="2400" dirty="0" smtClean="0">
              <a:latin typeface="Georgia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400" dirty="0" smtClean="0">
                <a:latin typeface="Georgia" pitchFamily="18" charset="0"/>
                <a:cs typeface="Arial" pitchFamily="34" charset="0"/>
              </a:rPr>
              <a:t>«Назови приметы зимы»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400" dirty="0" smtClean="0">
                <a:latin typeface="Georgia" pitchFamily="18" charset="0"/>
                <a:cs typeface="Arial" pitchFamily="34" charset="0"/>
              </a:rPr>
              <a:t>«Назови приметы весны»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400" dirty="0" smtClean="0">
                <a:latin typeface="Georgia" pitchFamily="18" charset="0"/>
                <a:cs typeface="Arial" pitchFamily="34" charset="0"/>
              </a:rPr>
              <a:t>«Назови приметы лета»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400" dirty="0" smtClean="0">
                <a:latin typeface="Georgia" pitchFamily="18" charset="0"/>
                <a:cs typeface="Arial" pitchFamily="34" charset="0"/>
              </a:rPr>
              <a:t>«Назови приметы осени»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400" dirty="0" smtClean="0">
                <a:latin typeface="Georgia" pitchFamily="18" charset="0"/>
                <a:cs typeface="Arial" pitchFamily="34" charset="0"/>
              </a:rPr>
              <a:t>«Когда это бывает?»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400" dirty="0" smtClean="0">
                <a:latin typeface="Georgia" pitchFamily="18" charset="0"/>
                <a:cs typeface="Arial" pitchFamily="34" charset="0"/>
              </a:rPr>
              <a:t>«</a:t>
            </a:r>
            <a:r>
              <a:rPr lang="ru-RU" sz="2400" dirty="0" smtClean="0">
                <a:latin typeface="Georgia" pitchFamily="18" charset="0"/>
                <a:cs typeface="Arial" pitchFamily="34" charset="0"/>
                <a:hlinkClick r:id="rId4" action="ppaction://hlinkfile"/>
              </a:rPr>
              <a:t>Одень куклу Машу на прогулку»</a:t>
            </a:r>
            <a:endParaRPr lang="ru-RU" sz="2400" dirty="0" smtClean="0">
              <a:latin typeface="Georgia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400" dirty="0" smtClean="0">
                <a:latin typeface="Georgia" pitchFamily="18" charset="0"/>
                <a:cs typeface="Arial" pitchFamily="34" charset="0"/>
                <a:hlinkClick r:id="rId5" action="ppaction://hlinkfile"/>
              </a:rPr>
              <a:t>«Что изменилось?» </a:t>
            </a:r>
            <a:endParaRPr lang="ru-RU" sz="2400" dirty="0" smtClean="0">
              <a:latin typeface="Georgia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400" dirty="0" smtClean="0">
                <a:latin typeface="Georgia" pitchFamily="18" charset="0"/>
                <a:cs typeface="Arial" pitchFamily="34" charset="0"/>
              </a:rPr>
              <a:t>«Назови одним словом»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400" dirty="0" smtClean="0">
                <a:latin typeface="Georgia" pitchFamily="18" charset="0"/>
                <a:cs typeface="Arial" pitchFamily="34" charset="0"/>
              </a:rPr>
              <a:t>«Какое солнышко?»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400" dirty="0" smtClean="0">
                <a:latin typeface="Georgia" pitchFamily="18" charset="0"/>
                <a:cs typeface="Arial" pitchFamily="34" charset="0"/>
              </a:rPr>
              <a:t>«Посчитай грибочки»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400" dirty="0" smtClean="0">
                <a:latin typeface="Georgia" pitchFamily="18" charset="0"/>
                <a:cs typeface="Arial" pitchFamily="34" charset="0"/>
              </a:rPr>
              <a:t>«Посчитай листочки»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400" dirty="0" smtClean="0">
                <a:latin typeface="Georgia" pitchFamily="18" charset="0"/>
                <a:cs typeface="Arial" pitchFamily="34" charset="0"/>
              </a:rPr>
              <a:t>«Подбери по цвету»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ru-RU" sz="2400" dirty="0" smtClean="0">
              <a:latin typeface="Georgia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400" dirty="0" smtClean="0">
                <a:latin typeface="Georgia" pitchFamily="18" charset="0"/>
                <a:cs typeface="Arial" pitchFamily="34" charset="0"/>
              </a:rPr>
              <a:t>«Назови геометрические фигуры»        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400" dirty="0" smtClean="0">
                <a:latin typeface="Georgia" pitchFamily="18" charset="0"/>
                <a:cs typeface="Arial" pitchFamily="34" charset="0"/>
              </a:rPr>
              <a:t>«Большой, средний, маленький»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400" dirty="0" smtClean="0">
                <a:latin typeface="Georgia" pitchFamily="18" charset="0"/>
                <a:cs typeface="Arial" pitchFamily="34" charset="0"/>
              </a:rPr>
              <a:t>«Слепи снеговика»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Georgia" pitchFamily="18" charset="0"/>
                <a:cs typeface="Arial" pitchFamily="34" charset="0"/>
              </a:rPr>
              <a:t>«Продолжи предложение»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400" dirty="0" smtClean="0">
                <a:latin typeface="Georgia" pitchFamily="18" charset="0"/>
                <a:cs typeface="Arial" pitchFamily="34" charset="0"/>
              </a:rPr>
              <a:t>«Где птичка?»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400" dirty="0" smtClean="0">
                <a:latin typeface="Georgia" pitchFamily="18" charset="0"/>
                <a:cs typeface="Arial" pitchFamily="34" charset="0"/>
              </a:rPr>
              <a:t>«Наш день»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400" dirty="0" smtClean="0">
                <a:latin typeface="Georgia" pitchFamily="18" charset="0"/>
                <a:cs typeface="Arial" pitchFamily="34" charset="0"/>
              </a:rPr>
              <a:t>«А что потом?»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400" dirty="0" smtClean="0">
                <a:latin typeface="Georgia" pitchFamily="18" charset="0"/>
                <a:cs typeface="Arial" pitchFamily="34" charset="0"/>
              </a:rPr>
              <a:t>«Где что </a:t>
            </a:r>
            <a:r>
              <a:rPr lang="ru-RU" sz="2400" dirty="0" err="1" smtClean="0">
                <a:latin typeface="Georgia" pitchFamily="18" charset="0"/>
                <a:cs typeface="Arial" pitchFamily="34" charset="0"/>
              </a:rPr>
              <a:t>растет</a:t>
            </a:r>
            <a:r>
              <a:rPr lang="ru-RU" sz="2400" dirty="0" smtClean="0">
                <a:latin typeface="Georgia" pitchFamily="18" charset="0"/>
                <a:cs typeface="Arial" pitchFamily="34" charset="0"/>
              </a:rPr>
              <a:t>?»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400" dirty="0" smtClean="0">
                <a:latin typeface="Georgia" pitchFamily="18" charset="0"/>
                <a:cs typeface="Arial" pitchFamily="34" charset="0"/>
              </a:rPr>
              <a:t>«Близко – далеко»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400" dirty="0" smtClean="0">
                <a:latin typeface="Georgia" pitchFamily="18" charset="0"/>
                <a:cs typeface="Arial" pitchFamily="34" charset="0"/>
              </a:rPr>
              <a:t>«Низко – высоко»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400" dirty="0" smtClean="0">
                <a:latin typeface="Georgia" pitchFamily="18" charset="0"/>
                <a:cs typeface="Arial" pitchFamily="34" charset="0"/>
              </a:rPr>
              <a:t>«Семья»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ru-RU" sz="2400" dirty="0" smtClean="0">
                <a:latin typeface="Georgia" pitchFamily="18" charset="0"/>
                <a:cs typeface="Arial" pitchFamily="34" charset="0"/>
              </a:rPr>
              <a:t>«Детский сад»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16131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Примерные дидактические и сюжетно – ролевые игры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по дидактическому пособию  «Книга времен»:</a:t>
            </a:r>
            <a:endParaRPr lang="ru-RU" sz="2800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972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DCIM\100CASIO\CIMG7157.JPG"/>
          <p:cNvPicPr>
            <a:picLocks noChangeAspect="1" noChangeArrowheads="1"/>
          </p:cNvPicPr>
          <p:nvPr/>
        </p:nvPicPr>
        <p:blipFill>
          <a:blip r:embed="rId2" cstate="print"/>
          <a:srcRect l="14358" r="6104"/>
          <a:stretch>
            <a:fillRect/>
          </a:stretch>
        </p:blipFill>
        <p:spPr bwMode="auto">
          <a:xfrm>
            <a:off x="2698955" y="371155"/>
            <a:ext cx="6504039" cy="6132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7724" y="332509"/>
            <a:ext cx="4921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Работа с родителями</a:t>
            </a:r>
            <a:endParaRPr lang="ru-RU" sz="32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7170" name="Picture 2" descr="C:\Users\User\Desktop\книга\100CASIO\CIMG71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7796" y="1571105"/>
            <a:ext cx="5630487" cy="4222865"/>
          </a:xfrm>
          <a:prstGeom prst="rect">
            <a:avLst/>
          </a:prstGeom>
          <a:noFill/>
        </p:spPr>
      </p:pic>
      <p:pic>
        <p:nvPicPr>
          <p:cNvPr id="7171" name="Picture 3" descr="C:\Users\User\Desktop\книга\100CASIO\CIMG7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052" y="2227811"/>
            <a:ext cx="5641571" cy="42311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8581" y="2182762"/>
            <a:ext cx="96749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i="1" dirty="0" smtClean="0">
                <a:solidFill>
                  <a:srgbClr val="C00000"/>
                </a:solidFill>
                <a:latin typeface="Georgia" pitchFamily="18" charset="0"/>
              </a:rPr>
              <a:t>Спасибо за внимание!</a:t>
            </a:r>
            <a:endParaRPr lang="ru-RU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972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5845" y="1017639"/>
            <a:ext cx="9188245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Georgia" pitchFamily="18" charset="0"/>
              </a:rPr>
              <a:t>Актуальность – </a:t>
            </a:r>
          </a:p>
          <a:p>
            <a:endParaRPr lang="ru-RU" sz="2800" i="1" dirty="0" smtClean="0">
              <a:solidFill>
                <a:schemeClr val="accent5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ru-RU" sz="2800" i="1" dirty="0" smtClean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  <a:t>Пособие «Книга времен» имеет развивающее, обучающее и воспитывающее значения. Его можно использовать в таких образовательных областях как познавательное, речевое и социально-коммуникативное развитие для разных возрастных категорий детей.  Пособие предназначено для детей дошкольного возраста, педагогов и родителей.</a:t>
            </a:r>
            <a:endParaRPr lang="ru-RU" sz="2800" i="1" dirty="0">
              <a:solidFill>
                <a:schemeClr val="accent5">
                  <a:lumMod val="50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972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8425" y="516192"/>
            <a:ext cx="10958051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Georgia" pitchFamily="18" charset="0"/>
              </a:rPr>
              <a:t>Цель: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800" i="1" dirty="0" smtClean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400" i="1" dirty="0" smtClean="0">
                <a:solidFill>
                  <a:schemeClr val="accent5">
                    <a:lumMod val="50000"/>
                  </a:schemeClr>
                </a:solidFill>
                <a:latin typeface="Georgia" pitchFamily="18" charset="0"/>
              </a:rPr>
              <a:t>Способствовать формированию временных понятий у детей дошкольного возраста.</a:t>
            </a:r>
          </a:p>
          <a:p>
            <a:r>
              <a:rPr lang="ru-RU" sz="2800" b="1" i="1" dirty="0" smtClean="0">
                <a:solidFill>
                  <a:srgbClr val="C00000"/>
                </a:solidFill>
                <a:latin typeface="Georgia" pitchFamily="18" charset="0"/>
              </a:rPr>
              <a:t>Задачи: </a:t>
            </a:r>
          </a:p>
          <a:p>
            <a:r>
              <a:rPr lang="ru-RU" sz="2400" i="1" dirty="0" smtClean="0">
                <a:solidFill>
                  <a:srgbClr val="002060"/>
                </a:solidFill>
                <a:latin typeface="Georgia" pitchFamily="18" charset="0"/>
              </a:rPr>
              <a:t>1. Закреплять знания детей о временах года и их признаках, обогащать знания о сезонных изменениях в природе.</a:t>
            </a:r>
          </a:p>
          <a:p>
            <a:r>
              <a:rPr lang="ru-RU" sz="2400" i="1" dirty="0" smtClean="0">
                <a:solidFill>
                  <a:srgbClr val="002060"/>
                </a:solidFill>
                <a:latin typeface="Georgia" pitchFamily="18" charset="0"/>
              </a:rPr>
              <a:t>2. Расширять и закреплять знания у детей о частях суток.</a:t>
            </a:r>
          </a:p>
          <a:p>
            <a:r>
              <a:rPr lang="ru-RU" sz="2400" i="1" dirty="0" smtClean="0">
                <a:solidFill>
                  <a:srgbClr val="002060"/>
                </a:solidFill>
                <a:latin typeface="Georgia" pitchFamily="18" charset="0"/>
              </a:rPr>
              <a:t>3. Формировать у детей старшего дошкольного возраста понятия время, как единицы измерения мирового времени.</a:t>
            </a:r>
          </a:p>
          <a:p>
            <a:r>
              <a:rPr lang="ru-RU" sz="2400" i="1" dirty="0" smtClean="0">
                <a:solidFill>
                  <a:srgbClr val="002060"/>
                </a:solidFill>
                <a:latin typeface="Georgia" pitchFamily="18" charset="0"/>
              </a:rPr>
              <a:t>4. Обогащать словарный запас и речевую активность детей.</a:t>
            </a:r>
          </a:p>
          <a:p>
            <a:r>
              <a:rPr lang="ru-RU" sz="2400" i="1" dirty="0" smtClean="0">
                <a:solidFill>
                  <a:srgbClr val="002060"/>
                </a:solidFill>
                <a:latin typeface="Georgia" pitchFamily="18" charset="0"/>
              </a:rPr>
              <a:t>5. Формировать воображение, логическое мышление, мелкую моторику рук.</a:t>
            </a:r>
          </a:p>
          <a:p>
            <a:r>
              <a:rPr lang="ru-RU" sz="2400" i="1" dirty="0" smtClean="0">
                <a:solidFill>
                  <a:srgbClr val="002060"/>
                </a:solidFill>
                <a:latin typeface="Georgia" pitchFamily="18" charset="0"/>
              </a:rPr>
              <a:t>6. Осваивать пространственные отношения от себя и от других объектов: </a:t>
            </a:r>
            <a:r>
              <a:rPr lang="ru-RU" sz="2400" i="1" dirty="0" err="1" smtClean="0">
                <a:solidFill>
                  <a:srgbClr val="002060"/>
                </a:solidFill>
                <a:latin typeface="Georgia" pitchFamily="18" charset="0"/>
              </a:rPr>
              <a:t>выше-ниже</a:t>
            </a:r>
            <a:r>
              <a:rPr lang="ru-RU" sz="2400" i="1" dirty="0" smtClean="0">
                <a:solidFill>
                  <a:srgbClr val="002060"/>
                </a:solidFill>
                <a:latin typeface="Georgia" pitchFamily="18" charset="0"/>
              </a:rPr>
              <a:t>, </a:t>
            </a:r>
            <a:r>
              <a:rPr lang="ru-RU" sz="2400" i="1" dirty="0" err="1" smtClean="0">
                <a:solidFill>
                  <a:srgbClr val="002060"/>
                </a:solidFill>
                <a:latin typeface="Georgia" pitchFamily="18" charset="0"/>
              </a:rPr>
              <a:t>вверху-внизу</a:t>
            </a:r>
            <a:r>
              <a:rPr lang="ru-RU" sz="2400" i="1" dirty="0" smtClean="0">
                <a:solidFill>
                  <a:srgbClr val="002060"/>
                </a:solidFill>
                <a:latin typeface="Georgia" pitchFamily="18" charset="0"/>
              </a:rPr>
              <a:t>, </a:t>
            </a:r>
            <a:r>
              <a:rPr lang="ru-RU" sz="2400" i="1" dirty="0" err="1" smtClean="0">
                <a:solidFill>
                  <a:srgbClr val="002060"/>
                </a:solidFill>
                <a:latin typeface="Georgia" pitchFamily="18" charset="0"/>
              </a:rPr>
              <a:t>справа-слева</a:t>
            </a:r>
            <a:r>
              <a:rPr lang="ru-RU" sz="2400" i="1" dirty="0" smtClean="0">
                <a:solidFill>
                  <a:srgbClr val="002060"/>
                </a:solidFill>
                <a:latin typeface="Georgia" pitchFamily="18" charset="0"/>
              </a:rPr>
              <a:t>.</a:t>
            </a:r>
          </a:p>
          <a:p>
            <a:r>
              <a:rPr lang="ru-RU" sz="2400" i="1" dirty="0" smtClean="0">
                <a:solidFill>
                  <a:srgbClr val="002060"/>
                </a:solidFill>
                <a:latin typeface="Georgia" pitchFamily="18" charset="0"/>
              </a:rPr>
              <a:t>7. Воспитывать эмоциональные, эстетически ценные способы общения, бережное отношение к природе.</a:t>
            </a:r>
          </a:p>
          <a:p>
            <a:endParaRPr lang="ru-RU" sz="2000" b="1" i="1" dirty="0" smtClean="0">
              <a:solidFill>
                <a:srgbClr val="C0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972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18388" y="280220"/>
            <a:ext cx="53389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smtClean="0">
                <a:solidFill>
                  <a:srgbClr val="C00000"/>
                </a:solidFill>
                <a:latin typeface="Georgia" pitchFamily="18" charset="0"/>
              </a:rPr>
              <a:t>«Книга времен»</a:t>
            </a:r>
            <a:endParaRPr lang="ru-RU" sz="4400" dirty="0"/>
          </a:p>
        </p:txBody>
      </p:sp>
      <p:pic>
        <p:nvPicPr>
          <p:cNvPr id="3074" name="Picture 2" descr="I:\DCIM\100CASIO\CIMG7157.JPG"/>
          <p:cNvPicPr>
            <a:picLocks noChangeAspect="1" noChangeArrowheads="1"/>
          </p:cNvPicPr>
          <p:nvPr/>
        </p:nvPicPr>
        <p:blipFill>
          <a:blip r:embed="rId2" cstate="print"/>
          <a:srcRect l="14358" r="6104"/>
          <a:stretch>
            <a:fillRect/>
          </a:stretch>
        </p:blipFill>
        <p:spPr bwMode="auto">
          <a:xfrm>
            <a:off x="988142" y="1253614"/>
            <a:ext cx="5427406" cy="5117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I:\DCIM\100CASIO\CIMG71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14635">
            <a:off x="6902246" y="2171700"/>
            <a:ext cx="4576915" cy="3432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22972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https://static.wixstatic.com/media/d4b2e6_9750648de1324647a86e5836ab030f39.jpg/v1/fill/w_533,h_339,al_c,q_80,usm_0.66_1.00_0.01/d4b2e6_9750648de1324647a86e5836ab030f39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C:\Users\User\Desktop\d4b2e6_9750648de1324647a86e5836ab030f39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C:\Users\User\Desktop\d4b2e6_9750648de1324647a86e5836ab030f39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https://agronomu.com/media/res/1/3/8/6/7/13867.ojpmk0.3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0" name="Picture 12" descr="C:\Users\User\Desktop\imgpreview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66326" y="4126908"/>
            <a:ext cx="2976629" cy="2199976"/>
          </a:xfrm>
          <a:prstGeom prst="roundRect">
            <a:avLst/>
          </a:prstGeom>
          <a:noFill/>
        </p:spPr>
      </p:pic>
      <p:pic>
        <p:nvPicPr>
          <p:cNvPr id="2061" name="Picture 13" descr="C:\Users\User\Desktop\russian_garden_plant_0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52659" y="364421"/>
            <a:ext cx="2990296" cy="2207915"/>
          </a:xfrm>
          <a:prstGeom prst="roundRect">
            <a:avLst/>
          </a:prstGeom>
          <a:noFill/>
        </p:spPr>
      </p:pic>
      <p:pic>
        <p:nvPicPr>
          <p:cNvPr id="2062" name="Picture 14" descr="C:\Users\User\Desktop\88003346_large_67733164_Ryabina_na_snegu_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9003" y="480031"/>
            <a:ext cx="2991412" cy="2218923"/>
          </a:xfrm>
          <a:prstGeom prst="flowChartAlternateProcess">
            <a:avLst/>
          </a:prstGeom>
          <a:noFill/>
        </p:spPr>
      </p:pic>
      <p:pic>
        <p:nvPicPr>
          <p:cNvPr id="2063" name="Picture 15" descr="C:\Users\User\Desktop\061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9004" y="4230143"/>
            <a:ext cx="3005140" cy="2170655"/>
          </a:xfrm>
          <a:prstGeom prst="roundRect">
            <a:avLst/>
          </a:prstGeom>
          <a:noFill/>
        </p:spPr>
      </p:pic>
      <p:pic>
        <p:nvPicPr>
          <p:cNvPr id="2064" name="Рисунок 2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69110" y="1356853"/>
            <a:ext cx="5023772" cy="40410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22972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C:\Users\User\AppData\Local\Temp\Rar$DIa0.753\SDC103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6930" y="3489333"/>
            <a:ext cx="4498258" cy="3147441"/>
          </a:xfrm>
          <a:prstGeom prst="rect">
            <a:avLst/>
          </a:prstGeom>
          <a:noFill/>
        </p:spPr>
      </p:pic>
      <p:pic>
        <p:nvPicPr>
          <p:cNvPr id="7171" name="Picture 3" descr="C:\Users\User\Desktop\фото книги времен\книга\CIMG7167.JPG"/>
          <p:cNvPicPr>
            <a:picLocks noChangeAspect="1" noChangeArrowheads="1"/>
          </p:cNvPicPr>
          <p:nvPr/>
        </p:nvPicPr>
        <p:blipFill>
          <a:blip r:embed="rId3" cstate="print"/>
          <a:srcRect l="12043" t="3011" r="13280"/>
          <a:stretch>
            <a:fillRect/>
          </a:stretch>
        </p:blipFill>
        <p:spPr bwMode="auto">
          <a:xfrm>
            <a:off x="229010" y="235972"/>
            <a:ext cx="2956642" cy="2880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436376" y="309716"/>
            <a:ext cx="3746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Время года</a:t>
            </a:r>
          </a:p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ЗИМА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1026" name="Picture 2" descr="SDC1030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77433" y="206109"/>
            <a:ext cx="4501024" cy="3130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65471" y="3377381"/>
            <a:ext cx="69464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Georgia" pitchFamily="18" charset="0"/>
              </a:rPr>
              <a:t>Примерные дидактические игры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Georgia" pitchFamily="18" charset="0"/>
              </a:rPr>
              <a:t> по теме «Зима»: </a:t>
            </a:r>
          </a:p>
          <a:p>
            <a:pPr algn="ctr"/>
            <a:r>
              <a:rPr lang="ru-RU" sz="2400" dirty="0" smtClean="0">
                <a:latin typeface="Georgia" pitchFamily="18" charset="0"/>
              </a:rPr>
              <a:t>«Назови приметы зимы», Когда это бывает», «Одень куклу Машу на прогулку», «Что изменилось?», «Продолжи предложение»,</a:t>
            </a:r>
          </a:p>
          <a:p>
            <a:pPr algn="ctr"/>
            <a:r>
              <a:rPr lang="ru-RU" sz="2400" dirty="0" smtClean="0">
                <a:latin typeface="Georgia" pitchFamily="18" charset="0"/>
              </a:rPr>
              <a:t>«Слепи снеговика», «Где птичка?», «Низко-высоко», «Большой, средний, маленький», «Низко-высоко»</a:t>
            </a:r>
            <a:endParaRPr lang="ru-RU" sz="24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972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AppData\Local\Temp\Rar$DIa0.541\SDC103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10168" y="3480620"/>
            <a:ext cx="4370437" cy="3170903"/>
          </a:xfrm>
          <a:prstGeom prst="rect">
            <a:avLst/>
          </a:prstGeom>
          <a:noFill/>
        </p:spPr>
      </p:pic>
      <p:pic>
        <p:nvPicPr>
          <p:cNvPr id="8195" name="Picture 3" descr="C:\Users\User\Desktop\фото книги времен\книга\CIMG7169.JPG"/>
          <p:cNvPicPr>
            <a:picLocks noChangeAspect="1" noChangeArrowheads="1"/>
          </p:cNvPicPr>
          <p:nvPr/>
        </p:nvPicPr>
        <p:blipFill>
          <a:blip r:embed="rId3" cstate="print"/>
          <a:srcRect l="17204" r="6021"/>
          <a:stretch>
            <a:fillRect/>
          </a:stretch>
        </p:blipFill>
        <p:spPr bwMode="auto">
          <a:xfrm>
            <a:off x="294968" y="245487"/>
            <a:ext cx="2964424" cy="2895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3" name="Picture 1" descr="C:\Users\User\AppData\Local\Temp\Rar$DIa0.226\SDC103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4917" y="217270"/>
            <a:ext cx="4370438" cy="314536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392129" y="309716"/>
            <a:ext cx="41590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Georgia" pitchFamily="18" charset="0"/>
              </a:rPr>
              <a:t>Время года ВЕСНА</a:t>
            </a:r>
            <a:endParaRPr lang="ru-RU" sz="3200" b="1" dirty="0">
              <a:solidFill>
                <a:srgbClr val="00B050"/>
              </a:solidFill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0219" y="3613356"/>
            <a:ext cx="71234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B050"/>
                </a:solidFill>
                <a:latin typeface="Georgia" pitchFamily="18" charset="0"/>
              </a:rPr>
              <a:t>Примерные дидактические игры </a:t>
            </a:r>
          </a:p>
          <a:p>
            <a:pPr algn="ctr"/>
            <a:r>
              <a:rPr lang="ru-RU" sz="2400" dirty="0" smtClean="0">
                <a:solidFill>
                  <a:srgbClr val="00B050"/>
                </a:solidFill>
                <a:latin typeface="Georgia" pitchFamily="18" charset="0"/>
              </a:rPr>
              <a:t>по теме «Весна»: </a:t>
            </a:r>
          </a:p>
          <a:p>
            <a:pPr algn="ctr"/>
            <a:r>
              <a:rPr lang="ru-RU" sz="2400" dirty="0" smtClean="0">
                <a:latin typeface="Georgia" pitchFamily="18" charset="0"/>
              </a:rPr>
              <a:t>«Назови приметы весны», «Когда это бывает», «Что изменилось?», «Продолжи предложение», «Какое солнышко?», «Одень куклу Машу на прогулку», «А что потом?»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2972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User\Desktop\фото книги времен\100CASIO\CIMG7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8658" y="203366"/>
            <a:ext cx="4262283" cy="3162138"/>
          </a:xfrm>
          <a:prstGeom prst="rect">
            <a:avLst/>
          </a:prstGeom>
          <a:noFill/>
        </p:spPr>
      </p:pic>
      <p:pic>
        <p:nvPicPr>
          <p:cNvPr id="23554" name="Picture 2" descr="C:\Users\User\AppData\Local\Temp\Rar$DIa0.976\SDC103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3406" y="3495368"/>
            <a:ext cx="4252449" cy="3185649"/>
          </a:xfrm>
          <a:prstGeom prst="rect">
            <a:avLst/>
          </a:prstGeom>
          <a:noFill/>
        </p:spPr>
      </p:pic>
      <p:pic>
        <p:nvPicPr>
          <p:cNvPr id="23556" name="Picture 4" descr="C:\Users\User\Desktop\фото книги времен\книга\CIMG7170.JPG"/>
          <p:cNvPicPr>
            <a:picLocks noChangeAspect="1" noChangeArrowheads="1"/>
          </p:cNvPicPr>
          <p:nvPr/>
        </p:nvPicPr>
        <p:blipFill>
          <a:blip r:embed="rId4" cstate="print"/>
          <a:srcRect l="11341" r="7439"/>
          <a:stretch>
            <a:fillRect/>
          </a:stretch>
        </p:blipFill>
        <p:spPr bwMode="auto">
          <a:xfrm>
            <a:off x="221226" y="209004"/>
            <a:ext cx="3063778" cy="2829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613356" y="383458"/>
            <a:ext cx="3642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  <a:t>Время года ЛЕТО</a:t>
            </a:r>
            <a:endParaRPr lang="ru-RU" sz="32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6194" y="3038168"/>
            <a:ext cx="67400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Georgia" pitchFamily="18" charset="0"/>
              </a:rPr>
              <a:t>Примерные дидактические игры 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Georgia" pitchFamily="18" charset="0"/>
              </a:rPr>
              <a:t>по теме «Лето»:</a:t>
            </a:r>
          </a:p>
          <a:p>
            <a:pPr algn="ctr"/>
            <a:r>
              <a:rPr lang="ru-RU" sz="2400" dirty="0" smtClean="0">
                <a:latin typeface="Georgia" pitchFamily="18" charset="0"/>
              </a:rPr>
              <a:t>«Назови приметы лета», «Что изменилось?», «Когда это бывает?», «Продолжи предложение», «Одень куклу Машу на прогулку», «А что потом?», «Где что растет?»,</a:t>
            </a:r>
          </a:p>
          <a:p>
            <a:pPr algn="ctr"/>
            <a:r>
              <a:rPr lang="ru-RU" sz="2400" dirty="0" smtClean="0">
                <a:latin typeface="Georgia" pitchFamily="18" charset="0"/>
              </a:rPr>
              <a:t>«Низко-высоко», «Какое солнышко?», «Подбери по цвету»</a:t>
            </a:r>
            <a:endParaRPr lang="ru-RU" sz="24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972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C:\Users\User\AppData\Local\Temp\Rar$DIa0.567\SDC103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9162" y="3557310"/>
            <a:ext cx="4327176" cy="3112647"/>
          </a:xfrm>
          <a:prstGeom prst="rect">
            <a:avLst/>
          </a:prstGeom>
          <a:noFill/>
        </p:spPr>
      </p:pic>
      <p:pic>
        <p:nvPicPr>
          <p:cNvPr id="24582" name="Picture 6" descr="C:\Users\User\Desktop\фото книги времен\книга\CIMG7172.JPG"/>
          <p:cNvPicPr>
            <a:picLocks noChangeAspect="1" noChangeArrowheads="1"/>
          </p:cNvPicPr>
          <p:nvPr/>
        </p:nvPicPr>
        <p:blipFill>
          <a:blip r:embed="rId4" cstate="print"/>
          <a:srcRect l="18333" t="2889" r="9667" b="3111"/>
          <a:stretch>
            <a:fillRect/>
          </a:stretch>
        </p:blipFill>
        <p:spPr bwMode="auto">
          <a:xfrm>
            <a:off x="212754" y="206478"/>
            <a:ext cx="2895192" cy="2834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8" name="Picture 2" descr="C:\Users\User\AppData\Local\Temp\Rar$DIa0.832\SDC1031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83910" y="245928"/>
            <a:ext cx="4312920" cy="319044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54361" y="398206"/>
            <a:ext cx="34953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latin typeface="Georgia" pitchFamily="18" charset="0"/>
              </a:rPr>
              <a:t>Время года ОСЕНЬ</a:t>
            </a:r>
            <a:endParaRPr lang="ru-RU" sz="3200" b="1" dirty="0">
              <a:solidFill>
                <a:srgbClr val="FFC000"/>
              </a:solidFill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754" y="3237271"/>
            <a:ext cx="70719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Georgia" pitchFamily="18" charset="0"/>
              </a:rPr>
              <a:t>Примерные дидактические игры </a:t>
            </a:r>
          </a:p>
          <a:p>
            <a:pPr algn="ctr"/>
            <a:r>
              <a:rPr lang="ru-RU" sz="2400" dirty="0" smtClean="0">
                <a:solidFill>
                  <a:srgbClr val="FFC000"/>
                </a:solidFill>
                <a:latin typeface="Georgia" pitchFamily="18" charset="0"/>
              </a:rPr>
              <a:t>по теме «Осень»:</a:t>
            </a:r>
          </a:p>
          <a:p>
            <a:pPr algn="ctr"/>
            <a:r>
              <a:rPr lang="ru-RU" sz="2400" dirty="0" smtClean="0">
                <a:latin typeface="Georgia" pitchFamily="18" charset="0"/>
              </a:rPr>
              <a:t>«Назови приметы осени», «Когда это бывает?», «Что изменилось?», «Одень куклу Машу на прогулку», «Какое солнышко?», «Посчитай грибочки», «Посчитай листочки», «Подбери по цвету», «Высоко-низко», «Продолжи предложение»</a:t>
            </a:r>
            <a:endParaRPr lang="ru-RU" sz="24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972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</TotalTime>
  <Words>568</Words>
  <Application>Microsoft Office PowerPoint</Application>
  <PresentationFormat>Произвольный</PresentationFormat>
  <Paragraphs>83</Paragraphs>
  <Slides>19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   «Книга времен»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«Книга времён»</dc:title>
  <dc:creator>Пользователь</dc:creator>
  <cp:lastModifiedBy>User</cp:lastModifiedBy>
  <cp:revision>80</cp:revision>
  <dcterms:created xsi:type="dcterms:W3CDTF">2017-10-10T05:22:20Z</dcterms:created>
  <dcterms:modified xsi:type="dcterms:W3CDTF">2018-02-17T08:03:28Z</dcterms:modified>
</cp:coreProperties>
</file>