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59" r:id="rId4"/>
    <p:sldId id="286" r:id="rId5"/>
    <p:sldId id="265" r:id="rId6"/>
    <p:sldId id="260" r:id="rId7"/>
    <p:sldId id="262" r:id="rId8"/>
    <p:sldId id="288" r:id="rId9"/>
    <p:sldId id="292" r:id="rId10"/>
    <p:sldId id="289" r:id="rId11"/>
    <p:sldId id="291" r:id="rId12"/>
    <p:sldId id="290" r:id="rId13"/>
    <p:sldId id="270" r:id="rId14"/>
    <p:sldId id="271" r:id="rId15"/>
    <p:sldId id="272" r:id="rId16"/>
    <p:sldId id="293" r:id="rId17"/>
    <p:sldId id="294" r:id="rId18"/>
    <p:sldId id="295" r:id="rId19"/>
    <p:sldId id="296" r:id="rId20"/>
    <p:sldId id="297" r:id="rId21"/>
    <p:sldId id="298" r:id="rId22"/>
    <p:sldId id="274" r:id="rId23"/>
    <p:sldId id="300" r:id="rId24"/>
    <p:sldId id="299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CC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slide" Target="slide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13.xml"/><Relationship Id="rId7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22.xml"/><Relationship Id="rId4" Type="http://schemas.openxmlformats.org/officeDocument/2006/relationships/image" Target="../media/image4.jpeg"/><Relationship Id="rId9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22.jpeg"/><Relationship Id="rId7" Type="http://schemas.openxmlformats.org/officeDocument/2006/relationships/image" Target="../media/image8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9.jpe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3.jpeg"/><Relationship Id="rId7" Type="http://schemas.openxmlformats.org/officeDocument/2006/relationships/image" Target="../media/image8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jpeg"/><Relationship Id="rId4" Type="http://schemas.openxmlformats.org/officeDocument/2006/relationships/audio" Target="../media/audio2.wav"/><Relationship Id="rId9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4.jpeg"/><Relationship Id="rId7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png"/><Relationship Id="rId9" Type="http://schemas.openxmlformats.org/officeDocument/2006/relationships/image" Target="../media/image8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8.jpeg"/><Relationship Id="rId7" Type="http://schemas.openxmlformats.org/officeDocument/2006/relationships/image" Target="../media/image9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10" Type="http://schemas.openxmlformats.org/officeDocument/2006/relationships/image" Target="../media/image83.jpeg"/><Relationship Id="rId4" Type="http://schemas.openxmlformats.org/officeDocument/2006/relationships/audio" Target="../media/audio2.wav"/><Relationship Id="rId9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89.jpeg"/><Relationship Id="rId7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10" Type="http://schemas.openxmlformats.org/officeDocument/2006/relationships/image" Target="../media/image88.jpeg"/><Relationship Id="rId4" Type="http://schemas.openxmlformats.org/officeDocument/2006/relationships/image" Target="../media/image90.jpeg"/><Relationship Id="rId9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3.jpeg"/><Relationship Id="rId7" Type="http://schemas.openxmlformats.org/officeDocument/2006/relationships/image" Target="../media/image9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11" Type="http://schemas.openxmlformats.org/officeDocument/2006/relationships/image" Target="../media/image88.jpeg"/><Relationship Id="rId5" Type="http://schemas.openxmlformats.org/officeDocument/2006/relationships/image" Target="../media/image94.jpeg"/><Relationship Id="rId10" Type="http://schemas.openxmlformats.org/officeDocument/2006/relationships/image" Target="../media/image83.jpeg"/><Relationship Id="rId4" Type="http://schemas.openxmlformats.org/officeDocument/2006/relationships/audio" Target="../media/audio2.wav"/><Relationship Id="rId9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94.jpeg"/><Relationship Id="rId7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11" Type="http://schemas.openxmlformats.org/officeDocument/2006/relationships/image" Target="../media/image93.jpeg"/><Relationship Id="rId5" Type="http://schemas.openxmlformats.org/officeDocument/2006/relationships/image" Target="../media/image96.jpeg"/><Relationship Id="rId10" Type="http://schemas.openxmlformats.org/officeDocument/2006/relationships/audio" Target="../media/audio1.wav"/><Relationship Id="rId4" Type="http://schemas.openxmlformats.org/officeDocument/2006/relationships/image" Target="../media/image95.jpeg"/><Relationship Id="rId9" Type="http://schemas.openxmlformats.org/officeDocument/2006/relationships/image" Target="../media/image8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88.jpeg"/><Relationship Id="rId4" Type="http://schemas.openxmlformats.org/officeDocument/2006/relationships/image" Target="../media/image8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916832"/>
            <a:ext cx="4563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Гжель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718" y="116632"/>
            <a:ext cx="8122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Виртуальная экскурсия</a:t>
            </a:r>
          </a:p>
          <a:p>
            <a:pPr algn="ctr"/>
            <a:r>
              <a:rPr lang="ru-RU" sz="2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для детей среднего и  старшего дошкольного возраста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7160" y="4941168"/>
            <a:ext cx="6003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Calibri" pitchFamily="34" charset="0"/>
                <a:cs typeface="Calibri" pitchFamily="34" charset="0"/>
              </a:rPr>
              <a:t>Трайдакало Т.Г. воспитатель высшей квалификационной категории</a:t>
            </a:r>
          </a:p>
        </p:txBody>
      </p:sp>
      <p:pic>
        <p:nvPicPr>
          <p:cNvPr id="6" name="Рисунок 5" descr="705261-7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556792"/>
            <a:ext cx="4353854" cy="381642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port_files_14_14425928-9871-11e2-bb16-446d57d93aa3_79850033-9a26-11e2-bb16-446d57d93aa3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2D7DB"/>
              </a:clrFrom>
              <a:clrTo>
                <a:srgbClr val="D2D7D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476672"/>
            <a:ext cx="2521383" cy="338755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9871" y="0"/>
            <a:ext cx="19138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Галерея </a:t>
            </a:r>
            <a:endParaRPr lang="ru-RU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04248" y="188640"/>
            <a:ext cx="2069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Часы  </a:t>
            </a:r>
          </a:p>
        </p:txBody>
      </p:sp>
      <p:pic>
        <p:nvPicPr>
          <p:cNvPr id="5" name="Рисунок 4" descr="0_436e3_811caf79_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2D7DB"/>
              </a:clrFrom>
              <a:clrTo>
                <a:srgbClr val="D2D7D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764704"/>
            <a:ext cx="2376264" cy="3168353"/>
          </a:xfrm>
          <a:prstGeom prst="rect">
            <a:avLst/>
          </a:prstGeom>
        </p:spPr>
      </p:pic>
      <p:pic>
        <p:nvPicPr>
          <p:cNvPr id="9" name="Рисунок 8" descr="im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764704"/>
            <a:ext cx="2007224" cy="3072343"/>
          </a:xfrm>
          <a:prstGeom prst="rect">
            <a:avLst/>
          </a:prstGeom>
        </p:spPr>
      </p:pic>
      <p:pic>
        <p:nvPicPr>
          <p:cNvPr id="10" name="Рисунок 9" descr="440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D2D7DB"/>
              </a:clrFrom>
              <a:clrTo>
                <a:srgbClr val="D2D7D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3789040"/>
            <a:ext cx="2149301" cy="2761694"/>
          </a:xfrm>
          <a:prstGeom prst="rect">
            <a:avLst/>
          </a:prstGeom>
        </p:spPr>
      </p:pic>
      <p:pic>
        <p:nvPicPr>
          <p:cNvPr id="13" name="Рисунок 12" descr="ph_l_57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3356992"/>
            <a:ext cx="2098543" cy="314781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port_files_14_14425928-9871-11e2-bb16-446d57d93aa3_79850033-9a26-11e2-bb16-446d57d93aa3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2977096"/>
            <a:ext cx="2684841" cy="35482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9871" y="0"/>
            <a:ext cx="19138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Галерея </a:t>
            </a:r>
            <a:endParaRPr lang="ru-RU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04248" y="188640"/>
            <a:ext cx="2069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Колокольчики   </a:t>
            </a:r>
          </a:p>
        </p:txBody>
      </p:sp>
      <p:pic>
        <p:nvPicPr>
          <p:cNvPr id="5" name="Рисунок 4" descr="0_436e3_811caf79_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916832"/>
            <a:ext cx="2844316" cy="2844316"/>
          </a:xfrm>
          <a:prstGeom prst="rect">
            <a:avLst/>
          </a:prstGeom>
        </p:spPr>
      </p:pic>
      <p:pic>
        <p:nvPicPr>
          <p:cNvPr id="9" name="Рисунок 8" descr="img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1988840"/>
            <a:ext cx="2007224" cy="2830142"/>
          </a:xfrm>
          <a:prstGeom prst="rect">
            <a:avLst/>
          </a:prstGeom>
        </p:spPr>
      </p:pic>
      <p:pic>
        <p:nvPicPr>
          <p:cNvPr id="11" name="Рисунок 10" descr="27971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9F8F4"/>
              </a:clrFrom>
              <a:clrTo>
                <a:srgbClr val="F9F8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188640"/>
            <a:ext cx="3636113" cy="299695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port_files_14_14425928-9871-11e2-bb16-446d57d93aa3_79850033-9a26-11e2-bb16-446d57d93aa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779787"/>
            <a:ext cx="2160000" cy="216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09871" y="0"/>
            <a:ext cx="19138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Галерея </a:t>
            </a:r>
            <a:endParaRPr lang="ru-RU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04248" y="188640"/>
            <a:ext cx="2069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Изразцы   </a:t>
            </a:r>
          </a:p>
        </p:txBody>
      </p:sp>
      <p:pic>
        <p:nvPicPr>
          <p:cNvPr id="5" name="Рисунок 4" descr="0_436e3_811caf79_L.jpg"/>
          <p:cNvPicPr>
            <a:picLocks noChangeAspect="1"/>
          </p:cNvPicPr>
          <p:nvPr/>
        </p:nvPicPr>
        <p:blipFill>
          <a:blip r:embed="rId3" cstate="print"/>
          <a:srcRect l="9940" r="12198"/>
          <a:stretch>
            <a:fillRect/>
          </a:stretch>
        </p:blipFill>
        <p:spPr>
          <a:xfrm>
            <a:off x="467544" y="764704"/>
            <a:ext cx="3384376" cy="5648424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9" name="Рисунок 8" descr="im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269000"/>
            <a:ext cx="2160000" cy="2160000"/>
          </a:xfrm>
          <a:prstGeom prst="rect">
            <a:avLst/>
          </a:prstGeom>
        </p:spPr>
      </p:pic>
      <p:pic>
        <p:nvPicPr>
          <p:cNvPr id="10" name="Рисунок 9" descr="44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1269000"/>
            <a:ext cx="2160000" cy="2160000"/>
          </a:xfrm>
          <a:prstGeom prst="rect">
            <a:avLst/>
          </a:prstGeom>
        </p:spPr>
      </p:pic>
      <p:pic>
        <p:nvPicPr>
          <p:cNvPr id="13" name="Рисунок 12" descr="ph_l_5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3789040"/>
            <a:ext cx="2160000" cy="2160000"/>
          </a:xfrm>
          <a:prstGeom prst="rect">
            <a:avLst/>
          </a:prstGeom>
        </p:spPr>
      </p:pic>
      <p:sp>
        <p:nvSpPr>
          <p:cNvPr id="11" name="Скругленный прямоугольник 10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380312" y="6093296"/>
            <a:ext cx="1512168" cy="57606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МАРШРУТ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26" y="0"/>
            <a:ext cx="56419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Технология изготовления  </a:t>
            </a:r>
            <a:endParaRPr lang="ru-RU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951021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Сырьевой цех Гжельского фарфорового завода, отсюда начинается заготовка фарфорового раствора – </a:t>
            </a:r>
            <a:r>
              <a:rPr lang="ru-RU" dirty="0" err="1"/>
              <a:t>шликера</a:t>
            </a:r>
            <a:r>
              <a:rPr lang="ru-RU" dirty="0"/>
              <a:t>.  </a:t>
            </a:r>
            <a:endParaRPr lang="ru-RU" sz="1600" dirty="0"/>
          </a:p>
        </p:txBody>
      </p:sp>
      <p:pic>
        <p:nvPicPr>
          <p:cNvPr id="17410" name="Picture 2" descr="Один день на фарфоровом заводе &quot;Гжел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640957" cy="489654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836712"/>
            <a:ext cx="4283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/>
              <a:t>Фарфоровые изделия изготавливаются путём литья в гипсовых формах. Гжельские мастера на специальных гончарных станках вытачивают гипсовые разъёмные формы для отливки будущих изделий. </a:t>
            </a:r>
            <a:endParaRPr lang="ru-RU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245591" cy="63367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1394268251_436694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780928"/>
            <a:ext cx="4286119" cy="32145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30002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Затем в гипсовую форму литейщик заливает жидкую керамическую массу — </a:t>
            </a:r>
            <a:r>
              <a:rPr lang="ru-RU" dirty="0" err="1"/>
              <a:t>шликер</a:t>
            </a:r>
            <a:r>
              <a:rPr lang="ru-RU" dirty="0"/>
              <a:t>. </a:t>
            </a:r>
            <a:endParaRPr lang="ru-RU" sz="1600" dirty="0"/>
          </a:p>
        </p:txBody>
      </p:sp>
      <p:pic>
        <p:nvPicPr>
          <p:cNvPr id="3" name="Рисунок 2" descr="1398843509_148597_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420888"/>
            <a:ext cx="6696744" cy="376505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8674" name="Picture 2" descr="http://www.adsl.zveronline.ru/projects/articles/2012/01/10/dymka_toy_creating/teh-5_b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19" y="188640"/>
            <a:ext cx="3780421" cy="252028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807038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Пористый гипс вытягивает и впитывает влагу, </a:t>
            </a:r>
            <a:r>
              <a:rPr lang="ru-RU" dirty="0" err="1"/>
              <a:t>шликер</a:t>
            </a:r>
            <a:r>
              <a:rPr lang="ru-RU" dirty="0"/>
              <a:t> постепенно затвердевает, приобретая очертания формы. Далее форму раскрывают и достают полуфабрикат, вручную подправляют и заглаживают «швы». </a:t>
            </a:r>
            <a:endParaRPr lang="ru-RU" sz="1600" dirty="0"/>
          </a:p>
        </p:txBody>
      </p:sp>
      <p:pic>
        <p:nvPicPr>
          <p:cNvPr id="3" name="Рисунок 2" descr="1398843509_148597_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261131"/>
            <a:ext cx="5007459" cy="333622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8674" name="Picture 2" descr="http://www.adsl.zveronline.ru/projects/articles/2012/01/10/dymka_toy_creating/teh-5_b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04725" y="476672"/>
            <a:ext cx="3543739" cy="237626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271220082213.jpg"/>
          <p:cNvPicPr>
            <a:picLocks noChangeAspect="1"/>
          </p:cNvPicPr>
          <p:nvPr/>
        </p:nvPicPr>
        <p:blipFill>
          <a:blip r:embed="rId4" cstate="print"/>
          <a:srcRect l="7143"/>
          <a:stretch>
            <a:fillRect/>
          </a:stretch>
        </p:blipFill>
        <p:spPr>
          <a:xfrm>
            <a:off x="179512" y="260648"/>
            <a:ext cx="4680520" cy="336037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5892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Керамические изделия подвергают обжигу дважды. Возможно, именно поэтому в названии художественного промысла «Гжель» слышатся отзвуки глагола «жечь»?     Первый утильный обжиг производят при относительно низкой температуре.  </a:t>
            </a:r>
          </a:p>
        </p:txBody>
      </p:sp>
      <p:pic>
        <p:nvPicPr>
          <p:cNvPr id="6" name="Рисунок 5" descr="607612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15989"/>
            <a:ext cx="8568952" cy="485573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5892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После предварительного обжига изделия проходят «фуксиновый контроль»: полуфабрикаты опускают в розовый нестойкий раствор фуксина, пропадающий под воздействием света. Этот технологический процесс даёт возможность проверить качество керамических изделий, делает заметными мелкие трещинки и сколы.  </a:t>
            </a:r>
          </a:p>
        </p:txBody>
      </p:sp>
      <p:pic>
        <p:nvPicPr>
          <p:cNvPr id="3" name="Рисунок 2" descr="1398843509_148597_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49203"/>
            <a:ext cx="6408712" cy="363160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607619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2066" y="188640"/>
            <a:ext cx="3744415" cy="280831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4725144"/>
            <a:ext cx="4104456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Далее мастер расписывает изделия окисью кобальта. Перед покрытием глазурью будущая гжель представляет сочетание розового и чёрного цветов.  </a:t>
            </a:r>
          </a:p>
        </p:txBody>
      </p:sp>
      <p:pic>
        <p:nvPicPr>
          <p:cNvPr id="3" name="Рисунок 2" descr="1398843509_148597_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9371" y="188640"/>
            <a:ext cx="5664629" cy="424847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607619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84984"/>
            <a:ext cx="4536504" cy="302433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CIMG7146.jpg"/>
          <p:cNvPicPr>
            <a:picLocks noChangeAspect="1"/>
          </p:cNvPicPr>
          <p:nvPr/>
        </p:nvPicPr>
        <p:blipFill>
          <a:blip r:embed="rId4" cstate="print"/>
          <a:srcRect r="16841"/>
          <a:stretch>
            <a:fillRect/>
          </a:stretch>
        </p:blipFill>
        <p:spPr>
          <a:xfrm>
            <a:off x="251520" y="548680"/>
            <a:ext cx="3050119" cy="244827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27384"/>
            <a:ext cx="42896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Маршрут экскурсии</a:t>
            </a:r>
            <a:endParaRPr lang="ru-RU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52626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" pitchFamily="34" charset="0"/>
                <a:cs typeface="Calibri" pitchFamily="34" charset="0"/>
              </a:rPr>
              <a:t>Для выбора маршрута щелкните по картинке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61277" y="1320783"/>
            <a:ext cx="2540575" cy="3701685"/>
            <a:chOff x="407810" y="733859"/>
            <a:chExt cx="3196208" cy="5110719"/>
          </a:xfrm>
        </p:grpSpPr>
        <p:pic>
          <p:nvPicPr>
            <p:cNvPr id="4" name="Рисунок 3" descr="0010-010-Vzroslye-proniklis-k-Filimonu-pochteniem-k-plokhomu-cheloveku-deti-ne.jpg">
              <a:hlinkClick r:id="" action="ppaction://hlinkshowjump?jump=nextslide" highlightClick="1"/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810" y="733859"/>
              <a:ext cx="3196208" cy="4528976"/>
            </a:xfrm>
            <a:prstGeom prst="rect">
              <a:avLst/>
            </a:prstGeom>
            <a:ln w="76200">
              <a:solidFill>
                <a:srgbClr val="0070C0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76717" y="5334661"/>
              <a:ext cx="2898903" cy="509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История промысла</a:t>
              </a:r>
            </a:p>
          </p:txBody>
        </p:sp>
      </p:grpSp>
      <p:grpSp>
        <p:nvGrpSpPr>
          <p:cNvPr id="7" name="Группа 8"/>
          <p:cNvGrpSpPr/>
          <p:nvPr/>
        </p:nvGrpSpPr>
        <p:grpSpPr>
          <a:xfrm>
            <a:off x="3131840" y="1341539"/>
            <a:ext cx="3237687" cy="2591517"/>
            <a:chOff x="3310928" y="1413547"/>
            <a:chExt cx="3237687" cy="2591517"/>
          </a:xfrm>
        </p:grpSpPr>
        <p:pic>
          <p:nvPicPr>
            <p:cNvPr id="1026" name="Picture 2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310928" y="1413547"/>
              <a:ext cx="3237687" cy="2158458"/>
            </a:xfrm>
            <a:prstGeom prst="rect">
              <a:avLst/>
            </a:prstGeom>
            <a:noFill/>
            <a:ln w="76200">
              <a:solidFill>
                <a:srgbClr val="0070C0"/>
              </a:solidFill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417314" y="3635732"/>
              <a:ext cx="29896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Технология изготовления</a:t>
              </a: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6804248" y="1024678"/>
            <a:ext cx="2088232" cy="3484442"/>
            <a:chOff x="4355975" y="1316787"/>
            <a:chExt cx="1584177" cy="2727598"/>
          </a:xfrm>
        </p:grpSpPr>
        <p:pic>
          <p:nvPicPr>
            <p:cNvPr id="1028" name="Picture 4" descr="http://doc4web.ru/uploads/files/14/13306/hello_html_m25710a1f.jp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 rot="5400000">
              <a:off x="4021640" y="1651122"/>
              <a:ext cx="2237475" cy="1568805"/>
            </a:xfrm>
            <a:prstGeom prst="rect">
              <a:avLst/>
            </a:prstGeom>
            <a:noFill/>
            <a:ln w="76200">
              <a:solidFill>
                <a:srgbClr val="0070C0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355976" y="3586627"/>
              <a:ext cx="1584176" cy="45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600" b="1" dirty="0"/>
                <a:t>Элементы </a:t>
              </a:r>
            </a:p>
            <a:p>
              <a:pPr algn="r"/>
              <a:r>
                <a:rPr lang="ru-RU" sz="1600" b="1" dirty="0"/>
                <a:t>росписи</a:t>
              </a:r>
            </a:p>
          </p:txBody>
        </p:sp>
      </p:grpSp>
      <p:grpSp>
        <p:nvGrpSpPr>
          <p:cNvPr id="10" name="Группа 14"/>
          <p:cNvGrpSpPr/>
          <p:nvPr/>
        </p:nvGrpSpPr>
        <p:grpSpPr>
          <a:xfrm>
            <a:off x="4716016" y="4149080"/>
            <a:ext cx="2749254" cy="2532262"/>
            <a:chOff x="1956050" y="4497378"/>
            <a:chExt cx="2749254" cy="2532262"/>
          </a:xfrm>
        </p:grpSpPr>
        <p:pic>
          <p:nvPicPr>
            <p:cNvPr id="36865" name="Picture 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1956050" y="4497378"/>
              <a:ext cx="2749254" cy="2039947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843808" y="6660308"/>
              <a:ext cx="1028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/>
                <a:t>Галерея </a:t>
              </a:r>
            </a:p>
          </p:txBody>
        </p:sp>
      </p:grpSp>
      <p:sp>
        <p:nvSpPr>
          <p:cNvPr id="16" name="Скругленный прямоугольник 15">
            <a:hlinkClick r:id="rId9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179512" y="5373216"/>
            <a:ext cx="4392488" cy="86409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Дидактическая игра </a:t>
            </a:r>
          </a:p>
          <a:p>
            <a:pPr algn="ctr"/>
            <a:r>
              <a:rPr lang="ru-RU" b="1" dirty="0"/>
              <a:t>«МАГАЗИН  ПОСУДЫ»</a:t>
            </a:r>
          </a:p>
        </p:txBody>
      </p:sp>
      <p:sp>
        <p:nvSpPr>
          <p:cNvPr id="17" name="Скругленный прямоугольник 16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5580112" y="260648"/>
            <a:ext cx="3456384" cy="50405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Пояснительная записка</a:t>
            </a:r>
            <a:endParaRPr lang="ru-RU" b="1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6136" y="4482986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Расписанные изделия покрывают  глазурью, густой белой  не прозрачной жидкостью, которая после обжига становится прочной и прозрачной, как стекло.</a:t>
            </a:r>
          </a:p>
        </p:txBody>
      </p:sp>
      <p:pic>
        <p:nvPicPr>
          <p:cNvPr id="3" name="Рисунок 2" descr="1398843509_148597_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88640"/>
            <a:ext cx="5076056" cy="380704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Рисунок 3" descr="607619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546902"/>
            <a:ext cx="5400600" cy="405045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941168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После нанесения глазури изделиям предстоит выдержать окончательный второй обжиг. Воздействие высокой температурой превращает «молочные» изделия в бело-голубые: глазурь становится прозрачной и крепкой, а роспись приобретает знаменитый васильковый оттенок. От высокой температуры большинство красок выцветает, только кобальт сохраняет свою небесную синеву. Именно поэтому изделия этого художественного промысла выдержаны в синих тонах.</a:t>
            </a:r>
          </a:p>
        </p:txBody>
      </p:sp>
      <p:pic>
        <p:nvPicPr>
          <p:cNvPr id="8" name="Рисунок 7" descr="1398843509_148597_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5303038" cy="396044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2" descr="Фотография Фабрика &quot;Синь России&quot; (Гжель (Московская область))"/>
          <p:cNvPicPr>
            <a:picLocks noChangeAspect="1" noChangeArrowheads="1"/>
          </p:cNvPicPr>
          <p:nvPr/>
        </p:nvPicPr>
        <p:blipFill>
          <a:blip r:embed="rId3" cstate="print"/>
          <a:srcRect l="1149" t="12009" r="21839" b="9075"/>
          <a:stretch>
            <a:fillRect/>
          </a:stretch>
        </p:blipFill>
        <p:spPr bwMode="auto">
          <a:xfrm>
            <a:off x="4283968" y="1757770"/>
            <a:ext cx="4680520" cy="321349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Скругленный прямоугольник 6">
            <a:hlinkClick r:id="rId4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6660232" y="548680"/>
            <a:ext cx="2160240" cy="72008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МАРШРУТ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1772816"/>
            <a:ext cx="3542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Глазурированая</a:t>
            </a:r>
            <a:r>
              <a:rPr lang="ru-RU" dirty="0"/>
              <a:t> посуда до обжига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16" y="4509120"/>
            <a:ext cx="168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…после обжига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78" y="0"/>
            <a:ext cx="41776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Элементы росписи </a:t>
            </a:r>
            <a:endParaRPr lang="ru-RU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 descr="13835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2673000" cy="3564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Рисунок 3" descr="18808-5b521-16181257-m750x740 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1628800"/>
            <a:ext cx="2880320" cy="28803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Рисунок 4" descr="NqVNo25KqY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5412" y="1268760"/>
            <a:ext cx="2707068" cy="36004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515719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 Гжельские чайники, молочники, кувшины сохраняют фольклорную способность к импровизации. Сюжеты рисунков народного промысла удивительны и разнообразны. Используя один и тот же набор живописных элементов, мастера создают традиционные мотивы гжельской росписи: растительные орнаменты, сказочные птицы, жанровые сценки, архитектурные пейзажи.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530120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  Основным приёмом гжельской росписи является кистевой мазок, создающий множество тончайших градаций синего цвета </a:t>
            </a:r>
            <a:r>
              <a:rPr lang="ru-RU" dirty="0" err="1"/>
              <a:t>c</a:t>
            </a:r>
            <a:r>
              <a:rPr lang="ru-RU" dirty="0"/>
              <a:t> обширным тональным диапазоном от тёмных и плотных до светлых и лёгких тонов.  Многообразие синего цвета придаёт «одноцветному» изображению богатое тональное звучание. </a:t>
            </a:r>
          </a:p>
        </p:txBody>
      </p:sp>
      <p:pic>
        <p:nvPicPr>
          <p:cNvPr id="8" name="Рисунок 7" descr="iswCraK8OmE.jpg"/>
          <p:cNvPicPr>
            <a:picLocks noChangeAspect="1"/>
          </p:cNvPicPr>
          <p:nvPr/>
        </p:nvPicPr>
        <p:blipFill>
          <a:blip r:embed="rId2" cstate="print"/>
          <a:srcRect l="6715" r="51654" b="11913"/>
          <a:stretch>
            <a:fillRect/>
          </a:stretch>
        </p:blipFill>
        <p:spPr>
          <a:xfrm>
            <a:off x="5652120" y="332656"/>
            <a:ext cx="2664296" cy="2062681"/>
          </a:xfrm>
          <a:prstGeom prst="rect">
            <a:avLst/>
          </a:prstGeom>
        </p:spPr>
      </p:pic>
      <p:pic>
        <p:nvPicPr>
          <p:cNvPr id="48130" name="Picture 2" descr="http://farfor-keramika.narod.ru/images/nizlevb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548680"/>
            <a:ext cx="4392488" cy="4333922"/>
          </a:xfrm>
          <a:prstGeom prst="ellipse">
            <a:avLst/>
          </a:prstGeom>
          <a:noFill/>
        </p:spPr>
      </p:pic>
      <p:pic>
        <p:nvPicPr>
          <p:cNvPr id="9" name="Рисунок 8" descr="iswCraK8OmE.jpg"/>
          <p:cNvPicPr>
            <a:picLocks noChangeAspect="1"/>
          </p:cNvPicPr>
          <p:nvPr/>
        </p:nvPicPr>
        <p:blipFill>
          <a:blip r:embed="rId2" cstate="print"/>
          <a:srcRect l="52375" b="11913"/>
          <a:stretch>
            <a:fillRect/>
          </a:stretch>
        </p:blipFill>
        <p:spPr>
          <a:xfrm>
            <a:off x="5436096" y="2708920"/>
            <a:ext cx="2808312" cy="190052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551723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  Не менее важны второстепенные элементы, входящие в живописные композиции: спиралевидные завитки и закручивающиеся усики, точечные и штриховые заполнения, различные росчерки и линейные отводки, геометрические сетки и узкие пояски простого орнамента.</a:t>
            </a:r>
          </a:p>
        </p:txBody>
      </p:sp>
      <p:pic>
        <p:nvPicPr>
          <p:cNvPr id="8" name="Рисунок 7" descr="iswCraK8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88640"/>
            <a:ext cx="6606355" cy="1811051"/>
          </a:xfrm>
          <a:prstGeom prst="rect">
            <a:avLst/>
          </a:prstGeom>
        </p:spPr>
      </p:pic>
      <p:pic>
        <p:nvPicPr>
          <p:cNvPr id="48130" name="Picture 2" descr="http://farfor-keramika.narod.ru/images/nizlevb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3568" y="1916832"/>
            <a:ext cx="3312368" cy="343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iswCraK8OmE.jpg"/>
          <p:cNvPicPr>
            <a:picLocks noChangeAspect="1"/>
          </p:cNvPicPr>
          <p:nvPr/>
        </p:nvPicPr>
        <p:blipFill>
          <a:blip r:embed="rId4" cstate="print"/>
          <a:srcRect l="19891" t="3789" r="6226" b="5279"/>
          <a:stretch>
            <a:fillRect/>
          </a:stretch>
        </p:blipFill>
        <p:spPr>
          <a:xfrm>
            <a:off x="4932040" y="2060848"/>
            <a:ext cx="3312368" cy="305757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2.jpg"/>
          <p:cNvPicPr>
            <a:picLocks noChangeAspect="1"/>
          </p:cNvPicPr>
          <p:nvPr/>
        </p:nvPicPr>
        <p:blipFill>
          <a:blip r:embed="rId2" cstate="print"/>
          <a:srcRect l="6531" t="29593" r="6531" b="9680"/>
          <a:stretch>
            <a:fillRect/>
          </a:stretch>
        </p:blipFill>
        <p:spPr>
          <a:xfrm>
            <a:off x="3917166" y="116633"/>
            <a:ext cx="5085725" cy="2664296"/>
          </a:xfrm>
          <a:prstGeom prst="rect">
            <a:avLst/>
          </a:prstGeom>
        </p:spPr>
      </p:pic>
      <p:pic>
        <p:nvPicPr>
          <p:cNvPr id="3" name="Рисунок 2" descr="b91b7e202171185481017a5fe0a46b9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2708920"/>
            <a:ext cx="2903477" cy="3914800"/>
          </a:xfrm>
          <a:prstGeom prst="rect">
            <a:avLst/>
          </a:prstGeom>
        </p:spPr>
      </p:pic>
      <p:pic>
        <p:nvPicPr>
          <p:cNvPr id="4" name="Рисунок 3" descr="img14.jpg"/>
          <p:cNvPicPr>
            <a:picLocks noChangeAspect="1"/>
          </p:cNvPicPr>
          <p:nvPr/>
        </p:nvPicPr>
        <p:blipFill>
          <a:blip r:embed="rId4" cstate="print"/>
          <a:srcRect l="9838" t="20600" r="53150" b="5901"/>
          <a:stretch>
            <a:fillRect/>
          </a:stretch>
        </p:blipFill>
        <p:spPr>
          <a:xfrm>
            <a:off x="251520" y="980728"/>
            <a:ext cx="3384376" cy="5040560"/>
          </a:xfrm>
          <a:prstGeom prst="rect">
            <a:avLst/>
          </a:prstGeom>
        </p:spPr>
      </p:pic>
      <p:pic>
        <p:nvPicPr>
          <p:cNvPr id="5" name="Рисунок 4" descr="saharnitca-kofejnaya3769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3789040"/>
            <a:ext cx="2918492" cy="29184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88640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  Бордюры и сетки.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7632848" cy="6029950"/>
          </a:xfrm>
          <a:prstGeom prst="rect">
            <a:avLst/>
          </a:prstGeom>
        </p:spPr>
      </p:pic>
      <p:sp>
        <p:nvSpPr>
          <p:cNvPr id="3" name="Скругленный прямоугольник 2">
            <a:hlinkClick r:id="rId3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308304" y="6021288"/>
            <a:ext cx="1656184" cy="50405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МАРШРУТ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52400" y="152400"/>
            <a:ext cx="8839200" cy="2362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hlinkshowjump?jump=nextslide">
              <a:snd r:embed="rId2" name="chimes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2590800"/>
            <a:ext cx="2392235" cy="1905000"/>
          </a:xfrm>
          <a:prstGeom prst="rect">
            <a:avLst/>
          </a:prstGeom>
        </p:spPr>
      </p:pic>
      <p:pic>
        <p:nvPicPr>
          <p:cNvPr id="4" name="Рисунок 3" descr="Изображение 001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2819400"/>
            <a:ext cx="2102675" cy="1573720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4724400"/>
            <a:ext cx="2382852" cy="1566724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4267200"/>
            <a:ext cx="3048000" cy="2286000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3886200"/>
            <a:ext cx="2791040" cy="16560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519446"/>
            <a:ext cx="2977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Найдите гжельскую посуду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52400" y="152400"/>
            <a:ext cx="8839200" cy="2362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Изображение 001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2819400"/>
            <a:ext cx="2102675" cy="1573720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4724400"/>
            <a:ext cx="2382852" cy="1566724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4267200"/>
            <a:ext cx="3048000" cy="2286000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3886200"/>
            <a:ext cx="2791040" cy="16560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519446"/>
            <a:ext cx="2977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Найдите гжельскую посуду</a:t>
            </a:r>
          </a:p>
        </p:txBody>
      </p:sp>
      <p:pic>
        <p:nvPicPr>
          <p:cNvPr id="2" name="Рисунок 1" descr="027dimka.JPG">
            <a:hlinkClick r:id="" action="ppaction://hlinkshowjump?jump=nextslide">
              <a:snd r:embed="rId7" name="chimes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2590800"/>
            <a:ext cx="2392235" cy="190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77778E-6 L -0.55 -0.33334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8839200" cy="2362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hlinkshowjump?jump=nextslide">
              <a:snd r:embed="rId2" name="chimes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12" r="17182"/>
          <a:stretch>
            <a:fillRect/>
          </a:stretch>
        </p:blipFill>
        <p:spPr>
          <a:xfrm>
            <a:off x="3505200" y="3505200"/>
            <a:ext cx="2107215" cy="2202547"/>
          </a:xfrm>
          <a:prstGeom prst="rect">
            <a:avLst/>
          </a:prstGeom>
        </p:spPr>
      </p:pic>
      <p:pic>
        <p:nvPicPr>
          <p:cNvPr id="4" name="Рисунок 3" descr="Изображение 001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2838784"/>
            <a:ext cx="2102675" cy="1534952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08" t="15696" r="11933" b="12222"/>
          <a:stretch>
            <a:fillRect/>
          </a:stretch>
        </p:blipFill>
        <p:spPr>
          <a:xfrm>
            <a:off x="6477000" y="4495800"/>
            <a:ext cx="1752600" cy="1752600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4495800"/>
            <a:ext cx="2641600" cy="1981200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2743200"/>
            <a:ext cx="2413450" cy="17075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519446"/>
            <a:ext cx="2977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Найдите гжельскую посуду</a:t>
            </a:r>
          </a:p>
        </p:txBody>
      </p:sp>
      <p:pic>
        <p:nvPicPr>
          <p:cNvPr id="10" name="Рисунок 9" descr="027dimka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04800"/>
            <a:ext cx="2392235" cy="1905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s://pastvu.com/_p/a/u/c/e/ucedl8tiftjf0b29t6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803269" y="620688"/>
            <a:ext cx="7513147" cy="504056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5733256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Гжель</a:t>
            </a:r>
            <a:r>
              <a:rPr lang="ru-RU" sz="1600" dirty="0"/>
              <a:t>  - небольшое село, название которого стало символом неповторимого искусства и народного мастерства. Также гжелью называют выпускаемые в этих местах высокохудожественные </a:t>
            </a:r>
            <a:r>
              <a:rPr lang="ru-RU" sz="1600" b="1" dirty="0"/>
              <a:t>фарфоровые изделия</a:t>
            </a:r>
            <a:r>
              <a:rPr lang="ru-RU" sz="1600" dirty="0"/>
              <a:t>, расписанные кобальтом по белому фону.  Этому промыслу уже 400 лет.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1484" y="-27384"/>
            <a:ext cx="41097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История промысла</a:t>
            </a:r>
            <a:endParaRPr lang="ru-RU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8839200" cy="2362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Изображение 001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2838784"/>
            <a:ext cx="2102675" cy="1534952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08" t="15696" r="11933" b="12222"/>
          <a:stretch>
            <a:fillRect/>
          </a:stretch>
        </p:blipFill>
        <p:spPr>
          <a:xfrm>
            <a:off x="6477000" y="4495800"/>
            <a:ext cx="1752600" cy="1752600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4495800"/>
            <a:ext cx="2641600" cy="1981200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2743200"/>
            <a:ext cx="2413450" cy="17075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519446"/>
            <a:ext cx="2977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Найдите гжельскую посуду</a:t>
            </a:r>
          </a:p>
        </p:txBody>
      </p:sp>
      <p:pic>
        <p:nvPicPr>
          <p:cNvPr id="10" name="Рисунок 9" descr="027dimka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04800"/>
            <a:ext cx="2392235" cy="1905000"/>
          </a:xfrm>
          <a:prstGeom prst="rect">
            <a:avLst/>
          </a:prstGeom>
        </p:spPr>
      </p:pic>
      <p:pic>
        <p:nvPicPr>
          <p:cNvPr id="2" name="Рисунок 1" descr="027dimka.JPG">
            <a:hlinkClick r:id="" action="ppaction://hlinkshowjump?jump=nextslide">
              <a:snd r:embed="rId8" name="chimes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12" r="17182"/>
          <a:stretch>
            <a:fillRect/>
          </a:stretch>
        </p:blipFill>
        <p:spPr>
          <a:xfrm>
            <a:off x="3505200" y="3505200"/>
            <a:ext cx="2107215" cy="22025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11667 -0.47778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8839200" cy="2362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hlinkshowjump?jump=nextslide">
              <a:snd r:embed="rId2" name="chimes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4114800"/>
            <a:ext cx="1929238" cy="2202547"/>
          </a:xfrm>
          <a:prstGeom prst="rect">
            <a:avLst/>
          </a:prstGeom>
        </p:spPr>
      </p:pic>
      <p:pic>
        <p:nvPicPr>
          <p:cNvPr id="4" name="Рисунок 3" descr="Изображение 001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2743200"/>
            <a:ext cx="1384053" cy="2145819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r="20000"/>
          <a:stretch>
            <a:fillRect/>
          </a:stretch>
        </p:blipFill>
        <p:spPr>
          <a:xfrm>
            <a:off x="7086600" y="3874168"/>
            <a:ext cx="1600200" cy="2526632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3429000"/>
            <a:ext cx="1876805" cy="2957011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2667000"/>
            <a:ext cx="2362200" cy="236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519446"/>
            <a:ext cx="2977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Найдите гжельскую посуду</a:t>
            </a:r>
          </a:p>
        </p:txBody>
      </p:sp>
      <p:pic>
        <p:nvPicPr>
          <p:cNvPr id="10" name="Рисунок 9" descr="027dimka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04800"/>
            <a:ext cx="2392235" cy="1905000"/>
          </a:xfrm>
          <a:prstGeom prst="rect">
            <a:avLst/>
          </a:prstGeom>
        </p:spPr>
      </p:pic>
      <p:pic>
        <p:nvPicPr>
          <p:cNvPr id="11" name="Рисунок 10" descr="027dimka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12" r="17182"/>
          <a:stretch>
            <a:fillRect/>
          </a:stretch>
        </p:blipFill>
        <p:spPr>
          <a:xfrm>
            <a:off x="2438400" y="228600"/>
            <a:ext cx="2107215" cy="220254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8839200" cy="2362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Изображение 001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2743200"/>
            <a:ext cx="1384053" cy="2145819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r="20000"/>
          <a:stretch>
            <a:fillRect/>
          </a:stretch>
        </p:blipFill>
        <p:spPr>
          <a:xfrm>
            <a:off x="7086600" y="3874168"/>
            <a:ext cx="1600200" cy="2526632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3429000"/>
            <a:ext cx="1876805" cy="2957011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2667000"/>
            <a:ext cx="2362200" cy="236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519446"/>
            <a:ext cx="2977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Найдите гжельскую посуду</a:t>
            </a:r>
          </a:p>
        </p:txBody>
      </p:sp>
      <p:pic>
        <p:nvPicPr>
          <p:cNvPr id="10" name="Рисунок 9" descr="027dimka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04800"/>
            <a:ext cx="2392235" cy="1905000"/>
          </a:xfrm>
          <a:prstGeom prst="rect">
            <a:avLst/>
          </a:prstGeom>
        </p:spPr>
      </p:pic>
      <p:pic>
        <p:nvPicPr>
          <p:cNvPr id="11" name="Рисунок 10" descr="027dimka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12" r="17182"/>
          <a:stretch>
            <a:fillRect/>
          </a:stretch>
        </p:blipFill>
        <p:spPr>
          <a:xfrm>
            <a:off x="2438400" y="228600"/>
            <a:ext cx="2107215" cy="2202547"/>
          </a:xfrm>
          <a:prstGeom prst="rect">
            <a:avLst/>
          </a:prstGeom>
        </p:spPr>
      </p:pic>
      <p:pic>
        <p:nvPicPr>
          <p:cNvPr id="2" name="Рисунок 1" descr="027dimka.JPG">
            <a:hlinkClick r:id="" action="ppaction://hlinkshowjump?jump=nextslide">
              <a:snd r:embed="rId9" name="chimes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4114800"/>
            <a:ext cx="1929238" cy="22025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2.22222E-6 L 0.41666 -0.56667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8839200" cy="2362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027dimka.JPG">
            <a:hlinkClick r:id="" action="ppaction://hlinkshowjump?jump=nextslide">
              <a:snd r:embed="rId2" name="chimes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4495800"/>
            <a:ext cx="2070845" cy="1932508"/>
          </a:xfrm>
          <a:prstGeom prst="rect">
            <a:avLst/>
          </a:prstGeom>
        </p:spPr>
      </p:pic>
      <p:pic>
        <p:nvPicPr>
          <p:cNvPr id="4" name="Рисунок 3" descr="Изображение 001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36" t="11709" r="12183" b="12183"/>
          <a:stretch>
            <a:fillRect/>
          </a:stretch>
        </p:blipFill>
        <p:spPr>
          <a:xfrm>
            <a:off x="1981200" y="2590800"/>
            <a:ext cx="1905000" cy="1981200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4343400"/>
            <a:ext cx="2127584" cy="2127584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1096" y="4343400"/>
            <a:ext cx="2031504" cy="2001311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4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2667000"/>
            <a:ext cx="1905000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519446"/>
            <a:ext cx="2977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Найдите гжельскую посуду</a:t>
            </a:r>
          </a:p>
        </p:txBody>
      </p:sp>
      <p:pic>
        <p:nvPicPr>
          <p:cNvPr id="10" name="Рисунок 9" descr="027dimka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04800"/>
            <a:ext cx="2392235" cy="1905000"/>
          </a:xfrm>
          <a:prstGeom prst="rect">
            <a:avLst/>
          </a:prstGeom>
        </p:spPr>
      </p:pic>
      <p:pic>
        <p:nvPicPr>
          <p:cNvPr id="11" name="Рисунок 10" descr="027dimka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12" r="17182"/>
          <a:stretch>
            <a:fillRect/>
          </a:stretch>
        </p:blipFill>
        <p:spPr>
          <a:xfrm>
            <a:off x="2438400" y="228600"/>
            <a:ext cx="2107215" cy="2202547"/>
          </a:xfrm>
          <a:prstGeom prst="rect">
            <a:avLst/>
          </a:prstGeom>
        </p:spPr>
      </p:pic>
      <p:pic>
        <p:nvPicPr>
          <p:cNvPr id="12" name="Рисунок 11" descr="027dimka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228600"/>
            <a:ext cx="1929238" cy="220254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400" y="152400"/>
            <a:ext cx="8839200" cy="2362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Изображение 001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36" t="11709" r="12183" b="12183"/>
          <a:stretch>
            <a:fillRect/>
          </a:stretch>
        </p:blipFill>
        <p:spPr>
          <a:xfrm>
            <a:off x="1981200" y="2590800"/>
            <a:ext cx="1905000" cy="1981200"/>
          </a:xfrm>
          <a:prstGeom prst="rect">
            <a:avLst/>
          </a:prstGeom>
        </p:spPr>
      </p:pic>
      <p:pic>
        <p:nvPicPr>
          <p:cNvPr id="5" name="Рисунок 4" descr="Копия Изображение 007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4343400"/>
            <a:ext cx="2127584" cy="2127584"/>
          </a:xfrm>
          <a:prstGeom prst="rect">
            <a:avLst/>
          </a:prstGeom>
        </p:spPr>
      </p:pic>
      <p:pic>
        <p:nvPicPr>
          <p:cNvPr id="6" name="Рисунок 5" descr="собаки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1096" y="4343400"/>
            <a:ext cx="2031504" cy="2001311"/>
          </a:xfrm>
          <a:prstGeom prst="rect">
            <a:avLst/>
          </a:prstGeom>
        </p:spPr>
      </p:pic>
      <p:pic>
        <p:nvPicPr>
          <p:cNvPr id="7" name="Рисунок 6" descr="2438.jpg">
            <a:hlinkClick r:id="" action="ppaction://noaction" highlightClick="1">
              <a:snd r:embed="rId2" name="click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2667000"/>
            <a:ext cx="1905000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519446"/>
            <a:ext cx="2977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Найдите гжельскую посуду</a:t>
            </a:r>
          </a:p>
        </p:txBody>
      </p:sp>
      <p:pic>
        <p:nvPicPr>
          <p:cNvPr id="10" name="Рисунок 9" descr="027dimka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04800"/>
            <a:ext cx="2392235" cy="1905000"/>
          </a:xfrm>
          <a:prstGeom prst="rect">
            <a:avLst/>
          </a:prstGeom>
        </p:spPr>
      </p:pic>
      <p:pic>
        <p:nvPicPr>
          <p:cNvPr id="11" name="Рисунок 10" descr="027dimka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12" r="17182"/>
          <a:stretch>
            <a:fillRect/>
          </a:stretch>
        </p:blipFill>
        <p:spPr>
          <a:xfrm>
            <a:off x="2438400" y="228600"/>
            <a:ext cx="2107215" cy="2202547"/>
          </a:xfrm>
          <a:prstGeom prst="rect">
            <a:avLst/>
          </a:prstGeom>
        </p:spPr>
      </p:pic>
      <p:pic>
        <p:nvPicPr>
          <p:cNvPr id="12" name="Рисунок 11" descr="027dimka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228600"/>
            <a:ext cx="1929238" cy="2202547"/>
          </a:xfrm>
          <a:prstGeom prst="rect">
            <a:avLst/>
          </a:prstGeom>
        </p:spPr>
      </p:pic>
      <p:pic>
        <p:nvPicPr>
          <p:cNvPr id="2" name="Рисунок 1" descr="027dimka.JPG">
            <a:hlinkClick r:id="" action="ppaction://hlinkshowjump?jump=nextslide">
              <a:snd r:embed="rId10" name="chimes.wav"/>
            </a:hlinkClick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4495800"/>
            <a:ext cx="2070845" cy="1932508"/>
          </a:xfrm>
          <a:prstGeom prst="rect">
            <a:avLst/>
          </a:prstGeom>
        </p:spPr>
      </p:pic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-0.00834 -0.6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52400" y="152400"/>
            <a:ext cx="8839200" cy="2362200"/>
            <a:chOff x="152400" y="152400"/>
            <a:chExt cx="8839200" cy="23622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52400" y="152400"/>
              <a:ext cx="8839200" cy="2362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027dimka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8600" y="304800"/>
              <a:ext cx="2392235" cy="1905000"/>
            </a:xfrm>
            <a:prstGeom prst="rect">
              <a:avLst/>
            </a:prstGeom>
          </p:spPr>
        </p:pic>
        <p:pic>
          <p:nvPicPr>
            <p:cNvPr id="11" name="Рисунок 10" descr="027dimka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112" r="17182"/>
            <a:stretch>
              <a:fillRect/>
            </a:stretch>
          </p:blipFill>
          <p:spPr>
            <a:xfrm>
              <a:off x="2438400" y="228600"/>
              <a:ext cx="2107215" cy="2202547"/>
            </a:xfrm>
            <a:prstGeom prst="rect">
              <a:avLst/>
            </a:prstGeom>
          </p:spPr>
        </p:pic>
        <p:pic>
          <p:nvPicPr>
            <p:cNvPr id="12" name="Рисунок 11" descr="027dimka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43400" y="228600"/>
              <a:ext cx="1929238" cy="2202547"/>
            </a:xfrm>
            <a:prstGeom prst="rect">
              <a:avLst/>
            </a:prstGeom>
          </p:spPr>
        </p:pic>
        <p:pic>
          <p:nvPicPr>
            <p:cNvPr id="13" name="Рисунок 12" descr="027dimka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29400" y="381000"/>
              <a:ext cx="2070845" cy="1932508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2133600" y="685800"/>
            <a:ext cx="4820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Правильно!!!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200" y="5248870"/>
            <a:ext cx="822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гжельская посуда.</a:t>
            </a:r>
          </a:p>
        </p:txBody>
      </p:sp>
      <p:sp>
        <p:nvSpPr>
          <p:cNvPr id="14" name="Скругленный прямоугольник 13">
            <a:hlinkClick r:id="rId7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236296" y="6093296"/>
            <a:ext cx="1656184" cy="50405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МАРШРУТ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s://pastvu.com/_p/a/u/c/e/ucedl8tiftjf0b29t6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24625" y="116632"/>
            <a:ext cx="8713696" cy="576064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06407" y="6258798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К 1812 году в Гжели насчитывается 25 заводов, выпускающих посуду. 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s3.livemaster.ru/zhurnalfoto/6/a/4/130130145256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95536" y="2492896"/>
            <a:ext cx="2304256" cy="3072343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1520" y="5589240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До середины XVIII века Гжель делала обычную для того времени гончарную посуду, изготавливала кирпич, гончарные трубы, изразцы, а также примитивные детские игрушки, снабжая ими Москву. Гжельские изделия прошлого совсем не похожи на современные. Изначально изделия из глины расписывали желтой, охристой, зеленой, синей, коричневой краской.</a:t>
            </a:r>
          </a:p>
        </p:txBody>
      </p:sp>
      <p:pic>
        <p:nvPicPr>
          <p:cNvPr id="22534" name="Picture 6" descr="http://allthecities.com/system/panoramas/pictures/001/362/912/original/open-uri20131012-1477-1kxcfbv?1381568293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491880" y="2636912"/>
            <a:ext cx="4608512" cy="278324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2532" name="Picture 4" descr="http://chudostudio.narod.ru/img/panoram/drelevskogo_arbat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339752" y="332656"/>
            <a:ext cx="2272968" cy="288032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6" name="Рисунок 5" descr="early-gzely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7544" y="188640"/>
            <a:ext cx="1584176" cy="2045451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7" name="Рисунок 6" descr="d7ae746bf8a6bd32c6c77b4cd5a8d23f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40152" y="165574"/>
            <a:ext cx="3024336" cy="2327322"/>
          </a:xfrm>
          <a:prstGeom prst="rect">
            <a:avLst/>
          </a:prstGeom>
          <a:ln>
            <a:solidFill>
              <a:srgbClr val="0066FF"/>
            </a:solidFill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44404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наши дни традиционную гжель выпускают на заводе «Синь России».</a:t>
            </a:r>
          </a:p>
        </p:txBody>
      </p:sp>
      <p:pic>
        <p:nvPicPr>
          <p:cNvPr id="24578" name="Picture 2" descr="http://icache.rutraveller.ru/icache/u_m/a/Margarita388/al222207/234003_1140x8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84577" y="3717032"/>
            <a:ext cx="4392000" cy="265624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4580" name="Picture 4" descr="http://to-world-travel.ru/img/2015/042500/40423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60648"/>
            <a:ext cx="4392488" cy="3294366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24582" name="Picture 6" descr="http://to-world-travel.ru/img/2015/042500/40245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4416490" cy="3312368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sp>
        <p:nvSpPr>
          <p:cNvPr id="11" name="Скругленный прямоугольник 10">
            <a:hlinkClick r:id="rId5" action="ppaction://hlinksldjump" highlightClick="1"/>
            <a:hlinkHover r:id="" action="ppaction://noaction" highlightClick="1"/>
          </p:cNvPr>
          <p:cNvSpPr/>
          <p:nvPr/>
        </p:nvSpPr>
        <p:spPr>
          <a:xfrm>
            <a:off x="7164288" y="4797152"/>
            <a:ext cx="1800200" cy="64807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МАРШРУТ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port_files_14_14425928-9871-11e2-bb16-446d57d93aa3_79850033-9a26-11e2-bb16-446d57d93aa3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836712"/>
            <a:ext cx="2294380" cy="29523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9871" y="0"/>
            <a:ext cx="19138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Галерея </a:t>
            </a:r>
            <a:endParaRPr lang="ru-RU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04248" y="188640"/>
            <a:ext cx="2069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Посуда </a:t>
            </a:r>
          </a:p>
        </p:txBody>
      </p:sp>
      <p:pic>
        <p:nvPicPr>
          <p:cNvPr id="5" name="Рисунок 4" descr="0_436e3_811caf79_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3172412"/>
            <a:ext cx="2067350" cy="2344820"/>
          </a:xfrm>
          <a:prstGeom prst="rect">
            <a:avLst/>
          </a:prstGeom>
        </p:spPr>
      </p:pic>
      <p:pic>
        <p:nvPicPr>
          <p:cNvPr id="8" name="Рисунок 7" descr="NqVNo25KqYU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3501008"/>
            <a:ext cx="2376264" cy="2327037"/>
          </a:xfrm>
          <a:prstGeom prst="rect">
            <a:avLst/>
          </a:prstGeom>
        </p:spPr>
      </p:pic>
      <p:pic>
        <p:nvPicPr>
          <p:cNvPr id="9" name="Рисунок 8" descr="img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692696"/>
            <a:ext cx="2084517" cy="1772029"/>
          </a:xfrm>
          <a:prstGeom prst="rect">
            <a:avLst/>
          </a:prstGeom>
        </p:spPr>
      </p:pic>
      <p:pic>
        <p:nvPicPr>
          <p:cNvPr id="10" name="Рисунок 9" descr="440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764704"/>
            <a:ext cx="3896708" cy="2528107"/>
          </a:xfrm>
          <a:prstGeom prst="rect">
            <a:avLst/>
          </a:prstGeom>
        </p:spPr>
      </p:pic>
      <p:pic>
        <p:nvPicPr>
          <p:cNvPr id="11" name="Рисунок 10" descr="17062005194125_G89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89040"/>
            <a:ext cx="2531904" cy="201622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51520" y="6084585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Для гжельской посуды характерны изысканность формы, плавность линий контура, сине-голубой узор на белом фоне, украшение лепными фигурками.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01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F1F7"/>
              </a:clrFrom>
              <a:clrTo>
                <a:srgbClr val="ECF1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429000"/>
            <a:ext cx="3101188" cy="2420888"/>
          </a:xfrm>
          <a:prstGeom prst="rect">
            <a:avLst/>
          </a:prstGeom>
        </p:spPr>
      </p:pic>
      <p:pic>
        <p:nvPicPr>
          <p:cNvPr id="3" name="Рисунок 2" descr="гжель 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</a:blip>
          <a:srcRect l="9677" r="19355"/>
          <a:stretch>
            <a:fillRect/>
          </a:stretch>
        </p:blipFill>
        <p:spPr>
          <a:xfrm>
            <a:off x="3131840" y="401391"/>
            <a:ext cx="2664296" cy="3754235"/>
          </a:xfrm>
          <a:prstGeom prst="rect">
            <a:avLst/>
          </a:prstGeom>
        </p:spPr>
      </p:pic>
      <p:pic>
        <p:nvPicPr>
          <p:cNvPr id="4" name="Рисунок 3" descr="17062005193105_G88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2782219" cy="2520280"/>
          </a:xfrm>
          <a:prstGeom prst="rect">
            <a:avLst/>
          </a:prstGeom>
        </p:spPr>
      </p:pic>
      <p:pic>
        <p:nvPicPr>
          <p:cNvPr id="5" name="Рисунок 4" descr="гжель 00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764704"/>
            <a:ext cx="3012795" cy="1968320"/>
          </a:xfrm>
          <a:prstGeom prst="rect">
            <a:avLst/>
          </a:prstGeom>
        </p:spPr>
      </p:pic>
      <p:pic>
        <p:nvPicPr>
          <p:cNvPr id="6" name="Рисунок 5" descr="521x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D3D9D7"/>
              </a:clrFrom>
              <a:clrTo>
                <a:srgbClr val="D3D9D7">
                  <a:alpha val="0"/>
                </a:srgbClr>
              </a:clrTo>
            </a:clrChange>
          </a:blip>
          <a:srcRect t="12500" b="17187"/>
          <a:stretch>
            <a:fillRect/>
          </a:stretch>
        </p:blipFill>
        <p:spPr>
          <a:xfrm>
            <a:off x="4788024" y="2924944"/>
            <a:ext cx="3533193" cy="33123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6084585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Гжельская посуда в форме образов животных.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9871" y="0"/>
            <a:ext cx="19138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Галерея </a:t>
            </a:r>
            <a:endParaRPr lang="ru-RU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01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2710451" cy="2420888"/>
          </a:xfrm>
          <a:prstGeom prst="rect">
            <a:avLst/>
          </a:prstGeom>
        </p:spPr>
      </p:pic>
      <p:pic>
        <p:nvPicPr>
          <p:cNvPr id="3" name="Рисунок 2" descr="гжель 0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188640"/>
            <a:ext cx="2664296" cy="3552394"/>
          </a:xfrm>
          <a:prstGeom prst="rect">
            <a:avLst/>
          </a:prstGeom>
        </p:spPr>
      </p:pic>
      <p:pic>
        <p:nvPicPr>
          <p:cNvPr id="4" name="Рисунок 3" descr="17062005193105_G88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717032"/>
            <a:ext cx="2880320" cy="2880320"/>
          </a:xfrm>
          <a:prstGeom prst="rect">
            <a:avLst/>
          </a:prstGeom>
        </p:spPr>
      </p:pic>
      <p:pic>
        <p:nvPicPr>
          <p:cNvPr id="5" name="Рисунок 4" descr="гжель 00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3933056"/>
            <a:ext cx="1656184" cy="2547975"/>
          </a:xfrm>
          <a:prstGeom prst="rect">
            <a:avLst/>
          </a:prstGeom>
        </p:spPr>
      </p:pic>
      <p:pic>
        <p:nvPicPr>
          <p:cNvPr id="6" name="Рисунок 5" descr="521x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620688"/>
            <a:ext cx="2376264" cy="27011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68344" y="260648"/>
            <a:ext cx="1152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Скульптура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9871" y="0"/>
            <a:ext cx="19138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Галерея </a:t>
            </a:r>
            <a:endParaRPr lang="ru-RU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Рисунок 8" descr="16092005152704_G477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3789040"/>
            <a:ext cx="2369700" cy="20486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306</Words>
  <Application>Microsoft Office PowerPoint</Application>
  <PresentationFormat>Экран (4:3)</PresentationFormat>
  <Paragraphs>64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90</cp:revision>
  <dcterms:created xsi:type="dcterms:W3CDTF">2016-01-30T16:51:41Z</dcterms:created>
  <dcterms:modified xsi:type="dcterms:W3CDTF">2024-03-25T12:35:01Z</dcterms:modified>
</cp:coreProperties>
</file>