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61" r:id="rId4"/>
    <p:sldId id="264" r:id="rId5"/>
    <p:sldId id="259" r:id="rId6"/>
    <p:sldId id="263" r:id="rId7"/>
    <p:sldId id="270" r:id="rId8"/>
    <p:sldId id="265" r:id="rId9"/>
    <p:sldId id="262" r:id="rId10"/>
    <p:sldId id="267" r:id="rId11"/>
    <p:sldId id="269" r:id="rId12"/>
    <p:sldId id="272" r:id="rId13"/>
    <p:sldId id="271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9" y="671987"/>
            <a:ext cx="7461913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561" y="3151662"/>
            <a:ext cx="658404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8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7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1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>
            <a:lvl1pPr>
              <a:defRPr>
                <a:solidFill>
                  <a:srgbClr val="8A87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0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576263"/>
            <a:ext cx="7315200" cy="285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842" y="3551524"/>
            <a:ext cx="7315200" cy="10341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6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0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2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9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0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3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ACA800"/>
          </a:solidFill>
          <a:effectLst/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53" y="306227"/>
            <a:ext cx="7461913" cy="2387600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Менторинг</a:t>
            </a:r>
            <a:r>
              <a:rPr lang="ru-RU" sz="6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форма педагогического инвестирования</a:t>
            </a:r>
            <a:r>
              <a:rPr lang="ru-RU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649" y="2651790"/>
            <a:ext cx="3758455" cy="1655762"/>
          </a:xfrm>
        </p:spPr>
        <p:txBody>
          <a:bodyPr>
            <a:normAutofit/>
          </a:bodyPr>
          <a:lstStyle/>
          <a:p>
            <a:r>
              <a:rPr lang="ru-RU" dirty="0" smtClean="0"/>
              <a:t>МБДОУ Ермаковский детский сад № 2 комбинированного вида «Родничок»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73" y="2672367"/>
            <a:ext cx="3596640" cy="27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5360" y="5157216"/>
            <a:ext cx="416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тарший воспитатель Л.А. </a:t>
            </a:r>
            <a:r>
              <a:rPr lang="ru-RU" dirty="0" err="1" smtClean="0"/>
              <a:t>Храпунова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210503"/>
            <a:ext cx="8766048" cy="56978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Нормативно - правовая база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" y="707136"/>
            <a:ext cx="8827008" cy="134257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1.Распоряжение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России от 25.12.2019 N Р-145 "Об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</a:t>
            </a:r>
          </a:p>
          <a:p>
            <a:pPr algn="l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обучающимися.</a:t>
            </a:r>
          </a:p>
          <a:p>
            <a:pPr algn="l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2.Письмо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РФ и Профессионального союза работников народного образования и науки РФ АЗ-1128/0 8 от 21.12.2021г. </a:t>
            </a:r>
          </a:p>
          <a:p>
            <a:pPr algn="l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3.Методические рекомендации по разработке и внедрению системы (целевой модели) наставничества педагогических работников от 28.12.2021г. </a:t>
            </a:r>
          </a:p>
          <a:p>
            <a:pPr algn="l"/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Региональный уровень:</a:t>
            </a:r>
          </a:p>
          <a:p>
            <a:pPr algn="l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1.Региональная целевая модель наставничества Приказ Министерства образования Красноярского края от 30.11.2020 № 590-11-05.</a:t>
            </a:r>
          </a:p>
          <a:p>
            <a:pPr algn="l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организации: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1.ПРОГРАММА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«Ступеньки мастерства» по организации наставничества МБДОУ Ермаковский детский сад № 2 комбинированного вида «Родничок»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2.Положение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о наставничестве в МБДОУ Ермаковский детский сад № 2 комбинированного вида «Родничок».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3.Приказ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заведующего «Об организации наставничества в ДОУ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4.План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мероприятий (дорожная карта) внедрения целевой модели наставничества педагогических работников Муниципального бюджетного дошкольного образовательного учреждения Ермаковский детский сад № 2 комбинированного вида «Родничок» (апрель 2022 –май 2023 года)</a:t>
            </a:r>
          </a:p>
          <a:p>
            <a:pPr algn="l"/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340523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-642937"/>
            <a:ext cx="8839200" cy="191090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Этапы реализации и мероприятия 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(формы проведения):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" y="1381348"/>
            <a:ext cx="8912352" cy="1034125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Аналитико-планирующий этап.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этап (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прохождение программы 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наставнической деятельности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этап (выявление результативности, подведение итогов):</a:t>
            </a:r>
          </a:p>
          <a:p>
            <a:pPr marL="457200" indent="-457200" algn="l">
              <a:buFont typeface="+mj-lt"/>
              <a:buAutoNum type="arabicPeriod"/>
            </a:pPr>
            <a:endParaRPr lang="ru-RU" sz="14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7170" name="Picture 2" descr="D:\иновации\2Pzy-916C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" y="3718810"/>
            <a:ext cx="5316001" cy="31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8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8" y="527495"/>
            <a:ext cx="8703814" cy="144760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Ожидаемый педагогический эффект в результате внедрения практики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менторинга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648" y="1954372"/>
            <a:ext cx="8717280" cy="1034125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быстрое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вхождение в педагогическую деятельность молодых специалистов и не  опытных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сотрудников;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устойчивое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повышение эффективности подготовки молодых педагогов к выполнению своих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обязанностей;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мотивация, продуктивное  положительное отношение к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работе;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ускоренное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овладение педагогами  инновационными  технологиями педагогической деятельности, адаптация педагогов со стажем  к меняющимся запросам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общества.</a:t>
            </a:r>
          </a:p>
          <a:p>
            <a:pPr marL="342900" lvl="0" indent="-342900" algn="l">
              <a:buFont typeface="Wingdings" pitchFamily="2" charset="2"/>
              <a:buChar char="v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текучести педагогических работников;</a:t>
            </a:r>
          </a:p>
          <a:p>
            <a:pPr marL="342900" lvl="0" indent="-342900" algn="l">
              <a:buFont typeface="Wingdings" pitchFamily="2" charset="2"/>
              <a:buChar char="v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повышение рейтинга ДОУ в системе дошкольного образования.</a:t>
            </a:r>
          </a:p>
          <a:p>
            <a:pPr algn="l"/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37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04" y="332836"/>
            <a:ext cx="8668512" cy="1034125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>
                <a:solidFill>
                  <a:schemeClr val="accent6">
                    <a:lumMod val="75000"/>
                  </a:schemeClr>
                </a:solidFill>
                <a:latin typeface="Intro " panose="02000000000000000000" pitchFamily="50" charset="0"/>
                <a:ea typeface="+mj-ea"/>
                <a:cs typeface="+mj-cs"/>
              </a:rPr>
              <a:t>Комплексная модель наставничества в ДОУ</a:t>
            </a:r>
          </a:p>
          <a:p>
            <a:r>
              <a:rPr lang="ru-RU" dirty="0"/>
              <a:t>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Конкурсное </a:t>
            </a:r>
            <a:r>
              <a:rPr lang="ru-RU" sz="12800" dirty="0" err="1">
                <a:latin typeface="Times New Roman" pitchFamily="18" charset="0"/>
                <a:cs typeface="Times New Roman" pitchFamily="18" charset="0"/>
              </a:rPr>
              <a:t>менторинг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-пространство 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Стань первым".</a:t>
            </a:r>
          </a:p>
          <a:p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Издательское  </a:t>
            </a:r>
            <a:r>
              <a:rPr lang="ru-RU" sz="12800" dirty="0" err="1">
                <a:latin typeface="Times New Roman" pitchFamily="18" charset="0"/>
                <a:cs typeface="Times New Roman" pitchFamily="18" charset="0"/>
              </a:rPr>
              <a:t>менторинг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-пространство 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Я - автор".</a:t>
            </a:r>
          </a:p>
          <a:p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sz="12800" dirty="0" err="1">
                <a:latin typeface="Times New Roman" pitchFamily="18" charset="0"/>
                <a:cs typeface="Times New Roman" pitchFamily="18" charset="0"/>
              </a:rPr>
              <a:t>менторинг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-пространство "Педагог будущего".</a:t>
            </a:r>
          </a:p>
          <a:p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12800" dirty="0" err="1">
                <a:latin typeface="Times New Roman" pitchFamily="18" charset="0"/>
                <a:cs typeface="Times New Roman" pitchFamily="18" charset="0"/>
              </a:rPr>
              <a:t>менторинг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-пространство "Протяни руку".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65" y="4274947"/>
            <a:ext cx="63023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D:\иновации\img_20230417_094850-768x1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15729" b="24487"/>
          <a:stretch/>
        </p:blipFill>
        <p:spPr bwMode="auto">
          <a:xfrm>
            <a:off x="231647" y="4274947"/>
            <a:ext cx="2786317" cy="23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3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033" y="200786"/>
            <a:ext cx="9239630" cy="446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92" y="403203"/>
            <a:ext cx="3284163" cy="42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93" y="4769459"/>
            <a:ext cx="3843949" cy="183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иновации\храп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1714389"/>
            <a:ext cx="1653673" cy="120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 аттестации\на сайт\портфолио\мои достижения\2022 год\2022 год 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5" y="403203"/>
            <a:ext cx="1627898" cy="11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к аттестации\на сайт\портфолио\мои достижения\2022 год\2022 год 0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2" y="3036665"/>
            <a:ext cx="1738055" cy="12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к аттестации\на сайт\портфолио\мои достижения\ 2020 год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2" y="4898742"/>
            <a:ext cx="1238182" cy="17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грамоты 2022\храпунова\2023 год\Храпунова Людмила Александровна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56" y="4886419"/>
            <a:ext cx="1295954" cy="17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20230510_11324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2"/>
          <a:stretch/>
        </p:blipFill>
        <p:spPr bwMode="auto">
          <a:xfrm>
            <a:off x="6927938" y="4208929"/>
            <a:ext cx="1984414" cy="25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9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6" y="230382"/>
            <a:ext cx="8631938" cy="64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36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02" y="2661095"/>
            <a:ext cx="7315200" cy="28527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 мной работали десятки молодых педагогов. Я убедился, что как бы человек успешно не кончил педагогический вуз, как бы он не был талантлив, а если не будет учиться на опыте, никогда не будет хорошим педагогом, я сам учился у более старых педагогов…». 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               А.С.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Макаренко.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8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98" y="2929319"/>
            <a:ext cx="7315200" cy="2852737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Менторинг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mentoring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наставничество)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менторинга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или наставничества, является предоставление поддержки, руководства и рекомендаций педагогам, чтобы они могли улучшить свои педагогические навыки для профессионального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Наставничество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менторство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обучение посредством предоставления в разных видах обучаемому модели действий и их корректировки посредством обратной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связи.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98" y="198725"/>
            <a:ext cx="8423398" cy="53279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Intro " panose="02000000000000000000" pitchFamily="50" charset="0"/>
                <a:ea typeface="+mj-ea"/>
                <a:cs typeface="+mj-cs"/>
              </a:rPr>
              <a:t>Что такое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Intro " panose="02000000000000000000" pitchFamily="50" charset="0"/>
                <a:ea typeface="+mj-ea"/>
                <a:cs typeface="+mj-cs"/>
              </a:rPr>
              <a:t>менторинг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Intro " panose="02000000000000000000" pitchFamily="50" charset="0"/>
                <a:ea typeface="+mj-ea"/>
                <a:cs typeface="+mj-cs"/>
              </a:rPr>
              <a:t> и в чем его отличие?</a:t>
            </a:r>
          </a:p>
        </p:txBody>
      </p:sp>
    </p:spTree>
    <p:extLst>
      <p:ext uri="{BB962C8B-B14F-4D97-AF65-F5344CB8AC3E}">
        <p14:creationId xmlns:p14="http://schemas.microsoft.com/office/powerpoint/2010/main" val="30924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" y="161735"/>
            <a:ext cx="8461248" cy="87458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Задачи практики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менторинга</a:t>
            </a:r>
            <a:r>
              <a:rPr lang="ru-RU" sz="4000" dirty="0"/>
              <a:t>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53568" y="1064356"/>
            <a:ext cx="9229344" cy="1034125"/>
          </a:xfrm>
        </p:spPr>
        <p:txBody>
          <a:bodyPr>
            <a:normAutofit fontScale="25000" lnSpcReduction="20000"/>
          </a:bodyPr>
          <a:lstStyle/>
          <a:p>
            <a:pPr marL="540000" algn="l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педагогов к новым и меняющимся условиям осуществления педагогической  деятельности, адаптация их  к образовательной  культуре;</a:t>
            </a:r>
          </a:p>
          <a:p>
            <a:pPr marL="540000" algn="l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способности педагогов качественно, ответственно и самостоятельно выполнять возложенные на них должностные обязанности, оптимизация процесса профессионального становления молодых педагогов;</a:t>
            </a:r>
          </a:p>
          <a:p>
            <a:pPr marL="540000" algn="l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вызывание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 педагогов устойчивого интереса к осуществляемой педагогической профессиональной деятельности;</a:t>
            </a:r>
          </a:p>
          <a:p>
            <a:pPr marL="540000" algn="l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активной жизненной  и гражданской позиции, направленной на реализацию поставленных перед обществом задач;</a:t>
            </a:r>
          </a:p>
          <a:p>
            <a:pPr marL="540000" algn="l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формирование 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профессионально значимых качеств личности, нужных при работе в ДОО;</a:t>
            </a:r>
          </a:p>
          <a:p>
            <a:pPr marL="540000" algn="l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 действующем педагогическом коллективе социально-психологического благоприятного климата;</a:t>
            </a:r>
          </a:p>
          <a:p>
            <a:pPr marL="540000" algn="l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молодых педагогов к установлению длительных трудовых отношений, снижение текучести кадров в ДОО.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54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906" y="210916"/>
            <a:ext cx="7315200" cy="103412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Intro " panose="02000000000000000000" pitchFamily="50" charset="0"/>
                <a:ea typeface="+mj-ea"/>
                <a:cs typeface="+mj-cs"/>
              </a:rPr>
              <a:t>Исторические корни наставничества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9" t="7018" b="59727"/>
          <a:stretch/>
        </p:blipFill>
        <p:spPr bwMode="auto">
          <a:xfrm>
            <a:off x="239548" y="926591"/>
            <a:ext cx="8117052" cy="340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19" y="3811880"/>
            <a:ext cx="4565777" cy="304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06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468942"/>
            <a:ext cx="8534400" cy="5931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816864" y="3159220"/>
            <a:ext cx="3060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МЕНТОР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/>
              <a:t>Развивает свои деловые качества. Повышает свой профессиональный уровень в процессе </a:t>
            </a:r>
            <a:r>
              <a:rPr lang="ru-RU" i="1" dirty="0" err="1"/>
              <a:t>взаимообучения</a:t>
            </a:r>
            <a:r>
              <a:rPr lang="ru-RU" dirty="0" smtClean="0"/>
              <a:t>.</a:t>
            </a:r>
            <a:r>
              <a:rPr lang="ru-RU" dirty="0"/>
              <a:t> Желание обучаться и развиваться самому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136" y="3344926"/>
            <a:ext cx="3799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Менти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(подопечный</a:t>
            </a:r>
            <a:r>
              <a:rPr lang="ru-RU" dirty="0" smtClean="0"/>
              <a:t>)</a:t>
            </a:r>
          </a:p>
          <a:p>
            <a:pPr algn="ctr"/>
            <a:r>
              <a:rPr lang="ru-RU" i="1" dirty="0" smtClean="0"/>
              <a:t>    Получает </a:t>
            </a:r>
            <a:r>
              <a:rPr lang="ru-RU" i="1" dirty="0"/>
              <a:t>знания, развивает навыки и умения, повышает свой </a:t>
            </a:r>
            <a:r>
              <a:rPr lang="ru-RU" i="1" dirty="0" smtClean="0"/>
              <a:t> профессиональный </a:t>
            </a:r>
            <a:r>
              <a:rPr lang="ru-RU" i="1" dirty="0"/>
              <a:t>уровень, строит собственную профессиональную карьеру, выстраивает конструктивные отношения с наставником.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t="15783" r="13419"/>
          <a:stretch/>
        </p:blipFill>
        <p:spPr>
          <a:xfrm>
            <a:off x="6727966" y="268223"/>
            <a:ext cx="2172193" cy="2132195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6713"/>
          <a:stretch/>
        </p:blipFill>
        <p:spPr bwMode="auto">
          <a:xfrm>
            <a:off x="-1" y="268223"/>
            <a:ext cx="2333011" cy="193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98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6" t="28294" r="17831" b="13314"/>
          <a:stretch/>
        </p:blipFill>
        <p:spPr>
          <a:xfrm>
            <a:off x="243840" y="414528"/>
            <a:ext cx="8657074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50" y="2258759"/>
            <a:ext cx="7643110" cy="2852737"/>
          </a:xfrm>
        </p:spPr>
        <p:txBody>
          <a:bodyPr>
            <a:noAutofit/>
          </a:bodyPr>
          <a:lstStyle/>
          <a:p>
            <a:pPr lvl="0" algn="l" fontAlgn="base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 задач, которые должны выполнять эффективные менторы, чтобы способствовать профессиональному развитию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других.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интенсивные, доверительные, поддерживающие, позитивные, конфиденциальные отношения с низким уровнем риска, в рамках которых партнёры могут пробовать новые способы работы и общения, совершать ошибки, получать обратную связь, принимать вызовы и учиться друг у друга.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сложный процесс развития, который менторы используют, чтобы поддержать и направить своего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подопечного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необходимые карьерные переходы, которые являются частью обучения тому, как быть эффективным, думающим профессионалом и поддерживать непрерывное развитие в течение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карьерного роста..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610" y="125572"/>
            <a:ext cx="8228326" cy="1034125"/>
          </a:xfrm>
        </p:spPr>
        <p:txBody>
          <a:bodyPr/>
          <a:lstStyle/>
          <a:p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Intro " panose="02000000000000000000" pitchFamily="50" charset="0"/>
                <a:ea typeface="+mj-ea"/>
                <a:cs typeface="+mj-cs"/>
              </a:rPr>
              <a:t>Менторинг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Intro " panose="02000000000000000000" pitchFamily="50" charset="0"/>
                <a:ea typeface="+mj-ea"/>
                <a:cs typeface="+mj-cs"/>
              </a:rPr>
              <a:t> - это три вещи одновременно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6202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" y="308039"/>
            <a:ext cx="3558790" cy="285273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МОДЕЛЬ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4048" y="435011"/>
            <a:ext cx="5182874" cy="103412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МОДЕЛЬ 2</a:t>
            </a:r>
          </a:p>
        </p:txBody>
      </p:sp>
      <p:sp>
        <p:nvSpPr>
          <p:cNvPr id="2" name="Овал 1"/>
          <p:cNvSpPr/>
          <p:nvPr/>
        </p:nvSpPr>
        <p:spPr>
          <a:xfrm>
            <a:off x="329184" y="1371600"/>
            <a:ext cx="1706880" cy="99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Опытный педагог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23744" y="1371600"/>
            <a:ext cx="1670304" cy="99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Молодой педагог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2" idx="6"/>
            <a:endCxn id="6" idx="2"/>
          </p:cNvCxnSpPr>
          <p:nvPr/>
        </p:nvCxnSpPr>
        <p:spPr>
          <a:xfrm>
            <a:off x="2036064" y="1871472"/>
            <a:ext cx="4876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724400" y="1371600"/>
            <a:ext cx="1706880" cy="999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Опытный педагог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925056" y="1106424"/>
            <a:ext cx="1871472" cy="1530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молодой педагог, неопытный сотрудник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9" idx="6"/>
            <a:endCxn id="11" idx="2"/>
          </p:cNvCxnSpPr>
          <p:nvPr/>
        </p:nvCxnSpPr>
        <p:spPr>
          <a:xfrm>
            <a:off x="6431280" y="1871472"/>
            <a:ext cx="493776" cy="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" y="2551176"/>
            <a:ext cx="53644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2499"/>
      </p:ext>
    </p:extLst>
  </p:cSld>
  <p:clrMapOvr>
    <a:masterClrMapping/>
  </p:clrMapOvr>
</p:sld>
</file>

<file path=ppt/theme/theme1.xml><?xml version="1.0" encoding="utf-8"?>
<a:theme xmlns:a="http://schemas.openxmlformats.org/drawingml/2006/main" name="делово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делово2.potx" id="{5C869134-B6DD-4BBF-8D81-D2C42119306B}" vid="{8047B80D-3F2B-449B-B560-9EAD46BE97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делово3</Template>
  <TotalTime>318</TotalTime>
  <Words>576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делово3</vt:lpstr>
      <vt:lpstr>«Менторинг – форма педагогического инвестирования»</vt:lpstr>
      <vt:lpstr>«Со мной работали десятки молодых педагогов. Я убедился, что как бы человек успешно не кончил педагогический вуз, как бы он не был талантлив, а если не будет учиться на опыте, никогда не будет хорошим педагогом, я сам учился у более старых педагогов…».                                                      А.С. Макаренко. </vt:lpstr>
      <vt:lpstr>Менторинг (от англ. mentoring – наставничество)  Целью менторинга, или наставничества, является предоставление поддержки, руководства и рекомендаций педагогам, чтобы они могли улучшить свои педагогические навыки для профессионального развития. Наставничество (менторство) – обучение посредством предоставления в разных видах обучаемому модели действий и их корректировки посредством обратной связи.  </vt:lpstr>
      <vt:lpstr>Задачи практики менторинга:</vt:lpstr>
      <vt:lpstr>Презентация PowerPoint</vt:lpstr>
      <vt:lpstr>Презентация PowerPoint</vt:lpstr>
      <vt:lpstr>Презентация PowerPoint</vt:lpstr>
      <vt:lpstr>               Это ряд задач, которые должны выполнять эффективные менторы, чтобы способствовать профессиональному развитию других.   Это интенсивные, доверительные, поддерживающие, позитивные, конфиденциальные отношения с низким уровнем риска, в рамках которых партнёры могут пробовать новые способы работы и общения, совершать ошибки, получать обратную связь, принимать вызовы и учиться друг у друга.  Это сложный процесс развития, который менторы используют, чтобы поддержать и направить своего подопечного через необходимые карьерные переходы, которые являются частью обучения тому, как быть эффективным, думающим профессионалом и поддерживать непрерывное развитие в течение карьерного роста.. </vt:lpstr>
      <vt:lpstr>МОДЕЛЬ 1     </vt:lpstr>
      <vt:lpstr>Нормативно - правовая база</vt:lpstr>
      <vt:lpstr>Этапы реализации и мероприятия  (формы проведения):</vt:lpstr>
      <vt:lpstr>Ожидаемый педагогический эффект в результате внедрения практики менторинга: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user</cp:lastModifiedBy>
  <cp:revision>56</cp:revision>
  <dcterms:created xsi:type="dcterms:W3CDTF">2019-07-28T09:59:28Z</dcterms:created>
  <dcterms:modified xsi:type="dcterms:W3CDTF">2023-11-28T04:55:38Z</dcterms:modified>
</cp:coreProperties>
</file>