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70" r:id="rId4"/>
    <p:sldId id="257" r:id="rId5"/>
    <p:sldId id="262" r:id="rId6"/>
    <p:sldId id="273" r:id="rId7"/>
    <p:sldId id="265" r:id="rId8"/>
    <p:sldId id="266" r:id="rId9"/>
    <p:sldId id="276" r:id="rId10"/>
    <p:sldId id="267" r:id="rId11"/>
    <p:sldId id="268" r:id="rId12"/>
    <p:sldId id="277" r:id="rId13"/>
    <p:sldId id="263" r:id="rId14"/>
    <p:sldId id="275" r:id="rId15"/>
    <p:sldId id="264" r:id="rId16"/>
    <p:sldId id="269" r:id="rId17"/>
    <p:sldId id="278" r:id="rId18"/>
    <p:sldId id="279" r:id="rId19"/>
    <p:sldId id="259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CFDEB0"/>
    <a:srgbClr val="000000"/>
    <a:srgbClr val="B18F13"/>
    <a:srgbClr val="E6BA1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2A232-3B09-47A7-83D2-FA3E247FE509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0592C-066E-47E9-9624-5CA9D5359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0592C-066E-47E9-9624-5CA9D53595D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  <p:sndAc>
      <p:stSnd>
        <p:snd r:embed="rId13" name="arrow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hyperlink" Target="https://yandex.ru/video/search?text=&#1074;&#1083;&#1072;&#1076;&#1080;&#1084;&#1080;&#1088;&#1089;&#1082;&#1080;&#1081;%20&#1088;&#1086;&#1078;&#1086;&#1082;%20&#1074;&#1080;&#1076;&#1077;&#1086;&amp;path=wizard&amp;parent-reqid=1489305032843967-14746395475582754364402785-sas1-1695&amp;noreask=1&amp;filmId=17018390829421632863" TargetMode="External"/><Relationship Id="rId4" Type="http://schemas.openxmlformats.org/officeDocument/2006/relationships/hyperlink" Target="https://yandex.ru/video/search?text=&#1074;&#1083;&#1072;&#1076;&#1080;&#1084;&#1080;&#1088;&#1089;&#1082;&#1080;&#1081;%20&#1088;&#1086;&#1078;&#1086;&#1082;%20&#1074;&#1080;&#1076;&#1077;&#1086;&amp;path=wizard&amp;parent-reqid=1486403966149313-4595389993862334435437900-sas1-2619&amp;noreask=1&amp;filmId=170183908294216328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yandex.ru/video/search?text=&#1074;&#1083;&#1072;&#1076;&#1080;&#1084;&#1080;&#1088;&#1089;&#1082;&#1080;&#1077;%20&#1088;&#1086;&#1078;&#1077;&#1095;&#1085;&#1080;&#1082;&#1080;%20&#1074;&#1080;&#1076;&#1077;&#1086;&amp;path=wizard&amp;parent-reqid=1489314237265970-10653042972245397759414676-sas1-3599&amp;noreask=1&amp;filmId=10145047234972671039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search?text=&#1074;&#1083;&#1072;&#1076;&#1080;&#1084;&#1080;&#1088;&#1089;&#1082;&#1080;&#1081;%20&#1088;&#1086;&#1078;&#1086;&#1082;%20&#1074;&#1080;&#1076;&#1077;&#1086;&amp;path=wizard&amp;parent-reqid=1489305032843967-14746395475582754364402785-sas1-1695&amp;noreask=1&amp;filmId=17018390829421632863" TargetMode="External"/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s://yandex.ru/video/search?text=&#1074;&#1083;&#1072;&#1076;&#1080;&#1084;&#1080;&#1088;&#1089;&#1082;&#1080;&#1077;%20&#1088;&#1086;&#1078;&#1077;&#1095;&#1085;&#1080;&#1082;&#1080;%20&#1074;&#1080;&#1076;&#1077;&#1086;&amp;path=wizard&amp;parent-reqid=1489314237265970-10653042972245397759414676-sas1-3599&amp;noreask=1&amp;filmId=1014504723497267103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6;&#1086;&#1078;&#1086;&#1082;" TargetMode="External"/><Relationship Id="rId5" Type="http://schemas.openxmlformats.org/officeDocument/2006/relationships/hyperlink" Target="https://www.tourism33.ru/guide/crafts/vladimirskiy-rozhok/" TargetMode="External"/><Relationship Id="rId4" Type="http://schemas.openxmlformats.org/officeDocument/2006/relationships/hyperlink" Target="http://muskam.ru/&#1087;&#1083;&#1077;&#1085;&#1101;&#1088;-&#1087;&#1086;-&#1089;&#1083;&#1077;&#1076;&#1072;&#1084;-&#1074;&#1083;&#1072;&#1076;&#1080;&#1084;&#1080;&#1088;&#1089;&#1082;&#1080;&#1093;-&#1088;&#1086;&#1078;&#1077;&#1095;&#1085;/" TargetMode="Externa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1;&#1040;&#1056;&#1048;&#1057;&#1040;%20&#1050;&#1059;&#1042;&#1040;&#1053;&#1054;&#1042;&#1040;\&#1042;&#1083;&#1072;&#1076;&#1080;&#1084;&#1080;&#1088;&#1089;&#1082;&#1080;&#1081;%20&#1088;&#1086;&#1078;&#1086;&#1082;%20&#1052;&#1041;&#1044;&#1054;&#1059;%2059\&#1056;&#1086;&#1078;&#1086;&#1082;%20&#1084;&#1077;&#1083;&#1086;&#1076;&#1080;&#1103;%202.mp3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1;&#1040;&#1056;&#1048;&#1057;&#1040;%20&#1050;&#1059;&#1042;&#1040;&#1053;&#1054;&#1042;&#1040;\&#1042;&#1083;&#1072;&#1076;&#1080;&#1084;&#1080;&#1088;&#1089;&#1082;&#1080;&#1081;%20&#1088;&#1086;&#1078;&#1086;&#1082;%20&#1052;&#1041;&#1044;&#1054;&#1059;%2059\&#1056;&#1086;&#1078;&#1086;&#1082;%20&#1084;&#1077;&#1083;&#1086;&#1076;&#1080;&#1103;%201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1;&#1040;&#1056;&#1048;&#1057;&#1040;%20&#1050;&#1059;&#1042;&#1040;&#1053;&#1054;&#1042;&#1040;\&#1042;&#1083;&#1072;&#1076;&#1080;&#1084;&#1080;&#1088;&#1089;&#1082;&#1080;&#1081;%20&#1088;&#1086;&#1078;&#1086;&#1082;%20&#1052;&#1041;&#1044;&#1054;&#1059;%2059\&#1056;&#1086;&#1078;&#1086;&#1082;%20&#1084;&#1077;&#1083;&#1086;&#1076;&#1080;&#1103;%203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596" y="944724"/>
            <a:ext cx="7704856" cy="2412268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  <a:t>Муниципальное бюджетное дошкольное образовательное учреждение детский сад №59</a:t>
            </a:r>
            <a:b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</a:br>
            <a: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  <a:t>«Золотой ключик»</a:t>
            </a:r>
            <a:b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</a:br>
            <a: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  <a:t>601914 Владимирская область город Ковров </a:t>
            </a:r>
            <a:b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</a:br>
            <a: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  <a:t>ул. Машиностроителей 7А</a:t>
            </a:r>
            <a:b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</a:br>
            <a: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  <a:t/>
            </a:r>
            <a:b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</a:br>
            <a: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  <a:t>Автор презентации : воспитатель высшей квалификационной категории</a:t>
            </a:r>
            <a:b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</a:br>
            <a:r>
              <a:rPr lang="ru-RU" sz="1800" b="0" dirty="0" smtClean="0">
                <a:ln w="11430"/>
                <a:solidFill>
                  <a:srgbClr val="502800"/>
                </a:solidFill>
                <a:effectLst/>
              </a:rPr>
              <a:t>Куванова Лариса Евгеньевна</a:t>
            </a:r>
            <a:r>
              <a:rPr lang="ru-RU" sz="1800" b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1800" b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b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000" b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000" b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556" y="3212976"/>
            <a:ext cx="8280920" cy="1944216"/>
          </a:xfr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0" dirty="0" smtClean="0">
                <a:solidFill>
                  <a:srgbClr val="502800"/>
                </a:solidFill>
              </a:rPr>
              <a:t>Владимирский рожок</a:t>
            </a:r>
            <a:endParaRPr lang="ru-RU" sz="7200" b="0" dirty="0">
              <a:solidFill>
                <a:srgbClr val="502800"/>
              </a:solidFill>
            </a:endParaRPr>
          </a:p>
        </p:txBody>
      </p:sp>
      <p:pic>
        <p:nvPicPr>
          <p:cNvPr id="7" name="Рисунок 6" descr="7393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540" y="6021288"/>
            <a:ext cx="8496944" cy="731143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39016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Рукоплескали владимирским рожечникам даже Париж и города Германии и Бельгии, где им пришлось показывать мозоли на руках, доказывая, что они не переодетые артисты из консерватории, а простые крестьяне.</a:t>
            </a:r>
            <a:endParaRPr lang="ru-RU" sz="2200" dirty="0"/>
          </a:p>
        </p:txBody>
      </p:sp>
      <p:pic>
        <p:nvPicPr>
          <p:cNvPr id="10" name="Содержимое 9" descr="372622226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9612" y="1772816"/>
            <a:ext cx="7607168" cy="421246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с двумя скругленными соседними углами 10"/>
          <p:cNvSpPr/>
          <p:nvPr/>
        </p:nvSpPr>
        <p:spPr>
          <a:xfrm flipH="1">
            <a:off x="1259632" y="6237312"/>
            <a:ext cx="7308812" cy="396044"/>
          </a:xfrm>
          <a:prstGeom prst="round2SameRect">
            <a:avLst>
              <a:gd name="adj1" fmla="val 0"/>
              <a:gd name="adj2" fmla="val 0"/>
            </a:avLst>
          </a:prstGeom>
          <a:ln w="3175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Владимирские рожечники в Париже (февраль-апрель 1892 года). </a:t>
            </a:r>
            <a:br>
              <a:rPr lang="ru-RU" sz="1400" dirty="0" smtClean="0">
                <a:solidFill>
                  <a:srgbClr val="502800"/>
                </a:solidFill>
              </a:rPr>
            </a:b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436096" y="5085184"/>
            <a:ext cx="1404156" cy="252608"/>
          </a:xfrm>
          <a:prstGeom prst="wedgeRoundRectCallout">
            <a:avLst>
              <a:gd name="adj1" fmla="val -74562"/>
              <a:gd name="adj2" fmla="val 61302"/>
              <a:gd name="adj3" fmla="val 16667"/>
            </a:avLst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Н.В.Кондратьев</a:t>
            </a:r>
            <a:endParaRPr lang="ru-RU" sz="1200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44724"/>
            <a:ext cx="7535180" cy="74209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dirty="0" smtClean="0"/>
              <a:t>Оркестр рожечников под руководством Н.В.Кондратьева просуществовал более 40 лет, до конца 1890-х годов.</a:t>
            </a:r>
            <a:br>
              <a:rPr lang="ru-RU" sz="2200" dirty="0" smtClean="0"/>
            </a:br>
            <a:r>
              <a:rPr lang="ru-RU" sz="2200" spc="-100" dirty="0" smtClean="0"/>
              <a:t>Пастушеский</a:t>
            </a:r>
            <a:r>
              <a:rPr lang="ru-RU" sz="2200" dirty="0" smtClean="0"/>
              <a:t> рожок с той поры стал именоваться «владимирским», благодаря славе Н.В. Кондратьева и его рожечников. Владимирский рожок и владимирские рожечники как особые понятия включены во все энциклопедические словари.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91580" y="1160748"/>
            <a:ext cx="349238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" name="Рисунок 6" descr="26141_143609264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700" y="2600908"/>
            <a:ext cx="6012668" cy="404608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 случайно на гербе Камешковского района Владимирской области изображен пастуший </a:t>
            </a:r>
            <a:r>
              <a:rPr lang="ru-RU" sz="2000" dirty="0" smtClean="0"/>
              <a:t>рожок.</a:t>
            </a:r>
            <a:endParaRPr lang="ru-RU" sz="2000" dirty="0"/>
          </a:p>
        </p:txBody>
      </p:sp>
      <p:pic>
        <p:nvPicPr>
          <p:cNvPr id="4" name="Содержимое 3" descr="kamesko5.gif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2483768" y="1005536"/>
            <a:ext cx="4681971" cy="5852464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владимирского рожка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63588" y="1448780"/>
            <a:ext cx="288032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 Для изготовления инструмента народные мастера использовали берёзовые,</a:t>
            </a:r>
            <a:r>
              <a:rPr lang="en-US" sz="2000" dirty="0" smtClean="0"/>
              <a:t> </a:t>
            </a:r>
            <a:r>
              <a:rPr lang="ru-RU" sz="2000" dirty="0" smtClean="0"/>
              <a:t>кленовые или можжевеловые заготовки, продольно их раскалывали. Полукруглыми стамесками выбирали древесину, оплетали берестой две обработанные половинки. </a:t>
            </a:r>
            <a:endParaRPr lang="ru-RU" sz="2000" dirty="0"/>
          </a:p>
        </p:txBody>
      </p:sp>
      <p:pic>
        <p:nvPicPr>
          <p:cNvPr id="6" name="Рисунок 5" descr="0_e6113_b442e1c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16732"/>
            <a:ext cx="3908830" cy="260425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rcRect l="26101"/>
          <a:stretch>
            <a:fillRect/>
          </a:stretch>
        </p:blipFill>
        <p:spPr>
          <a:xfrm>
            <a:off x="4535996" y="3753036"/>
            <a:ext cx="3855920" cy="29350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548680"/>
            <a:ext cx="7535180" cy="74209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Перед игрой рожок смачивали водой, чтобы щели на стволе плотно закрылись, и звучание стало более сильным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7" descr="8011351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253" r="1138"/>
          <a:stretch>
            <a:fillRect/>
          </a:stretch>
        </p:blipFill>
        <p:spPr>
          <a:xfrm>
            <a:off x="1727684" y="1592796"/>
            <a:ext cx="6120680" cy="513271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владимирского рожка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Рожки имеют шесть игровых отверстий :пять  из них расположены на лицевой стороне, одно - с тыльной. </a:t>
            </a:r>
          </a:p>
          <a:p>
            <a:pPr marL="0" indent="0" algn="ctr">
              <a:buNone/>
            </a:pPr>
            <a:r>
              <a:rPr lang="ru-RU" sz="2000" dirty="0" smtClean="0"/>
              <a:t>Небольшое углубление в начале ствола служило мундштуком. Раструб делали конической формы из натурального коровьего рога.</a:t>
            </a:r>
            <a:endParaRPr lang="ru-RU" sz="2000" dirty="0"/>
          </a:p>
        </p:txBody>
      </p:sp>
      <p:pic>
        <p:nvPicPr>
          <p:cNvPr id="7" name="Содержимое 18" descr="Pastushiy-rozh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164" r="16081"/>
          <a:stretch>
            <a:fillRect/>
          </a:stretch>
        </p:blipFill>
        <p:spPr>
          <a:xfrm>
            <a:off x="5893377" y="1592796"/>
            <a:ext cx="1666955" cy="453336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7596336" y="1196752"/>
            <a:ext cx="1403648" cy="576064"/>
          </a:xfrm>
          <a:prstGeom prst="wedgeRoundRectCallout">
            <a:avLst>
              <a:gd name="adj1" fmla="val -60780"/>
              <a:gd name="adj2" fmla="val 75977"/>
              <a:gd name="adj3" fmla="val 16667"/>
            </a:avLst>
          </a:prstGeom>
          <a:solidFill>
            <a:schemeClr val="bg1">
              <a:lumMod val="95000"/>
            </a:schemeClr>
          </a:solidFill>
          <a:ln w="3175"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02800"/>
                </a:solidFill>
              </a:rPr>
              <a:t>Раструб</a:t>
            </a:r>
            <a:endParaRPr lang="ru-RU" dirty="0">
              <a:solidFill>
                <a:srgbClr val="5028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488324" y="5301208"/>
            <a:ext cx="1224136" cy="540640"/>
          </a:xfrm>
          <a:prstGeom prst="wedgeRoundRectCallout">
            <a:avLst>
              <a:gd name="adj1" fmla="val -61705"/>
              <a:gd name="adj2" fmla="val 68882"/>
              <a:gd name="adj3" fmla="val 16667"/>
            </a:avLst>
          </a:prstGeom>
          <a:solidFill>
            <a:schemeClr val="bg1">
              <a:lumMod val="95000"/>
            </a:schemeClr>
          </a:solidFill>
          <a:ln w="3175"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Мундштук</a:t>
            </a:r>
            <a:endParaRPr lang="ru-RU" sz="1400" dirty="0">
              <a:solidFill>
                <a:srgbClr val="5028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956376" y="3320988"/>
            <a:ext cx="1044116" cy="540640"/>
          </a:xfrm>
          <a:prstGeom prst="wedgeRoundRectCallout">
            <a:avLst>
              <a:gd name="adj1" fmla="val -120487"/>
              <a:gd name="adj2" fmla="val -45166"/>
              <a:gd name="adj3" fmla="val 16667"/>
            </a:avLst>
          </a:prstGeom>
          <a:solidFill>
            <a:schemeClr val="bg1">
              <a:lumMod val="95000"/>
            </a:schemeClr>
          </a:solidFill>
          <a:ln w="3175"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502800"/>
                </a:solidFill>
              </a:rPr>
              <a:t>Игровые отверстия</a:t>
            </a:r>
          </a:p>
          <a:p>
            <a:pPr algn="ctr"/>
            <a:r>
              <a:rPr lang="ru-RU" sz="1200" dirty="0" smtClean="0">
                <a:solidFill>
                  <a:srgbClr val="502800"/>
                </a:solidFill>
              </a:rPr>
              <a:t>(лотки)</a:t>
            </a:r>
            <a:endParaRPr lang="ru-RU" sz="1200" dirty="0">
              <a:solidFill>
                <a:srgbClr val="502800"/>
              </a:solidFill>
            </a:endParaRPr>
          </a:p>
        </p:txBody>
      </p:sp>
      <p:sp>
        <p:nvSpPr>
          <p:cNvPr id="8" name="Лента лицом вниз 7">
            <a:hlinkClick r:id="rId4"/>
          </p:cNvPr>
          <p:cNvSpPr/>
          <p:nvPr/>
        </p:nvSpPr>
        <p:spPr>
          <a:xfrm>
            <a:off x="1043608" y="5481228"/>
            <a:ext cx="3780420" cy="1260720"/>
          </a:xfrm>
          <a:prstGeom prst="ribbon">
            <a:avLst/>
          </a:prstGeom>
          <a:ln w="3175"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3175">
                  <a:noFill/>
                </a:ln>
                <a:hlinkClick r:id="rId5"/>
              </a:rPr>
              <a:t>Владимирский рожок</a:t>
            </a:r>
            <a:endParaRPr lang="ru-RU" dirty="0">
              <a:ln w="3175">
                <a:noFill/>
              </a:ln>
            </a:endParaRPr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3628" y="152636"/>
            <a:ext cx="75351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Ансамбль « Владимирские рожечники»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63588" y="5841268"/>
            <a:ext cx="7956884" cy="9001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Традиции музыкального искусства хора рожечников Н.В. Кондратьева на Владимирской земле сегодня сохраняет и развивает  ансамбль народной музыки «Владимирские рожечники». </a:t>
            </a:r>
            <a:endParaRPr lang="ru-RU" sz="2000" dirty="0"/>
          </a:p>
        </p:txBody>
      </p:sp>
      <p:pic>
        <p:nvPicPr>
          <p:cNvPr id="11" name="Содержимое 10" descr="l688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-962" t="14099"/>
          <a:stretch>
            <a:fillRect/>
          </a:stretch>
        </p:blipFill>
        <p:spPr>
          <a:xfrm>
            <a:off x="1043608" y="872716"/>
            <a:ext cx="7560840" cy="482594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Художественный руководитель ансамбля – Александр Лебедев.</a:t>
            </a:r>
            <a:endParaRPr lang="ru-RU" dirty="0"/>
          </a:p>
        </p:txBody>
      </p:sp>
      <p:pic>
        <p:nvPicPr>
          <p:cNvPr id="5" name="Рисунок 4" descr="zmTNoO_h21Q.jpg"/>
          <p:cNvPicPr>
            <a:picLocks noChangeAspect="1"/>
          </p:cNvPicPr>
          <p:nvPr/>
        </p:nvPicPr>
        <p:blipFill>
          <a:blip r:embed="rId4" cstate="print"/>
          <a:srcRect l="18454" t="6101" r="6573"/>
          <a:stretch>
            <a:fillRect/>
          </a:stretch>
        </p:blipFill>
        <p:spPr>
          <a:xfrm>
            <a:off x="1979712" y="1160748"/>
            <a:ext cx="5904656" cy="554637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«Владимирские рожечники» - это очень яркий самобытный коллектив народной музыки, стал «визитной карточкой» Владимирской области.</a:t>
            </a:r>
            <a:endParaRPr lang="ru-RU" sz="2400" dirty="0"/>
          </a:p>
        </p:txBody>
      </p:sp>
      <p:pic>
        <p:nvPicPr>
          <p:cNvPr id="4" name="Содержимое 3" descr="vladimirskie_rozhechnik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07640" y="1448780"/>
            <a:ext cx="7633929" cy="5076563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2951820" y="6309320"/>
            <a:ext cx="4032448" cy="54868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0230" y="6345324"/>
            <a:ext cx="3387467" cy="400110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2700">
                  <a:noFill/>
                </a:ln>
                <a:solidFill>
                  <a:srgbClr val="C00000"/>
                </a:solidFill>
                <a:hlinkClick r:id="rId5"/>
              </a:rPr>
              <a:t>Владимирские рожечники</a:t>
            </a:r>
            <a:endParaRPr lang="ru-RU" sz="2000" dirty="0">
              <a:ln w="12700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Шаблон презентации</a:t>
            </a:r>
            <a:endParaRPr lang="ru-RU" dirty="0" smtClean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«По следам владимирских рожечников»</a:t>
            </a:r>
            <a:endParaRPr lang="ru-RU" dirty="0" smtClean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Туристический портал Владимирской области</a:t>
            </a:r>
            <a:endParaRPr lang="ru-RU" dirty="0" smtClean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ВикипедиЯ</a:t>
            </a:r>
            <a:endParaRPr lang="ru-RU" dirty="0" smtClean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7"/>
              </a:rPr>
              <a:t>Видео «Владимирские рожечники»</a:t>
            </a:r>
            <a:endParaRPr lang="ru-RU" dirty="0" smtClean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8"/>
              </a:rPr>
              <a:t>Видео «Владимирский рожок»</a:t>
            </a:r>
            <a:endParaRPr lang="ru-RU" dirty="0" smtClean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9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Содержание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9050">
                  <a:noFill/>
                  <a:prstDash val="solid"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 action="ppaction://hlinksldjump"/>
              </a:rPr>
              <a:t>Мелодия владимирского рожка</a:t>
            </a:r>
            <a:endParaRPr lang="ru-RU" dirty="0" smtClean="0">
              <a:ln w="19050">
                <a:noFill/>
                <a:prstDash val="solid"/>
              </a:ln>
              <a:solidFill>
                <a:schemeClr val="accent6">
                  <a:lumMod val="90000"/>
                  <a:lumOff val="1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9050">
                  <a:noFill/>
                  <a:prstDash val="solid"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 action="ppaction://hlinksldjump"/>
              </a:rPr>
              <a:t>История владимирского рожка</a:t>
            </a:r>
            <a:endParaRPr lang="ru-RU" dirty="0" smtClean="0">
              <a:ln w="19050">
                <a:noFill/>
                <a:prstDash val="solid"/>
              </a:ln>
              <a:solidFill>
                <a:schemeClr val="accent6">
                  <a:lumMod val="90000"/>
                  <a:lumOff val="1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905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 action="ppaction://hlinksldjump"/>
              </a:rPr>
              <a:t>Изготовление владимирского рожка</a:t>
            </a:r>
            <a:endParaRPr lang="ru-RU" dirty="0" smtClean="0">
              <a:ln w="1905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905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 action="ppaction://hlinksldjump"/>
              </a:rPr>
              <a:t>Устройство владимирского рожка</a:t>
            </a:r>
            <a:endParaRPr lang="ru-RU" dirty="0" smtClean="0">
              <a:ln w="1905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905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7" action="ppaction://hlinksldjump"/>
              </a:rPr>
              <a:t>Ансамбль «Владимирские рожечники»</a:t>
            </a:r>
            <a:endParaRPr lang="ru-RU" dirty="0" smtClean="0">
              <a:ln w="1905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905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8" action="ppaction://hlinksldjump"/>
              </a:rPr>
              <a:t>Интернет - источники</a:t>
            </a:r>
            <a:endParaRPr lang="ru-RU" dirty="0" smtClean="0">
              <a:ln w="1905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2" y="332656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dirty="0" smtClean="0">
                <a:ln w="11430">
                  <a:solidFill>
                    <a:srgbClr val="5028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  за                 внимание!</a:t>
            </a:r>
            <a:endParaRPr lang="ru-RU" sz="8000" dirty="0">
              <a:ln w="11430">
                <a:solidFill>
                  <a:srgbClr val="502800"/>
                </a:solidFill>
              </a:ln>
              <a:solidFill>
                <a:schemeClr val="bg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_yapfiles.r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052" y="2348880"/>
            <a:ext cx="2857500" cy="4305300"/>
          </a:xfrm>
          <a:prstGeom prst="pentagon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age_5524d175947f7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6273316"/>
            <a:ext cx="4320480" cy="25202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Мелодия владимирского рожка</a:t>
            </a:r>
            <a:endParaRPr lang="ru-RU" dirty="0"/>
          </a:p>
        </p:txBody>
      </p:sp>
      <p:pic>
        <p:nvPicPr>
          <p:cNvPr id="5" name="Содержимое 4" descr="information_items_2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124744"/>
            <a:ext cx="7092788" cy="531959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Круглая лента лицом вниз 5"/>
          <p:cNvSpPr/>
          <p:nvPr/>
        </p:nvSpPr>
        <p:spPr>
          <a:xfrm>
            <a:off x="647564" y="5625244"/>
            <a:ext cx="3024336" cy="1082988"/>
          </a:xfrm>
          <a:prstGeom prst="ellipseRibbon">
            <a:avLst/>
          </a:prstGeom>
          <a:ln w="3175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Мелодия</a:t>
            </a:r>
          </a:p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владимирского рожка</a:t>
            </a:r>
            <a:endParaRPr lang="ru-RU" sz="1400" dirty="0">
              <a:solidFill>
                <a:srgbClr val="502800"/>
              </a:solidFill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ожок мелодия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7961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владимирского рожка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0603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Рог на Руси издавна служил музыкальным инструментом. Звуком рога собирали народ для сообщения важных известий, оповещали о прибытии почты. Под звуки рога проходила охота. Сигнал рога звучал во время военных действий и торжественных церемоний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" name="Содержимое 11" descr="Чудесный-рожок-620x2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5956" y="1340769"/>
            <a:ext cx="4730161" cy="214392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5500718.jpg"/>
          <p:cNvPicPr>
            <a:picLocks noChangeAspect="1"/>
          </p:cNvPicPr>
          <p:nvPr/>
        </p:nvPicPr>
        <p:blipFill>
          <a:blip r:embed="rId4" cstate="print"/>
          <a:srcRect l="-646" t="5782" r="177" b="2929"/>
          <a:stretch>
            <a:fillRect/>
          </a:stretch>
        </p:blipFill>
        <p:spPr>
          <a:xfrm>
            <a:off x="4192833" y="3717032"/>
            <a:ext cx="4735652" cy="28083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640452" y="6453336"/>
            <a:ext cx="360040" cy="28633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5028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63588" y="980728"/>
            <a:ext cx="2916324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 конце 17 века получил широкое распространение пастушеский рожок как музыкальный инструмент. Он служил для подачи сигналов во время работы: звуком рожка пастух собирал стадо , пас его и охранял. </a:t>
            </a:r>
            <a:endParaRPr lang="ru-RU" sz="2400" dirty="0"/>
          </a:p>
        </p:txBody>
      </p:sp>
      <p:pic>
        <p:nvPicPr>
          <p:cNvPr id="7" name="Содержимое 6" descr="000038_dis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84068" y="224644"/>
            <a:ext cx="2575012" cy="583756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ожок мелодия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308304" y="332656"/>
            <a:ext cx="304800" cy="304800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040052" y="6165304"/>
            <a:ext cx="2916324" cy="576064"/>
          </a:xfrm>
          <a:prstGeom prst="round2SameRect">
            <a:avLst/>
          </a:prstGeom>
          <a:ln w="3175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«Пастух»</a:t>
            </a:r>
          </a:p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Художник Куликов И.С.</a:t>
            </a:r>
            <a:endParaRPr lang="ru-RU" sz="1400" dirty="0">
              <a:solidFill>
                <a:srgbClr val="502800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304764"/>
            <a:ext cx="3167952" cy="484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Во время отдыха на рожке исполнялись несложные наигрыши. В полях можно было услышать целые «оркестры» рожечников.</a:t>
            </a:r>
            <a:endParaRPr lang="ru-RU" sz="2400" dirty="0"/>
          </a:p>
        </p:txBody>
      </p:sp>
      <p:pic>
        <p:nvPicPr>
          <p:cNvPr id="7" name="Рисунок 6" descr="040137gr5a6aats6isccv1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52636"/>
            <a:ext cx="4229492" cy="64965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ожок мелодия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992380" y="5846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63588" y="1088740"/>
            <a:ext cx="2952328" cy="5076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 Наибольшую известность как музыканты-рожечники уже в </a:t>
            </a:r>
            <a:r>
              <a:rPr lang="en-US" sz="2000" dirty="0" smtClean="0"/>
              <a:t>XVIII</a:t>
            </a:r>
            <a:r>
              <a:rPr lang="ru-RU" sz="2000" dirty="0" smtClean="0"/>
              <a:t> веке приобрели крестьяне Владимирской губернии. Они были непременными участниками праздников в селах, выступали и на городских ярмарках.</a:t>
            </a:r>
            <a:endParaRPr lang="ru-RU" sz="2000" dirty="0"/>
          </a:p>
        </p:txBody>
      </p:sp>
      <p:pic>
        <p:nvPicPr>
          <p:cNvPr id="7" name="Содержимое 6" descr="62548426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3968" y="224644"/>
            <a:ext cx="4399624" cy="580817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с одним скругленным углом 9"/>
          <p:cNvSpPr/>
          <p:nvPr/>
        </p:nvSpPr>
        <p:spPr>
          <a:xfrm>
            <a:off x="5364088" y="6237312"/>
            <a:ext cx="2930624" cy="440668"/>
          </a:xfrm>
          <a:prstGeom prst="round1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680012" y="6165304"/>
            <a:ext cx="3492388" cy="504056"/>
          </a:xfrm>
          <a:prstGeom prst="round2Same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«Скоморохи»</a:t>
            </a:r>
          </a:p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Художник Лев Русов</a:t>
            </a:r>
            <a:endParaRPr lang="ru-RU" sz="1400" dirty="0">
              <a:solidFill>
                <a:srgbClr val="502800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088740"/>
            <a:ext cx="3024336" cy="4597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В середине 1850-х годов в деревне Мишнево Ковровского уезда Владимирской губернии</a:t>
            </a:r>
          </a:p>
          <a:p>
            <a:pPr marL="0" indent="0" algn="ctr">
              <a:buNone/>
            </a:pPr>
            <a:r>
              <a:rPr lang="ru-RU" sz="2000" dirty="0" smtClean="0"/>
              <a:t>( ныне Камешковский район) крестьянином Н.В.Кондратьевым был создан оркестр рожечников, состоящий из крепостных музыкантов различных сел. </a:t>
            </a:r>
            <a:endParaRPr lang="ru-RU" sz="2000" dirty="0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716016" y="6237312"/>
            <a:ext cx="4103948" cy="548521"/>
          </a:xfrm>
          <a:prstGeom prst="round2Same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Николай Васильевич Кондратьев  </a:t>
            </a:r>
            <a:endParaRPr lang="ru-RU" sz="1400" dirty="0" smtClean="0">
              <a:solidFill>
                <a:srgbClr val="502800"/>
              </a:solidFill>
            </a:endParaRPr>
          </a:p>
          <a:p>
            <a:pPr algn="ctr"/>
            <a:r>
              <a:rPr lang="ru-RU" sz="1400" dirty="0" smtClean="0">
                <a:solidFill>
                  <a:srgbClr val="502800"/>
                </a:solidFill>
              </a:rPr>
              <a:t>(Линогравюра Б.Французова)</a:t>
            </a:r>
            <a:endParaRPr lang="ru-RU" sz="1400" dirty="0">
              <a:solidFill>
                <a:srgbClr val="502800"/>
              </a:solidFill>
            </a:endParaRPr>
          </a:p>
        </p:txBody>
      </p:sp>
      <p:pic>
        <p:nvPicPr>
          <p:cNvPr id="6" name="Рисунок 5" descr="P622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1266" y="152636"/>
            <a:ext cx="4171213" cy="59766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535180" cy="74209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1865 году владимирские рожечники получили широкую известность на Нижегородской ярмарке. Их выступлением тогда был восхищен писатель Максим Горький.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697714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399" y="1232755"/>
            <a:ext cx="7514041" cy="54007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175956" y="5949280"/>
            <a:ext cx="1404156" cy="216024"/>
          </a:xfrm>
          <a:prstGeom prst="wedgeRoundRectCallout">
            <a:avLst>
              <a:gd name="adj1" fmla="val -60360"/>
              <a:gd name="adj2" fmla="val -9879"/>
              <a:gd name="adj3" fmla="val 16667"/>
            </a:avLst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Н.В.Кондратьев</a:t>
            </a:r>
            <a:endParaRPr lang="ru-RU" sz="1200" dirty="0"/>
          </a:p>
        </p:txBody>
      </p:sp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582C00"/>
      </a:hlink>
      <a:folHlink>
        <a:srgbClr val="9F4F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1334</TotalTime>
  <Words>495</Words>
  <Application>Microsoft Office PowerPoint</Application>
  <PresentationFormat>Экран (4:3)</PresentationFormat>
  <Paragraphs>59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детский сад №59 «Золотой ключик» 601914 Владимирская область город Ковров  ул. Машиностроителей 7А  Автор презентации : воспитатель высшей квалификационной категории Куванова Лариса Евгеньевна  </vt:lpstr>
      <vt:lpstr>Содержание</vt:lpstr>
      <vt:lpstr>Мелодия владимирского рожка</vt:lpstr>
      <vt:lpstr>История владимирского рожка</vt:lpstr>
      <vt:lpstr>Слайд 5</vt:lpstr>
      <vt:lpstr>Слайд 6</vt:lpstr>
      <vt:lpstr>Слайд 7</vt:lpstr>
      <vt:lpstr>Слайд 8</vt:lpstr>
      <vt:lpstr>В 1865 году владимирские рожечники получили широкую известность на Нижегородской ярмарке. Их выступлением тогда был восхищен писатель Максим Горький. </vt:lpstr>
      <vt:lpstr> Рукоплескали владимирским рожечникам даже Париж и города Германии и Бельгии, где им пришлось показывать мозоли на руках, доказывая, что они не переодетые артисты из консерватории, а простые крестьяне.</vt:lpstr>
      <vt:lpstr>Оркестр рожечников под руководством Н.В.Кондратьева просуществовал более 40 лет, до конца 1890-х годов. Пастушеский рожок с той поры стал именоваться «владимирским», благодаря славе Н.В. Кондратьева и его рожечников. Владимирский рожок и владимирские рожечники как особые понятия включены во все энциклопедические словари.</vt:lpstr>
      <vt:lpstr>Не случайно на гербе Камешковского района Владимирской области изображен пастуший рожок.</vt:lpstr>
      <vt:lpstr>Изготовление владимирского рожка</vt:lpstr>
      <vt:lpstr> Перед игрой рожок смачивали водой, чтобы щели на стволе плотно закрылись, и звучание стало более сильным.</vt:lpstr>
      <vt:lpstr>Устройство владимирского рожка</vt:lpstr>
      <vt:lpstr>Ансамбль « Владимирские рожечники»</vt:lpstr>
      <vt:lpstr>Художественный руководитель ансамбля – Александр Лебедев.</vt:lpstr>
      <vt:lpstr>«Владимирские рожечники» - это очень яркий самобытный коллектив народной музыки, стал «визитной карточкой» Владимирской области.</vt:lpstr>
      <vt:lpstr>Интернет - источники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User</cp:lastModifiedBy>
  <cp:revision>154</cp:revision>
  <dcterms:created xsi:type="dcterms:W3CDTF">2014-08-01T14:04:11Z</dcterms:created>
  <dcterms:modified xsi:type="dcterms:W3CDTF">2017-03-19T06:19:13Z</dcterms:modified>
</cp:coreProperties>
</file>