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2" r:id="rId4"/>
    <p:sldId id="263" r:id="rId5"/>
    <p:sldId id="257" r:id="rId6"/>
    <p:sldId id="265" r:id="rId7"/>
    <p:sldId id="264" r:id="rId8"/>
    <p:sldId id="266" r:id="rId9"/>
    <p:sldId id="259" r:id="rId10"/>
    <p:sldId id="262" r:id="rId11"/>
    <p:sldId id="267" r:id="rId12"/>
    <p:sldId id="270" r:id="rId13"/>
    <p:sldId id="261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znayvse.ru/znamenitosti/biografiya-muslim-magomaev.html" TargetMode="External"/><Relationship Id="rId2" Type="http://schemas.openxmlformats.org/officeDocument/2006/relationships/hyperlink" Target="https://ru.wikipedia.org/wiki/&#1047;&#1072;&#1075;&#1083;&#1072;&#1074;&#1085;&#1072;&#1103;_&#1089;&#1090;&#1088;&#1072;&#1085;&#1080;&#1094;&#1072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ulture.ru/persons/8985/muslim-magomaev" TargetMode="External"/><Relationship Id="rId5" Type="http://schemas.openxmlformats.org/officeDocument/2006/relationships/hyperlink" Target="https://biographe.ru/znamenitosti/muslim-magomaev/" TargetMode="External"/><Relationship Id="rId4" Type="http://schemas.openxmlformats.org/officeDocument/2006/relationships/hyperlink" Target="http://blog.norma40.ru/?p=383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музыка, фортепиано&#10;&#10;Автоматически созданное описание">
            <a:extLst>
              <a:ext uri="{FF2B5EF4-FFF2-40B4-BE49-F238E27FC236}">
                <a16:creationId xmlns:a16="http://schemas.microsoft.com/office/drawing/2014/main" id="{1379540A-1E58-6540-94EB-697EB7617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/>
        </p:blipFill>
        <p:spPr>
          <a:xfrm>
            <a:off x="-403" y="4451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4747-C1FC-B175-8139-89308335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413" y="2704408"/>
            <a:ext cx="4707491" cy="433571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</a:pPr>
            <a:r>
              <a:rPr lang="ru-RU" sz="2300" b="1" dirty="0">
                <a:latin typeface="Times New Roman"/>
                <a:cs typeface="Times New Roman"/>
              </a:rPr>
              <a:t>Презентацию подготовила: </a:t>
            </a:r>
            <a:br>
              <a:rPr lang="ru-RU" sz="2300" b="1" dirty="0">
                <a:latin typeface="Times New Roman"/>
                <a:cs typeface="Times New Roman"/>
              </a:rPr>
            </a:br>
            <a:r>
              <a:rPr lang="ru-RU" sz="2300" b="1" dirty="0">
                <a:latin typeface="Times New Roman"/>
                <a:cs typeface="Times New Roman"/>
              </a:rPr>
              <a:t>Маргарян Лилит Артуровна</a:t>
            </a:r>
            <a:endParaRPr lang="en-US" sz="2300" b="1" dirty="0">
              <a:latin typeface="Times New Roman"/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br>
              <a:rPr lang="ru-RU" sz="2300" b="1" dirty="0">
                <a:latin typeface="Times New Roman"/>
                <a:cs typeface="Times New Roman"/>
              </a:rPr>
            </a:br>
            <a:br>
              <a:rPr lang="ru-RU" sz="2300" b="1" dirty="0">
                <a:latin typeface="Times New Roman"/>
                <a:cs typeface="Times New Roman"/>
              </a:rPr>
            </a:br>
            <a:r>
              <a:rPr lang="ru-RU" sz="2300" b="1" dirty="0">
                <a:latin typeface="Times New Roman"/>
                <a:cs typeface="Times New Roman"/>
              </a:rPr>
              <a:t>Муслим Магометович Магомаев-эстрадный певец, оперный </a:t>
            </a:r>
            <a:r>
              <a:rPr lang="ru-RU" sz="2300" b="1" dirty="0" err="1">
                <a:latin typeface="Times New Roman"/>
                <a:cs typeface="Times New Roman"/>
              </a:rPr>
              <a:t>певец,композитор</a:t>
            </a:r>
            <a:r>
              <a:rPr lang="ru-RU" sz="2300" b="1" dirty="0">
                <a:latin typeface="Times New Roman"/>
                <a:cs typeface="Times New Roman"/>
              </a:rPr>
              <a:t>, кинокомпозитор, </a:t>
            </a:r>
            <a:br>
              <a:rPr lang="ru-RU" sz="2300" b="1" dirty="0">
                <a:latin typeface="Times New Roman"/>
                <a:cs typeface="Times New Roman"/>
              </a:rPr>
            </a:br>
            <a:r>
              <a:rPr lang="ru-RU" sz="2300" b="1" dirty="0">
                <a:latin typeface="Times New Roman"/>
                <a:cs typeface="Times New Roman"/>
              </a:rPr>
              <a:t>актёр, мемуарист.</a:t>
            </a:r>
            <a:endParaRPr lang="ru-RU" sz="2300" b="1" dirty="0">
              <a:latin typeface="Times New Roman"/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endParaRPr lang="ru-RU" sz="2400" b="1" dirty="0">
              <a:latin typeface="Times New Roman"/>
              <a:cs typeface="Times New Roman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8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C78B98-8F8B-1C46-AF23-8E3AC839D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22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CACDB94-4B12-36BD-97C5-6D78CB08C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4434" y="1335974"/>
            <a:ext cx="4156452" cy="6342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В 1960—1980-х </a:t>
            </a:r>
            <a:r>
              <a:rPr lang="en-US" sz="2000" err="1">
                <a:latin typeface="Times New Roman"/>
                <a:cs typeface="Times New Roman"/>
              </a:rPr>
              <a:t>годах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много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плодотворно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работал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эстраде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стал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одним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из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самых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популярных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певцов</a:t>
            </a:r>
            <a:r>
              <a:rPr lang="en-US" sz="2000">
                <a:latin typeface="Times New Roman"/>
                <a:cs typeface="Times New Roman"/>
              </a:rPr>
              <a:t> СССР. </a:t>
            </a:r>
            <a:r>
              <a:rPr lang="en-US" sz="2000" err="1">
                <a:latin typeface="Times New Roman"/>
                <a:cs typeface="Times New Roman"/>
              </a:rPr>
              <a:t>Он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много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концертировал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гастролировал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за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рубежом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Сильный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голос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яркий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темперамент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певца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органично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сочетался</a:t>
            </a:r>
            <a:r>
              <a:rPr lang="en-US" sz="2000">
                <a:latin typeface="Times New Roman"/>
                <a:cs typeface="Times New Roman"/>
              </a:rPr>
              <a:t> с </a:t>
            </a:r>
            <a:r>
              <a:rPr lang="en-US" sz="2000" err="1">
                <a:latin typeface="Times New Roman"/>
                <a:cs typeface="Times New Roman"/>
              </a:rPr>
              <a:t>экспрессивностью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приподнятостью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исполнения</a:t>
            </a:r>
            <a:r>
              <a:rPr lang="en-US" sz="2000">
                <a:latin typeface="Times New Roman"/>
                <a:cs typeface="Times New Roman"/>
              </a:rPr>
              <a:t>. В 1973 </a:t>
            </a:r>
            <a:r>
              <a:rPr lang="en-US" sz="2000" err="1">
                <a:latin typeface="Times New Roman"/>
                <a:cs typeface="Times New Roman"/>
              </a:rPr>
              <a:t>году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ему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было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присвоено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звание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народного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артиста</a:t>
            </a:r>
            <a:r>
              <a:rPr lang="en-US" sz="2000">
                <a:latin typeface="Times New Roman"/>
                <a:cs typeface="Times New Roman"/>
              </a:rPr>
              <a:t> СССР.</a:t>
            </a:r>
          </a:p>
        </p:txBody>
      </p:sp>
    </p:spTree>
    <p:extLst>
      <p:ext uri="{BB962C8B-B14F-4D97-AF65-F5344CB8AC3E}">
        <p14:creationId xmlns:p14="http://schemas.microsoft.com/office/powerpoint/2010/main" val="46304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53E2A-0272-B64A-9B0E-D002B2F90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474" y="1564625"/>
            <a:ext cx="4903934" cy="37290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В </a:t>
            </a:r>
            <a:r>
              <a:rPr lang="en-US" sz="2000" err="1">
                <a:latin typeface="Times New Roman"/>
                <a:cs typeface="Times New Roman"/>
              </a:rPr>
              <a:t>начале</a:t>
            </a:r>
            <a:r>
              <a:rPr lang="en-US" sz="2000">
                <a:latin typeface="Times New Roman"/>
                <a:cs typeface="Times New Roman"/>
              </a:rPr>
              <a:t> 70-х </a:t>
            </a:r>
            <a:r>
              <a:rPr lang="en-US" sz="2000" err="1">
                <a:latin typeface="Times New Roman"/>
                <a:cs typeface="Times New Roman"/>
              </a:rPr>
              <a:t>концертный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репертуар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состоял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из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более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чем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шестисот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арий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романсов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песен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советских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композиторов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поэтов</a:t>
            </a:r>
            <a:r>
              <a:rPr lang="en-US" sz="2000">
                <a:latin typeface="Times New Roman"/>
                <a:cs typeface="Times New Roman"/>
              </a:rPr>
              <a:t>, а </a:t>
            </a:r>
            <a:r>
              <a:rPr lang="en-US" sz="2000" err="1">
                <a:latin typeface="Times New Roman"/>
                <a:cs typeface="Times New Roman"/>
              </a:rPr>
              <a:t>также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собственных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произведений</a:t>
            </a:r>
            <a:r>
              <a:rPr lang="en-US" sz="2000">
                <a:latin typeface="Times New Roman"/>
                <a:cs typeface="Times New Roman"/>
              </a:rPr>
              <a:t>. В СССР </a:t>
            </a:r>
            <a:r>
              <a:rPr lang="en-US" sz="2000" err="1">
                <a:latin typeface="Times New Roman"/>
                <a:cs typeface="Times New Roman"/>
              </a:rPr>
              <a:t>Муслим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стал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автором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музыки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для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кинофильмов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мюзиклов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ведущим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культурных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телепередач</a:t>
            </a:r>
            <a:r>
              <a:rPr lang="en-US" sz="2000">
                <a:latin typeface="Times New Roman"/>
                <a:cs typeface="Times New Roman"/>
              </a:rPr>
              <a:t>. В </a:t>
            </a:r>
            <a:r>
              <a:rPr lang="en-US" sz="2000" err="1">
                <a:latin typeface="Times New Roman"/>
                <a:cs typeface="Times New Roman"/>
              </a:rPr>
              <a:t>мультфильме</a:t>
            </a:r>
            <a:r>
              <a:rPr lang="en-US" sz="2000">
                <a:latin typeface="Times New Roman"/>
                <a:cs typeface="Times New Roman"/>
              </a:rPr>
              <a:t> “</a:t>
            </a:r>
            <a:r>
              <a:rPr lang="en-US" sz="2000" err="1">
                <a:latin typeface="Times New Roman"/>
                <a:cs typeface="Times New Roman"/>
              </a:rPr>
              <a:t>По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следам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бременских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музыкантов</a:t>
            </a:r>
            <a:r>
              <a:rPr lang="en-US" sz="2000">
                <a:latin typeface="Times New Roman"/>
                <a:cs typeface="Times New Roman"/>
              </a:rPr>
              <a:t>” </a:t>
            </a:r>
            <a:r>
              <a:rPr lang="en-US" sz="2000" err="1">
                <a:latin typeface="Times New Roman"/>
                <a:cs typeface="Times New Roman"/>
              </a:rPr>
              <a:t>Муслим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исполнил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партии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трех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главных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героев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Также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начали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предлагать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роли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кино</a:t>
            </a:r>
            <a:r>
              <a:rPr lang="en-US" sz="2000">
                <a:latin typeface="Times New Roman"/>
                <a:cs typeface="Times New Roman"/>
              </a:rPr>
              <a:t>: </a:t>
            </a:r>
            <a:r>
              <a:rPr lang="en-US" sz="2000" err="1">
                <a:latin typeface="Times New Roman"/>
                <a:cs typeface="Times New Roman"/>
              </a:rPr>
              <a:t>певец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сыграл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известного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азербайджанского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поэта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Низами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одноименной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картине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режиссера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Эйдара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Кулиева</a:t>
            </a:r>
            <a:r>
              <a:rPr lang="en-US" sz="2000">
                <a:latin typeface="Times New Roman"/>
                <a:cs typeface="Times New Roman"/>
              </a:rPr>
              <a:t>.</a:t>
            </a:r>
            <a:br>
              <a:rPr lang="en-US" sz="2000">
                <a:latin typeface="Times New Roman"/>
              </a:rPr>
            </a:br>
            <a:br>
              <a:rPr lang="en-US" sz="2000">
                <a:latin typeface="Times New Roman"/>
              </a:rPr>
            </a:br>
            <a:endParaRPr lang="en-US" sz="2000">
              <a:latin typeface="Times New Roman"/>
              <a:cs typeface="Calibri"/>
            </a:endParaRPr>
          </a:p>
        </p:txBody>
      </p:sp>
      <p:pic>
        <p:nvPicPr>
          <p:cNvPr id="5" name="Рисунок 5" descr="Изображение выглядит как стена, человек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40E39C96-A5EF-F767-B8B8-0283962ED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00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050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ECA2-9304-B734-C01D-C6D49709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человек, мужчина, внеш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5D83554B-9EA8-840A-AC81-4C3F4451E6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5605838-6C52-78E0-3AEF-A2E08E3AB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>
                <a:ea typeface="+mn-lt"/>
                <a:cs typeface="+mn-lt"/>
              </a:rPr>
              <a:t>В концертном репертуаре Муслима Магомаева было более 600 произведений (русские романсы, классические, эстрадные, неаполитанские песни); он снялся в фильмах «Низами», «Поет Муслим Магомаев», «Москва в нотах».</a:t>
            </a:r>
            <a:endParaRPr lang="ru-RU">
              <a:cs typeface="Calibri" panose="020F0502020204030204"/>
            </a:endParaRPr>
          </a:p>
          <a:p>
            <a:r>
              <a:rPr lang="ru-RU">
                <a:ea typeface="+mn-lt"/>
                <a:cs typeface="+mn-lt"/>
              </a:rPr>
              <a:t>Муслим Магомаев является автором более 20 песен, музыки к фильмам, автором и ведущим телевизионного цикла о жизни и творчестве Марио Ланцы; написал книгу об этом певце. Супругой Муслима Магомаева стала певица, народная артистка СССР Т. И. Синявская. Последние годы жизни М.М. Магомаев провел в Москве.</a:t>
            </a:r>
            <a:endParaRPr lang="ru-RU"/>
          </a:p>
          <a:p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85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человек, мужчина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A5BBDFF4-C264-AA8B-E09B-C7B3ACA796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152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0B96B2E-8CD9-31D2-B5E4-DBEAE2327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8578" y="1538482"/>
            <a:ext cx="5004073" cy="4515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В 1975—1989 </a:t>
            </a:r>
            <a:r>
              <a:rPr lang="en-US" sz="2000" err="1"/>
              <a:t>годах</a:t>
            </a:r>
            <a:r>
              <a:rPr lang="en-US" sz="2000"/>
              <a:t> </a:t>
            </a:r>
            <a:r>
              <a:rPr lang="en-US" sz="2000" err="1"/>
              <a:t>Муслим</a:t>
            </a:r>
            <a:r>
              <a:rPr lang="en-US" sz="2000"/>
              <a:t> </a:t>
            </a:r>
            <a:r>
              <a:rPr lang="en-US" sz="2000" err="1"/>
              <a:t>Магомаев</a:t>
            </a:r>
            <a:r>
              <a:rPr lang="en-US" sz="2000"/>
              <a:t> </a:t>
            </a:r>
            <a:r>
              <a:rPr lang="en-US" sz="2000" err="1"/>
              <a:t>был</a:t>
            </a:r>
            <a:r>
              <a:rPr lang="en-US" sz="2000"/>
              <a:t> </a:t>
            </a:r>
            <a:r>
              <a:rPr lang="en-US" sz="2000" err="1"/>
              <a:t>художественным</a:t>
            </a:r>
            <a:r>
              <a:rPr lang="en-US" sz="2000"/>
              <a:t> </a:t>
            </a:r>
            <a:r>
              <a:rPr lang="en-US" sz="2000" err="1"/>
              <a:t>руководителем</a:t>
            </a:r>
            <a:r>
              <a:rPr lang="en-US" sz="2000"/>
              <a:t> </a:t>
            </a:r>
            <a:r>
              <a:rPr lang="en-US" sz="2000" err="1"/>
              <a:t>созданного</a:t>
            </a:r>
            <a:r>
              <a:rPr lang="en-US" sz="2000"/>
              <a:t> </a:t>
            </a:r>
            <a:r>
              <a:rPr lang="en-US" sz="2000" err="1"/>
              <a:t>им</a:t>
            </a:r>
            <a:r>
              <a:rPr lang="en-US" sz="2000"/>
              <a:t> </a:t>
            </a:r>
            <a:r>
              <a:rPr lang="en-US" sz="2000" err="1"/>
              <a:t>Азербайджанского</a:t>
            </a:r>
            <a:r>
              <a:rPr lang="en-US" sz="2000"/>
              <a:t> </a:t>
            </a:r>
            <a:r>
              <a:rPr lang="en-US" sz="2000" err="1"/>
              <a:t>эстрадно-симфонического</a:t>
            </a:r>
            <a:r>
              <a:rPr lang="en-US" sz="2000"/>
              <a:t> </a:t>
            </a:r>
            <a:r>
              <a:rPr lang="en-US" sz="2000" err="1"/>
              <a:t>оркестра</a:t>
            </a:r>
            <a:r>
              <a:rPr lang="en-US" sz="2000"/>
              <a:t>, с </a:t>
            </a:r>
            <a:r>
              <a:rPr lang="en-US" sz="2000" err="1"/>
              <a:t>которым</a:t>
            </a:r>
            <a:r>
              <a:rPr lang="en-US" sz="2000"/>
              <a:t> </a:t>
            </a:r>
            <a:r>
              <a:rPr lang="en-US" sz="2000" err="1"/>
              <a:t>он</a:t>
            </a:r>
            <a:r>
              <a:rPr lang="en-US" sz="2000"/>
              <a:t> </a:t>
            </a:r>
            <a:r>
              <a:rPr lang="en-US" sz="2000" err="1"/>
              <a:t>много</a:t>
            </a:r>
            <a:r>
              <a:rPr lang="en-US" sz="2000"/>
              <a:t> </a:t>
            </a:r>
            <a:r>
              <a:rPr lang="en-US" sz="2000" err="1"/>
              <a:t>гастролировал</a:t>
            </a:r>
            <a:r>
              <a:rPr lang="en-US" sz="2000"/>
              <a:t> </a:t>
            </a:r>
            <a:r>
              <a:rPr lang="en-US" sz="2000" err="1"/>
              <a:t>по</a:t>
            </a:r>
            <a:r>
              <a:rPr lang="en-US" sz="2000"/>
              <a:t> СССР. В </a:t>
            </a:r>
            <a:r>
              <a:rPr lang="en-US" sz="2000" err="1"/>
              <a:t>связи</a:t>
            </a:r>
            <a:r>
              <a:rPr lang="en-US" sz="2000"/>
              <a:t> с </a:t>
            </a:r>
            <a:r>
              <a:rPr lang="en-US" sz="2000" err="1"/>
              <a:t>этим</a:t>
            </a:r>
            <a:r>
              <a:rPr lang="en-US" sz="2000"/>
              <a:t> </a:t>
            </a:r>
            <a:r>
              <a:rPr lang="en-US" sz="2000" err="1"/>
              <a:t>он</a:t>
            </a:r>
            <a:r>
              <a:rPr lang="en-US" sz="2000"/>
              <a:t> </a:t>
            </a:r>
            <a:r>
              <a:rPr lang="en-US" sz="2000" err="1"/>
              <a:t>оставил</a:t>
            </a:r>
            <a:r>
              <a:rPr lang="en-US" sz="2000"/>
              <a:t> </a:t>
            </a:r>
            <a:r>
              <a:rPr lang="en-US" sz="2000" err="1"/>
              <a:t>сцену</a:t>
            </a:r>
            <a:r>
              <a:rPr lang="en-US" sz="2000"/>
              <a:t> </a:t>
            </a:r>
            <a:r>
              <a:rPr lang="en-US" sz="2000" err="1"/>
              <a:t>Азербайджанского</a:t>
            </a:r>
            <a:r>
              <a:rPr lang="en-US" sz="2000"/>
              <a:t> </a:t>
            </a:r>
            <a:r>
              <a:rPr lang="en-US" sz="2000" err="1"/>
              <a:t>театра</a:t>
            </a:r>
            <a:r>
              <a:rPr lang="en-US" sz="2000"/>
              <a:t> </a:t>
            </a:r>
            <a:r>
              <a:rPr lang="en-US" sz="2000" err="1"/>
              <a:t>оперы</a:t>
            </a:r>
            <a:r>
              <a:rPr lang="en-US" sz="2000"/>
              <a:t> и </a:t>
            </a:r>
            <a:r>
              <a:rPr lang="en-US" sz="2000" err="1"/>
              <a:t>балета</a:t>
            </a:r>
            <a:r>
              <a:rPr lang="en-US" sz="2000"/>
              <a:t>, </a:t>
            </a:r>
            <a:r>
              <a:rPr lang="en-US" sz="2000" err="1"/>
              <a:t>но</a:t>
            </a:r>
            <a:r>
              <a:rPr lang="en-US" sz="2000"/>
              <a:t> </a:t>
            </a:r>
            <a:r>
              <a:rPr lang="en-US" sz="2000" err="1"/>
              <a:t>уже</a:t>
            </a:r>
            <a:r>
              <a:rPr lang="en-US" sz="2000"/>
              <a:t> с 1977 </a:t>
            </a:r>
            <a:r>
              <a:rPr lang="en-US" sz="2000" err="1"/>
              <a:t>года</a:t>
            </a:r>
            <a:r>
              <a:rPr lang="en-US" sz="2000"/>
              <a:t> </a:t>
            </a:r>
            <a:r>
              <a:rPr lang="en-US" sz="2000" err="1"/>
              <a:t>вновь</a:t>
            </a:r>
            <a:r>
              <a:rPr lang="en-US" sz="2000"/>
              <a:t> </a:t>
            </a:r>
            <a:r>
              <a:rPr lang="en-US" sz="2000" err="1"/>
              <a:t>участвовал</a:t>
            </a:r>
            <a:r>
              <a:rPr lang="en-US" sz="2000"/>
              <a:t> в </a:t>
            </a:r>
            <a:r>
              <a:rPr lang="en-US" sz="2000" err="1"/>
              <a:t>спектаклях</a:t>
            </a:r>
            <a:r>
              <a:rPr lang="en-US" sz="2000"/>
              <a:t> </a:t>
            </a:r>
            <a:r>
              <a:rPr lang="en-US" sz="2000" err="1"/>
              <a:t>этого</a:t>
            </a:r>
            <a:r>
              <a:rPr lang="en-US" sz="2000"/>
              <a:t> </a:t>
            </a:r>
            <a:r>
              <a:rPr lang="en-US" sz="2000" err="1"/>
              <a:t>театра</a:t>
            </a:r>
            <a:r>
              <a:rPr lang="en-US" sz="2000"/>
              <a:t>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5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F8D1C1-89EF-2C93-2FB9-AB0F6C14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92" y="317958"/>
            <a:ext cx="4243589" cy="6301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тесно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сотрудничал</a:t>
            </a:r>
            <a:r>
              <a:rPr lang="en-US" sz="2000">
                <a:latin typeface="Times New Roman"/>
                <a:cs typeface="Times New Roman"/>
              </a:rPr>
              <a:t> с </a:t>
            </a:r>
            <a:r>
              <a:rPr lang="en-US" sz="2000" err="1">
                <a:latin typeface="Times New Roman"/>
                <a:cs typeface="Times New Roman"/>
              </a:rPr>
              <a:t>композитором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Арно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Бабаджаняном</a:t>
            </a:r>
            <a:r>
              <a:rPr lang="en-US" sz="2000">
                <a:latin typeface="Times New Roman"/>
                <a:cs typeface="Times New Roman"/>
              </a:rPr>
              <a:t>, в </a:t>
            </a:r>
            <a:r>
              <a:rPr lang="en-US" sz="2000" err="1">
                <a:latin typeface="Times New Roman"/>
                <a:cs typeface="Times New Roman"/>
              </a:rPr>
              <a:t>его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репертуаре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было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много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песен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его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музыку</a:t>
            </a:r>
            <a:r>
              <a:rPr lang="en-US" sz="2000">
                <a:latin typeface="Times New Roman"/>
                <a:cs typeface="Times New Roman"/>
              </a:rPr>
              <a:t>. </a:t>
            </a:r>
            <a:r>
              <a:rPr lang="en-US" sz="2000" err="1">
                <a:latin typeface="Times New Roman"/>
                <a:cs typeface="Times New Roman"/>
              </a:rPr>
              <a:t>Песни</a:t>
            </a:r>
            <a:r>
              <a:rPr lang="en-US" sz="2000">
                <a:latin typeface="Times New Roman"/>
                <a:cs typeface="Times New Roman"/>
              </a:rPr>
              <a:t> «</a:t>
            </a:r>
            <a:r>
              <a:rPr lang="en-US" sz="2000" err="1">
                <a:latin typeface="Times New Roman"/>
                <a:cs typeface="Times New Roman"/>
              </a:rPr>
              <a:t>Лучший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город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земли</a:t>
            </a:r>
            <a:r>
              <a:rPr lang="en-US" sz="2000">
                <a:latin typeface="Times New Roman"/>
                <a:cs typeface="Times New Roman"/>
              </a:rPr>
              <a:t>», «</a:t>
            </a:r>
            <a:r>
              <a:rPr lang="en-US" sz="2000" err="1">
                <a:latin typeface="Times New Roman"/>
                <a:cs typeface="Times New Roman"/>
              </a:rPr>
              <a:t>Свадьба</a:t>
            </a:r>
            <a:r>
              <a:rPr lang="en-US" sz="2000">
                <a:latin typeface="Times New Roman"/>
                <a:cs typeface="Times New Roman"/>
              </a:rPr>
              <a:t>», «</a:t>
            </a:r>
            <a:r>
              <a:rPr lang="en-US" sz="2000" err="1">
                <a:latin typeface="Times New Roman"/>
                <a:cs typeface="Times New Roman"/>
              </a:rPr>
              <a:t>Солнцем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озаренный</a:t>
            </a:r>
            <a:r>
              <a:rPr lang="en-US" sz="2000">
                <a:latin typeface="Times New Roman"/>
                <a:cs typeface="Times New Roman"/>
              </a:rPr>
              <a:t>», «</a:t>
            </a:r>
            <a:r>
              <a:rPr lang="en-US" sz="2000" err="1">
                <a:latin typeface="Times New Roman"/>
                <a:cs typeface="Times New Roman"/>
              </a:rPr>
              <a:t>Чертово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колесо</a:t>
            </a:r>
            <a:r>
              <a:rPr lang="en-US" sz="2000">
                <a:latin typeface="Times New Roman"/>
                <a:cs typeface="Times New Roman"/>
              </a:rPr>
              <a:t>», «</a:t>
            </a:r>
            <a:r>
              <a:rPr lang="en-US" sz="2000" err="1">
                <a:latin typeface="Times New Roman"/>
                <a:cs typeface="Times New Roman"/>
              </a:rPr>
              <a:t>Ноктюрн</a:t>
            </a:r>
            <a:r>
              <a:rPr lang="en-US" sz="2000">
                <a:latin typeface="Times New Roman"/>
                <a:cs typeface="Times New Roman"/>
              </a:rPr>
              <a:t>», </a:t>
            </a:r>
            <a:r>
              <a:rPr lang="en-US" sz="2000" err="1">
                <a:latin typeface="Times New Roman"/>
                <a:cs typeface="Times New Roman"/>
              </a:rPr>
              <a:t>стали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лучшими</a:t>
            </a:r>
            <a:r>
              <a:rPr lang="en-US" sz="2000">
                <a:latin typeface="Times New Roman"/>
                <a:cs typeface="Times New Roman"/>
              </a:rPr>
              <a:t> в </a:t>
            </a:r>
            <a:r>
              <a:rPr lang="en-US" sz="2000" err="1">
                <a:latin typeface="Times New Roman"/>
                <a:cs typeface="Times New Roman"/>
              </a:rPr>
              <a:t>его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репертуаре</a:t>
            </a:r>
            <a:r>
              <a:rPr lang="en-US" sz="2000">
                <a:latin typeface="Times New Roman"/>
                <a:cs typeface="Times New Roman"/>
              </a:rPr>
              <a:t>, а </a:t>
            </a:r>
            <a:r>
              <a:rPr lang="en-US" sz="2000" err="1">
                <a:latin typeface="Times New Roman"/>
                <a:cs typeface="Times New Roman"/>
              </a:rPr>
              <a:t>слушатели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подхватывали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их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буквально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лету</a:t>
            </a:r>
            <a:r>
              <a:rPr lang="en-US" sz="2000">
                <a:latin typeface="Times New Roman"/>
                <a:cs typeface="Times New Roman"/>
              </a:rPr>
              <a:t>. </a:t>
            </a:r>
            <a:r>
              <a:rPr lang="en-US" sz="2000" err="1">
                <a:latin typeface="Times New Roman"/>
                <a:cs typeface="Times New Roman"/>
              </a:rPr>
              <a:t>После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состоявшегося</a:t>
            </a:r>
            <a:r>
              <a:rPr lang="en-US" sz="2000">
                <a:latin typeface="Times New Roman"/>
                <a:cs typeface="Times New Roman"/>
              </a:rPr>
              <a:t> в 60-х </a:t>
            </a:r>
            <a:r>
              <a:rPr lang="en-US" sz="2000" err="1">
                <a:latin typeface="Times New Roman"/>
                <a:cs typeface="Times New Roman"/>
              </a:rPr>
              <a:t>конкурса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красоты</a:t>
            </a:r>
            <a:r>
              <a:rPr lang="en-US" sz="2000">
                <a:latin typeface="Times New Roman"/>
                <a:cs typeface="Times New Roman"/>
              </a:rPr>
              <a:t> в </a:t>
            </a:r>
            <a:r>
              <a:rPr lang="en-US" sz="2000" err="1">
                <a:latin typeface="Times New Roman"/>
                <a:cs typeface="Times New Roman"/>
              </a:rPr>
              <a:t>Ереване</a:t>
            </a:r>
            <a:r>
              <a:rPr lang="en-US" sz="2000">
                <a:latin typeface="Times New Roman"/>
                <a:cs typeface="Times New Roman"/>
              </a:rPr>
              <a:t>, </a:t>
            </a:r>
            <a:r>
              <a:rPr lang="en-US" sz="2000" err="1">
                <a:latin typeface="Times New Roman"/>
                <a:cs typeface="Times New Roman"/>
              </a:rPr>
              <a:t>Бабаджанян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написал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музыку</a:t>
            </a:r>
            <a:r>
              <a:rPr lang="en-US" sz="2000">
                <a:latin typeface="Times New Roman"/>
                <a:cs typeface="Times New Roman"/>
              </a:rPr>
              <a:t>, </a:t>
            </a:r>
            <a:r>
              <a:rPr lang="en-US" sz="2000" err="1">
                <a:latin typeface="Times New Roman"/>
                <a:cs typeface="Times New Roman"/>
              </a:rPr>
              <a:t>ставшую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впоследствии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одним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из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лучших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хитов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Магомаева</a:t>
            </a:r>
            <a:r>
              <a:rPr lang="en-US" sz="2000">
                <a:latin typeface="Times New Roman"/>
                <a:cs typeface="Times New Roman"/>
              </a:rPr>
              <a:t> – «</a:t>
            </a:r>
            <a:r>
              <a:rPr lang="en-US" sz="2000" err="1">
                <a:latin typeface="Times New Roman"/>
                <a:cs typeface="Times New Roman"/>
              </a:rPr>
              <a:t>Королева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красоты</a:t>
            </a:r>
            <a:r>
              <a:rPr lang="en-US" sz="2000">
                <a:latin typeface="Times New Roman"/>
                <a:cs typeface="Times New Roman"/>
              </a:rPr>
              <a:t>». </a:t>
            </a:r>
            <a:r>
              <a:rPr lang="en-US" sz="2000" err="1">
                <a:latin typeface="Times New Roman"/>
                <a:cs typeface="Times New Roman"/>
              </a:rPr>
              <a:t>Композиция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участвовала</a:t>
            </a:r>
            <a:r>
              <a:rPr lang="en-US" sz="2000">
                <a:latin typeface="Times New Roman"/>
                <a:cs typeface="Times New Roman"/>
              </a:rPr>
              <a:t> в </a:t>
            </a:r>
            <a:r>
              <a:rPr lang="en-US" sz="2000" err="1">
                <a:latin typeface="Times New Roman"/>
                <a:cs typeface="Times New Roman"/>
              </a:rPr>
              <a:t>конкурсе</a:t>
            </a:r>
            <a:r>
              <a:rPr lang="en-US" sz="2000">
                <a:latin typeface="Times New Roman"/>
                <a:cs typeface="Times New Roman"/>
              </a:rPr>
              <a:t> «</a:t>
            </a:r>
            <a:r>
              <a:rPr lang="en-US" sz="2000" err="1">
                <a:latin typeface="Times New Roman"/>
                <a:cs typeface="Times New Roman"/>
              </a:rPr>
              <a:t>Лучшая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песня</a:t>
            </a:r>
            <a:r>
              <a:rPr lang="en-US" sz="2000">
                <a:latin typeface="Times New Roman"/>
                <a:cs typeface="Times New Roman"/>
              </a:rPr>
              <a:t> 1965 </a:t>
            </a:r>
            <a:r>
              <a:rPr lang="en-US" sz="2000" err="1">
                <a:latin typeface="Times New Roman"/>
                <a:cs typeface="Times New Roman"/>
              </a:rPr>
              <a:t>года</a:t>
            </a:r>
            <a:r>
              <a:rPr lang="en-US" sz="2000">
                <a:latin typeface="Times New Roman"/>
                <a:cs typeface="Times New Roman"/>
              </a:rPr>
              <a:t>» и </a:t>
            </a:r>
            <a:r>
              <a:rPr lang="en-US" sz="2000" err="1">
                <a:latin typeface="Times New Roman"/>
                <a:cs typeface="Times New Roman"/>
              </a:rPr>
              <a:t>стала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победителем</a:t>
            </a:r>
            <a:r>
              <a:rPr lang="en-US" sz="2000">
                <a:latin typeface="Times New Roman"/>
                <a:cs typeface="Times New Roman"/>
              </a:rPr>
              <a:t>.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endParaRPr lang="en-US" sz="2000">
              <a:latin typeface="Times New Roman"/>
              <a:cs typeface="Calibri"/>
            </a:endParaRPr>
          </a:p>
        </p:txBody>
      </p:sp>
      <p:pic>
        <p:nvPicPr>
          <p:cNvPr id="5" name="Рисунок 5" descr="Изображение выглядит как мужчина, человек, стоит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BCBB5EDF-47AC-0BA3-9BAB-7F11E4FAF4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123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60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человек, мужчин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682F11E8-A10A-3B07-C0D2-F0757C9F51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774" r="12775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20574D-449A-072F-523C-E215EDBFD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652415"/>
            <a:ext cx="4840010" cy="5524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В </a:t>
            </a:r>
            <a:r>
              <a:rPr lang="en-US" sz="2000" err="1">
                <a:latin typeface="Times New Roman"/>
                <a:cs typeface="Times New Roman"/>
              </a:rPr>
              <a:t>концертном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репертуаре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было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более</a:t>
            </a:r>
            <a:r>
              <a:rPr lang="en-US" sz="2000">
                <a:latin typeface="Times New Roman"/>
                <a:cs typeface="Times New Roman"/>
              </a:rPr>
              <a:t> 600 </a:t>
            </a:r>
            <a:r>
              <a:rPr lang="en-US" sz="2000" err="1">
                <a:latin typeface="Times New Roman"/>
                <a:cs typeface="Times New Roman"/>
              </a:rPr>
              <a:t>произведений</a:t>
            </a:r>
            <a:r>
              <a:rPr lang="en-US" sz="2000">
                <a:latin typeface="Times New Roman"/>
                <a:cs typeface="Times New Roman"/>
              </a:rPr>
              <a:t> (</a:t>
            </a:r>
            <a:r>
              <a:rPr lang="en-US" sz="2000" err="1">
                <a:latin typeface="Times New Roman"/>
                <a:cs typeface="Times New Roman"/>
              </a:rPr>
              <a:t>русские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романсы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классические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эстрадные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неаполитанские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песни</a:t>
            </a:r>
            <a:r>
              <a:rPr lang="en-US" sz="2000">
                <a:latin typeface="Times New Roman"/>
                <a:cs typeface="Times New Roman"/>
              </a:rPr>
              <a:t>); </a:t>
            </a:r>
            <a:r>
              <a:rPr lang="en-US" sz="2000" err="1">
                <a:latin typeface="Times New Roman"/>
                <a:cs typeface="Times New Roman"/>
              </a:rPr>
              <a:t>он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снялся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фильмах</a:t>
            </a:r>
            <a:r>
              <a:rPr lang="en-US" sz="2000">
                <a:latin typeface="Times New Roman"/>
                <a:cs typeface="Times New Roman"/>
              </a:rPr>
              <a:t> «</a:t>
            </a:r>
            <a:r>
              <a:rPr lang="en-US" sz="2000" err="1">
                <a:latin typeface="Times New Roman"/>
                <a:cs typeface="Times New Roman"/>
              </a:rPr>
              <a:t>Низами</a:t>
            </a:r>
            <a:r>
              <a:rPr lang="en-US" sz="2000">
                <a:latin typeface="Times New Roman"/>
                <a:cs typeface="Times New Roman"/>
              </a:rPr>
              <a:t>», «</a:t>
            </a:r>
            <a:r>
              <a:rPr lang="en-US" sz="2000" err="1">
                <a:latin typeface="Times New Roman"/>
                <a:cs typeface="Times New Roman"/>
              </a:rPr>
              <a:t>Поет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», «</a:t>
            </a:r>
            <a:r>
              <a:rPr lang="en-US" sz="2000" err="1">
                <a:latin typeface="Times New Roman"/>
                <a:cs typeface="Times New Roman"/>
              </a:rPr>
              <a:t>Москва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нотах</a:t>
            </a:r>
            <a:r>
              <a:rPr lang="en-US" sz="2000">
                <a:latin typeface="Times New Roman"/>
                <a:cs typeface="Times New Roman"/>
              </a:rPr>
              <a:t>».</a:t>
            </a:r>
          </a:p>
          <a:p>
            <a:r>
              <a:rPr lang="en-US" sz="2000" err="1">
                <a:latin typeface="Times New Roman"/>
                <a:cs typeface="Times New Roman"/>
              </a:rPr>
              <a:t>Муслим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является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автором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более</a:t>
            </a:r>
            <a:r>
              <a:rPr lang="en-US" sz="2000">
                <a:latin typeface="Times New Roman"/>
                <a:cs typeface="Times New Roman"/>
              </a:rPr>
              <a:t> 20 </a:t>
            </a:r>
            <a:r>
              <a:rPr lang="en-US" sz="2000" err="1">
                <a:latin typeface="Times New Roman"/>
                <a:cs typeface="Times New Roman"/>
              </a:rPr>
              <a:t>песен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музыки</a:t>
            </a:r>
            <a:r>
              <a:rPr lang="en-US" sz="2000">
                <a:latin typeface="Times New Roman"/>
                <a:cs typeface="Times New Roman"/>
              </a:rPr>
              <a:t> к </a:t>
            </a:r>
            <a:r>
              <a:rPr lang="en-US" sz="2000" err="1">
                <a:latin typeface="Times New Roman"/>
                <a:cs typeface="Times New Roman"/>
              </a:rPr>
              <a:t>фильмам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автором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ведущим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телевизионного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цикла</a:t>
            </a:r>
            <a:r>
              <a:rPr lang="en-US" sz="2000">
                <a:latin typeface="Times New Roman"/>
                <a:cs typeface="Times New Roman"/>
              </a:rPr>
              <a:t> о </a:t>
            </a:r>
            <a:r>
              <a:rPr lang="en-US" sz="2000" err="1">
                <a:latin typeface="Times New Roman"/>
                <a:cs typeface="Times New Roman"/>
              </a:rPr>
              <a:t>жизни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творчестве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Марио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Ланцы</a:t>
            </a:r>
            <a:r>
              <a:rPr lang="en-US" sz="2000">
                <a:latin typeface="Times New Roman"/>
                <a:cs typeface="Times New Roman"/>
              </a:rPr>
              <a:t>; </a:t>
            </a:r>
            <a:r>
              <a:rPr lang="en-US" sz="2000" err="1">
                <a:latin typeface="Times New Roman"/>
                <a:cs typeface="Times New Roman"/>
              </a:rPr>
              <a:t>написал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книгу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об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этом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певце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Супругой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Магомаева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стала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певица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народная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артистка</a:t>
            </a:r>
            <a:r>
              <a:rPr lang="en-US" sz="2000">
                <a:latin typeface="Times New Roman"/>
                <a:cs typeface="Times New Roman"/>
              </a:rPr>
              <a:t> СССР Т. И. </a:t>
            </a:r>
            <a:r>
              <a:rPr lang="en-US" sz="2000" err="1">
                <a:latin typeface="Times New Roman"/>
                <a:cs typeface="Times New Roman"/>
              </a:rPr>
              <a:t>Синявская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Последние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годы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жизни</a:t>
            </a:r>
            <a:r>
              <a:rPr lang="en-US" sz="2000">
                <a:latin typeface="Times New Roman"/>
                <a:cs typeface="Times New Roman"/>
              </a:rPr>
              <a:t> М.М. </a:t>
            </a:r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провел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Москве</a:t>
            </a:r>
            <a:r>
              <a:rPr lang="en-US" sz="2000">
                <a:latin typeface="Times New Roman"/>
                <a:cs typeface="Times New Roman"/>
              </a:rPr>
              <a:t>.</a:t>
            </a:r>
          </a:p>
          <a:p>
            <a:endParaRPr lang="en-US" sz="200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37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BA2B8-5435-EABB-4676-202E5B87C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latin typeface="Times New Roman"/>
                <a:cs typeface="Calibri Light"/>
              </a:rPr>
              <a:t>Список используемой литературы</a:t>
            </a:r>
            <a:endParaRPr lang="ru-RU">
              <a:latin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608E8-5794-863A-F07A-DC8150A5B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>
                <a:ea typeface="+mn-lt"/>
                <a:cs typeface="+mn-lt"/>
                <a:hlinkClick r:id="rId2"/>
              </a:rPr>
              <a:t>https://ru.wikipedia.org/wiki/Заглавная_страница</a:t>
            </a:r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  <a:hlinkClick r:id="rId3"/>
              </a:rPr>
              <a:t>https://uznayvse.ru/znamenitosti/biografiya-muslim-magomaev.html</a:t>
            </a:r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  <a:hlinkClick r:id="rId4"/>
              </a:rPr>
              <a:t>http://blog.norma40.ru/?p=3837</a:t>
            </a:r>
            <a:endParaRPr lang="ru-RU">
              <a:ea typeface="+mn-lt"/>
              <a:cs typeface="+mn-lt"/>
            </a:endParaRPr>
          </a:p>
          <a:p>
            <a:r>
              <a:rPr lang="ru-RU">
                <a:ea typeface="+mn-lt"/>
                <a:cs typeface="+mn-lt"/>
                <a:hlinkClick r:id="rId5"/>
              </a:rPr>
              <a:t>https://biographe.ru/znamenitosti/muslim-magomaev/</a:t>
            </a:r>
            <a:endParaRPr lang="ru-RU"/>
          </a:p>
          <a:p>
            <a:r>
              <a:rPr lang="ru-RU">
                <a:ea typeface="+mn-lt"/>
                <a:cs typeface="+mn-lt"/>
                <a:hlinkClick r:id="rId6"/>
              </a:rPr>
              <a:t>https://www.culture.ru/persons/8985/muslim-magomaev</a:t>
            </a:r>
            <a:endParaRPr lang="ru-RU">
              <a:ea typeface="+mn-lt"/>
              <a:cs typeface="+mn-lt"/>
            </a:endParaRPr>
          </a:p>
          <a:p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94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C6CE1-7329-087C-8F63-6A62A745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Муслим Магомаев.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542289-0625-7DCA-C36B-1ABA93527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latin typeface="Times New Roman"/>
                <a:cs typeface="Times New Roman"/>
              </a:rPr>
              <a:t>Муслим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Магометович</a:t>
            </a:r>
            <a:r>
              <a:rPr lang="en-US" sz="2400">
                <a:latin typeface="Times New Roman"/>
                <a:cs typeface="Times New Roman"/>
              </a:rPr>
              <a:t> (17 </a:t>
            </a:r>
            <a:r>
              <a:rPr lang="en-US" sz="2400" err="1">
                <a:latin typeface="Times New Roman"/>
                <a:cs typeface="Times New Roman"/>
              </a:rPr>
              <a:t>августа</a:t>
            </a:r>
            <a:r>
              <a:rPr lang="en-US" sz="2400">
                <a:latin typeface="Times New Roman"/>
                <a:cs typeface="Times New Roman"/>
              </a:rPr>
              <a:t> 1942, </a:t>
            </a:r>
            <a:r>
              <a:rPr lang="en-US" sz="2400" err="1">
                <a:latin typeface="Times New Roman"/>
                <a:cs typeface="Times New Roman"/>
              </a:rPr>
              <a:t>Баку</a:t>
            </a:r>
            <a:r>
              <a:rPr lang="en-US" sz="2400">
                <a:latin typeface="Times New Roman"/>
                <a:cs typeface="Times New Roman"/>
              </a:rPr>
              <a:t> — 25 </a:t>
            </a:r>
            <a:r>
              <a:rPr lang="en-US" sz="2400" err="1">
                <a:latin typeface="Times New Roman"/>
                <a:cs typeface="Times New Roman"/>
              </a:rPr>
              <a:t>октября</a:t>
            </a:r>
            <a:r>
              <a:rPr lang="en-US" sz="2400">
                <a:latin typeface="Times New Roman"/>
                <a:cs typeface="Times New Roman"/>
              </a:rPr>
              <a:t> 2008, </a:t>
            </a:r>
            <a:r>
              <a:rPr lang="en-US" sz="2400" err="1">
                <a:latin typeface="Times New Roman"/>
                <a:cs typeface="Times New Roman"/>
              </a:rPr>
              <a:t>Москва</a:t>
            </a:r>
            <a:r>
              <a:rPr lang="en-US" sz="2400">
                <a:latin typeface="Times New Roman"/>
                <a:cs typeface="Times New Roman"/>
              </a:rPr>
              <a:t>) — </a:t>
            </a:r>
            <a:r>
              <a:rPr lang="en-US" sz="2400" err="1">
                <a:latin typeface="Times New Roman"/>
                <a:cs typeface="Times New Roman"/>
              </a:rPr>
              <a:t>советский</a:t>
            </a:r>
            <a:r>
              <a:rPr lang="en-US" sz="2400">
                <a:latin typeface="Times New Roman"/>
                <a:cs typeface="Times New Roman"/>
              </a:rPr>
              <a:t> и </a:t>
            </a:r>
            <a:r>
              <a:rPr lang="en-US" sz="2400" err="1">
                <a:latin typeface="Times New Roman"/>
                <a:cs typeface="Times New Roman"/>
              </a:rPr>
              <a:t>азербайджанский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эстрадный</a:t>
            </a:r>
            <a:r>
              <a:rPr lang="en-US" sz="2400">
                <a:latin typeface="Times New Roman"/>
                <a:cs typeface="Times New Roman"/>
              </a:rPr>
              <a:t> и </a:t>
            </a:r>
            <a:r>
              <a:rPr lang="en-US" sz="2400" err="1">
                <a:latin typeface="Times New Roman"/>
                <a:cs typeface="Times New Roman"/>
              </a:rPr>
              <a:t>оперный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певец</a:t>
            </a:r>
            <a:r>
              <a:rPr lang="en-US" sz="2400">
                <a:latin typeface="Times New Roman"/>
                <a:cs typeface="Times New Roman"/>
              </a:rPr>
              <a:t> (</a:t>
            </a:r>
            <a:r>
              <a:rPr lang="en-US" sz="2400" err="1">
                <a:latin typeface="Times New Roman"/>
                <a:cs typeface="Times New Roman"/>
              </a:rPr>
              <a:t>баритон</a:t>
            </a:r>
            <a:r>
              <a:rPr lang="en-US" sz="2400">
                <a:latin typeface="Times New Roman"/>
                <a:cs typeface="Times New Roman"/>
              </a:rPr>
              <a:t>), </a:t>
            </a:r>
            <a:r>
              <a:rPr lang="en-US" sz="2400" err="1">
                <a:latin typeface="Times New Roman"/>
                <a:cs typeface="Times New Roman"/>
              </a:rPr>
              <a:t>народный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артист</a:t>
            </a:r>
            <a:r>
              <a:rPr lang="en-US" sz="2400">
                <a:latin typeface="Times New Roman"/>
                <a:cs typeface="Times New Roman"/>
              </a:rPr>
              <a:t> СССР (1973), </a:t>
            </a:r>
            <a:r>
              <a:rPr lang="en-US" sz="2400" err="1">
                <a:latin typeface="Times New Roman"/>
                <a:cs typeface="Times New Roman"/>
              </a:rPr>
              <a:t>внук</a:t>
            </a:r>
            <a:r>
              <a:rPr lang="en-US" sz="2400">
                <a:latin typeface="Times New Roman"/>
                <a:cs typeface="Times New Roman"/>
              </a:rPr>
              <a:t> А. М. М. </a:t>
            </a:r>
            <a:r>
              <a:rPr lang="en-US" sz="2400" err="1">
                <a:latin typeface="Times New Roman"/>
                <a:cs typeface="Times New Roman"/>
              </a:rPr>
              <a:t>Магомаева</a:t>
            </a:r>
            <a:r>
              <a:rPr lang="en-US" sz="240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Рисунок 5" descr="Изображение выглядит как мужчина, человек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13872DF0-A0F4-69FD-2714-57C711344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21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мужчина, одежда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436AEE98-0EA7-27F6-C2E8-3E549E97C3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-156881"/>
            <a:ext cx="12191980" cy="6857999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3">
            <a:extLst>
              <a:ext uri="{FF2B5EF4-FFF2-40B4-BE49-F238E27FC236}">
                <a16:creationId xmlns:a16="http://schemas.microsoft.com/office/drawing/2014/main" id="{08DC784C-B6F4-B424-949E-FB1FBE85D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8585" y="2063185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latin typeface="Times New Roman"/>
                <a:ea typeface="+mn-lt"/>
                <a:cs typeface="+mn-lt"/>
              </a:rPr>
              <a:t>«Я </a:t>
            </a:r>
            <a:r>
              <a:rPr lang="en-US" sz="2000" err="1">
                <a:latin typeface="Times New Roman"/>
                <a:ea typeface="+mn-lt"/>
                <a:cs typeface="+mn-lt"/>
              </a:rPr>
              <a:t>присутствовал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на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многих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концертах</a:t>
            </a:r>
            <a:r>
              <a:rPr lang="en-US" sz="2000">
                <a:latin typeface="Times New Roman"/>
                <a:ea typeface="+mn-lt"/>
                <a:cs typeface="+mn-lt"/>
              </a:rPr>
              <a:t>, в </a:t>
            </a:r>
            <a:r>
              <a:rPr lang="en-US" sz="2000" err="1">
                <a:latin typeface="Times New Roman"/>
                <a:ea typeface="+mn-lt"/>
                <a:cs typeface="+mn-lt"/>
              </a:rPr>
              <a:t>которых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пел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Муслим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Магомаев</a:t>
            </a:r>
            <a:r>
              <a:rPr lang="en-US" sz="2000">
                <a:latin typeface="Times New Roman"/>
                <a:ea typeface="+mn-lt"/>
                <a:cs typeface="+mn-lt"/>
              </a:rPr>
              <a:t>, и </a:t>
            </a:r>
            <a:r>
              <a:rPr lang="en-US" sz="2000" err="1">
                <a:latin typeface="Times New Roman"/>
                <a:ea typeface="+mn-lt"/>
                <a:cs typeface="+mn-lt"/>
              </a:rPr>
              <a:t>ни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разу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не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было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случая</a:t>
            </a:r>
            <a:r>
              <a:rPr lang="en-US" sz="200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чтобы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ведущий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успевал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назвать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полностью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имя</a:t>
            </a:r>
            <a:r>
              <a:rPr lang="en-US" sz="2000">
                <a:latin typeface="Times New Roman"/>
                <a:ea typeface="+mn-lt"/>
                <a:cs typeface="+mn-lt"/>
              </a:rPr>
              <a:t> и </a:t>
            </a:r>
            <a:r>
              <a:rPr lang="en-US" sz="2000" err="1">
                <a:latin typeface="Times New Roman"/>
                <a:ea typeface="+mn-lt"/>
                <a:cs typeface="+mn-lt"/>
              </a:rPr>
              <a:t>фамилию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артиста</a:t>
            </a:r>
            <a:r>
              <a:rPr lang="en-US" sz="2000">
                <a:latin typeface="Times New Roman"/>
                <a:ea typeface="+mn-lt"/>
                <a:cs typeface="+mn-lt"/>
              </a:rPr>
              <a:t>. </a:t>
            </a:r>
            <a:r>
              <a:rPr lang="en-US" sz="2000" err="1">
                <a:latin typeface="Times New Roman"/>
                <a:ea typeface="+mn-lt"/>
                <a:cs typeface="+mn-lt"/>
              </a:rPr>
              <a:t>Обычно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уже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после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имени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Муслим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раздаются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такие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овации</a:t>
            </a:r>
            <a:r>
              <a:rPr lang="en-US" sz="200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что</a:t>
            </a:r>
            <a:r>
              <a:rPr lang="en-US" sz="200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несмотря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на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самые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мощные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динамики</a:t>
            </a:r>
            <a:r>
              <a:rPr lang="en-US" sz="2000">
                <a:latin typeface="Times New Roman"/>
                <a:ea typeface="+mn-lt"/>
                <a:cs typeface="+mn-lt"/>
              </a:rPr>
              <a:t> и </a:t>
            </a:r>
            <a:r>
              <a:rPr lang="en-US" sz="2000" err="1">
                <a:latin typeface="Times New Roman"/>
                <a:ea typeface="+mn-lt"/>
                <a:cs typeface="+mn-lt"/>
              </a:rPr>
              <a:t>все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старания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ведущего</a:t>
            </a:r>
            <a:r>
              <a:rPr lang="en-US" sz="200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фамилия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Магомаев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безнадежно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тонет</a:t>
            </a:r>
            <a:r>
              <a:rPr lang="en-US" sz="2000">
                <a:latin typeface="Times New Roman"/>
                <a:ea typeface="+mn-lt"/>
                <a:cs typeface="+mn-lt"/>
              </a:rPr>
              <a:t> в </a:t>
            </a:r>
            <a:r>
              <a:rPr lang="en-US" sz="2000" err="1">
                <a:latin typeface="Times New Roman"/>
                <a:ea typeface="+mn-lt"/>
                <a:cs typeface="+mn-lt"/>
              </a:rPr>
              <a:t>восторженном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грохоте</a:t>
            </a:r>
            <a:r>
              <a:rPr lang="en-US" sz="2000">
                <a:latin typeface="Times New Roman"/>
                <a:ea typeface="+mn-lt"/>
                <a:cs typeface="+mn-lt"/>
              </a:rPr>
              <a:t>. К </a:t>
            </a:r>
            <a:r>
              <a:rPr lang="en-US" sz="2000" err="1">
                <a:latin typeface="Times New Roman"/>
                <a:ea typeface="+mn-lt"/>
                <a:cs typeface="+mn-lt"/>
              </a:rPr>
              <a:t>этому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привыкли</a:t>
            </a:r>
            <a:r>
              <a:rPr lang="en-US" sz="2000">
                <a:latin typeface="Times New Roman"/>
                <a:ea typeface="+mn-lt"/>
                <a:cs typeface="+mn-lt"/>
              </a:rPr>
              <a:t>. </a:t>
            </a:r>
            <a:r>
              <a:rPr lang="en-US" sz="2000" err="1">
                <a:latin typeface="Times New Roman"/>
                <a:ea typeface="+mn-lt"/>
                <a:cs typeface="+mn-lt"/>
              </a:rPr>
              <a:t>Как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привыкли</a:t>
            </a:r>
            <a:r>
              <a:rPr lang="en-US" sz="2000">
                <a:latin typeface="Times New Roman"/>
                <a:ea typeface="+mn-lt"/>
                <a:cs typeface="+mn-lt"/>
              </a:rPr>
              <a:t> к </a:t>
            </a:r>
            <a:r>
              <a:rPr lang="en-US" sz="2000" err="1">
                <a:latin typeface="Times New Roman"/>
                <a:ea typeface="+mn-lt"/>
                <a:cs typeface="+mn-lt"/>
              </a:rPr>
              <a:t>тому</a:t>
            </a:r>
            <a:r>
              <a:rPr lang="en-US" sz="200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что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уже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одно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имя</a:t>
            </a:r>
            <a:r>
              <a:rPr lang="en-US" sz="200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его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r>
              <a:rPr lang="en-US" sz="2000">
                <a:solidFill>
                  <a:srgbClr val="FFFFFF"/>
                </a:solidFill>
                <a:latin typeface="Times New Roman"/>
                <a:cs typeface="Calibri"/>
              </a:rPr>
              <a:t>                                  </a:t>
            </a:r>
            <a:r>
              <a:rPr lang="en-US" sz="2000" err="1">
                <a:ea typeface="+mn-lt"/>
                <a:cs typeface="+mn-lt"/>
              </a:rPr>
              <a:t>Роберт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Рождественский</a:t>
            </a:r>
            <a:endParaRPr lang="en-US" sz="2000" err="1">
              <a:solidFill>
                <a:srgbClr val="FFFFFF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20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2B1CE-FF67-A4D7-C97A-F2772564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/>
                <a:cs typeface="Calibri Light"/>
              </a:rPr>
              <a:t>Детство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E4FAD-BAFE-25A3-D7B6-14C6A2FCC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0163"/>
            <a:ext cx="5359492" cy="52646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>
                <a:latin typeface="Times New Roman"/>
                <a:ea typeface="+mn-lt"/>
                <a:cs typeface="+mn-lt"/>
              </a:rPr>
              <a:t>Родился Муслим Магомаев в столице Азербайджана – Баку 17 августа 1942 года. Отца будущего певца звали Магомет Магомаев, до войны он трудился в театре художником. Он ушел на фронт и не вернулся, погиб, когда до победы оставалось всего каких-то пятнадцать дней.  Мама – </a:t>
            </a:r>
            <a:r>
              <a:rPr lang="ru-RU" err="1">
                <a:latin typeface="Times New Roman"/>
                <a:ea typeface="+mn-lt"/>
                <a:cs typeface="+mn-lt"/>
              </a:rPr>
              <a:t>Айшет</a:t>
            </a:r>
            <a:r>
              <a:rPr lang="ru-RU">
                <a:latin typeface="Times New Roman"/>
                <a:ea typeface="+mn-lt"/>
                <a:cs typeface="+mn-lt"/>
              </a:rPr>
              <a:t> Магомаева, служила в том же театре актрисой, выступала под псевдонимом </a:t>
            </a:r>
            <a:r>
              <a:rPr lang="ru-RU" err="1">
                <a:latin typeface="Times New Roman"/>
                <a:ea typeface="+mn-lt"/>
                <a:cs typeface="+mn-lt"/>
              </a:rPr>
              <a:t>Кинжалова</a:t>
            </a:r>
            <a:r>
              <a:rPr lang="ru-RU">
                <a:latin typeface="Times New Roman"/>
                <a:ea typeface="+mn-lt"/>
                <a:cs typeface="+mn-lt"/>
              </a:rPr>
              <a:t>. Ее предками были адыгейцы, турки и русские. Сам Муслим не уставал повторять, что считает Азербайджан своим отцом, а Россия для него всегда ассоциировалась с образом матери</a:t>
            </a:r>
            <a:endParaRPr lang="ru-RU">
              <a:latin typeface="Times New Roman"/>
              <a:cs typeface="Calibri"/>
            </a:endParaRPr>
          </a:p>
        </p:txBody>
      </p:sp>
      <p:pic>
        <p:nvPicPr>
          <p:cNvPr id="7" name="Рисунок 7" descr="Изображение выглядит как человек, мужчина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DF923BA-C657-E5DF-7DDA-F49AFB191B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43311" y="364752"/>
            <a:ext cx="4596876" cy="5936970"/>
          </a:xfrm>
        </p:spPr>
      </p:pic>
    </p:spTree>
    <p:extLst>
      <p:ext uri="{BB962C8B-B14F-4D97-AF65-F5344CB8AC3E}">
        <p14:creationId xmlns:p14="http://schemas.microsoft.com/office/powerpoint/2010/main" val="326849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84-764C-3E70-61EE-2B8859C9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22860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Муслим Магомаев.</a:t>
            </a:r>
            <a:endParaRPr lang="en-US"/>
          </a:p>
          <a:p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59523-E042-8F05-42C8-3779B7C7A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497" y="2317299"/>
            <a:ext cx="5120113" cy="34622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sz="2000" err="1"/>
              <a:t>После</a:t>
            </a:r>
            <a:r>
              <a:rPr lang="en-US" sz="2000"/>
              <a:t> </a:t>
            </a:r>
            <a:r>
              <a:rPr lang="en-US" sz="2000" err="1"/>
              <a:t>победы</a:t>
            </a:r>
            <a:r>
              <a:rPr lang="en-US" sz="2000"/>
              <a:t> </a:t>
            </a:r>
            <a:r>
              <a:rPr lang="en-US" sz="2000" err="1"/>
              <a:t>мама</a:t>
            </a:r>
            <a:r>
              <a:rPr lang="en-US" sz="2000"/>
              <a:t> </a:t>
            </a:r>
            <a:r>
              <a:rPr lang="en-US" sz="2000" err="1"/>
              <a:t>Муслима</a:t>
            </a:r>
            <a:r>
              <a:rPr lang="en-US" sz="2000"/>
              <a:t> </a:t>
            </a:r>
            <a:r>
              <a:rPr lang="en-US" sz="2000" err="1"/>
              <a:t>получила</a:t>
            </a:r>
            <a:r>
              <a:rPr lang="en-US" sz="2000"/>
              <a:t> </a:t>
            </a:r>
            <a:r>
              <a:rPr lang="en-US" sz="2000" err="1"/>
              <a:t>место</a:t>
            </a:r>
            <a:r>
              <a:rPr lang="en-US" sz="2000"/>
              <a:t> в </a:t>
            </a:r>
            <a:r>
              <a:rPr lang="en-US" sz="2000" err="1"/>
              <a:t>одном</a:t>
            </a:r>
            <a:r>
              <a:rPr lang="en-US" sz="2000"/>
              <a:t> </a:t>
            </a:r>
            <a:r>
              <a:rPr lang="en-US" sz="2000" err="1"/>
              <a:t>из</a:t>
            </a:r>
            <a:r>
              <a:rPr lang="en-US" sz="2000"/>
              <a:t> </a:t>
            </a:r>
            <a:r>
              <a:rPr lang="en-US" sz="2000" err="1"/>
              <a:t>театров</a:t>
            </a:r>
            <a:r>
              <a:rPr lang="en-US" sz="2000"/>
              <a:t> </a:t>
            </a:r>
            <a:r>
              <a:rPr lang="en-US" sz="2000" err="1"/>
              <a:t>Вышнего</a:t>
            </a:r>
            <a:r>
              <a:rPr lang="en-US" sz="2000"/>
              <a:t> </a:t>
            </a:r>
            <a:r>
              <a:rPr lang="en-US" sz="2000" err="1"/>
              <a:t>Волочка</a:t>
            </a:r>
            <a:r>
              <a:rPr lang="en-US" sz="2000"/>
              <a:t> и </a:t>
            </a:r>
            <a:r>
              <a:rPr lang="en-US" sz="2000" err="1"/>
              <a:t>перевезла</a:t>
            </a:r>
            <a:r>
              <a:rPr lang="en-US" sz="2000"/>
              <a:t> </a:t>
            </a:r>
            <a:r>
              <a:rPr lang="en-US" sz="2000" err="1"/>
              <a:t>сына</a:t>
            </a:r>
            <a:r>
              <a:rPr lang="en-US" sz="2000"/>
              <a:t> </a:t>
            </a:r>
            <a:r>
              <a:rPr lang="en-US" sz="2000" err="1"/>
              <a:t>на</a:t>
            </a:r>
            <a:r>
              <a:rPr lang="en-US" sz="2000"/>
              <a:t> </a:t>
            </a:r>
            <a:r>
              <a:rPr lang="en-US" sz="2000" err="1"/>
              <a:t>новое</a:t>
            </a:r>
            <a:r>
              <a:rPr lang="en-US" sz="2000"/>
              <a:t> </a:t>
            </a:r>
            <a:r>
              <a:rPr lang="en-US" sz="2000" err="1"/>
              <a:t>место</a:t>
            </a:r>
            <a:r>
              <a:rPr lang="en-US" sz="2000"/>
              <a:t> </a:t>
            </a:r>
            <a:r>
              <a:rPr lang="en-US" sz="2000" err="1"/>
              <a:t>жительства</a:t>
            </a:r>
            <a:r>
              <a:rPr lang="en-US" sz="2000"/>
              <a:t>. </a:t>
            </a:r>
            <a:r>
              <a:rPr lang="en-US" sz="2000" err="1"/>
              <a:t>На</a:t>
            </a:r>
            <a:r>
              <a:rPr lang="en-US" sz="2000"/>
              <a:t> </a:t>
            </a:r>
            <a:r>
              <a:rPr lang="en-US" sz="2000" err="1"/>
              <a:t>протяжении</a:t>
            </a:r>
            <a:r>
              <a:rPr lang="en-US" sz="2000"/>
              <a:t> </a:t>
            </a:r>
            <a:r>
              <a:rPr lang="en-US" sz="2000" err="1"/>
              <a:t>года</a:t>
            </a:r>
            <a:r>
              <a:rPr lang="en-US" sz="2000"/>
              <a:t> </a:t>
            </a:r>
            <a:r>
              <a:rPr lang="en-US" sz="2000" err="1"/>
              <a:t>он</a:t>
            </a:r>
            <a:r>
              <a:rPr lang="en-US" sz="2000"/>
              <a:t> </a:t>
            </a:r>
            <a:r>
              <a:rPr lang="en-US" sz="2000" err="1"/>
              <a:t>посещал</a:t>
            </a:r>
            <a:r>
              <a:rPr lang="en-US" sz="2000"/>
              <a:t> </a:t>
            </a:r>
            <a:r>
              <a:rPr lang="en-US" sz="2000" err="1"/>
              <a:t>местную</a:t>
            </a:r>
            <a:r>
              <a:rPr lang="en-US" sz="2000"/>
              <a:t> </a:t>
            </a:r>
            <a:r>
              <a:rPr lang="en-US" sz="2000" err="1"/>
              <a:t>музыкальную</a:t>
            </a:r>
            <a:r>
              <a:rPr lang="en-US" sz="2000"/>
              <a:t> </a:t>
            </a:r>
            <a:r>
              <a:rPr lang="en-US" sz="2000" err="1"/>
              <a:t>школу</a:t>
            </a:r>
            <a:r>
              <a:rPr lang="en-US" sz="2000"/>
              <a:t>, </a:t>
            </a:r>
            <a:r>
              <a:rPr lang="en-US" sz="2000" err="1"/>
              <a:t>нашел</a:t>
            </a:r>
            <a:r>
              <a:rPr lang="en-US" sz="2000"/>
              <a:t> </a:t>
            </a:r>
            <a:r>
              <a:rPr lang="en-US" sz="2000" err="1"/>
              <a:t>себе</a:t>
            </a:r>
            <a:r>
              <a:rPr lang="en-US" sz="2000"/>
              <a:t> </a:t>
            </a:r>
            <a:r>
              <a:rPr lang="en-US" sz="2000" err="1"/>
              <a:t>новых</a:t>
            </a:r>
            <a:r>
              <a:rPr lang="en-US" sz="2000"/>
              <a:t> </a:t>
            </a:r>
            <a:r>
              <a:rPr lang="en-US" sz="2000" err="1"/>
              <a:t>друзей</a:t>
            </a:r>
            <a:r>
              <a:rPr lang="en-US" sz="2000"/>
              <a:t> </a:t>
            </a:r>
            <a:r>
              <a:rPr lang="en-US" sz="2000" err="1"/>
              <a:t>среди</a:t>
            </a:r>
            <a:r>
              <a:rPr lang="en-US" sz="2000"/>
              <a:t> </a:t>
            </a:r>
            <a:r>
              <a:rPr lang="en-US" sz="2000" err="1"/>
              <a:t>одноклассников</a:t>
            </a:r>
            <a:r>
              <a:rPr lang="en-US" sz="2000"/>
              <a:t>. </a:t>
            </a:r>
            <a:r>
              <a:rPr lang="en-US" sz="2000" err="1"/>
              <a:t>Муслим</a:t>
            </a:r>
            <a:r>
              <a:rPr lang="en-US" sz="2000"/>
              <a:t> </a:t>
            </a:r>
            <a:r>
              <a:rPr lang="en-US" sz="2000" err="1"/>
              <a:t>первым</a:t>
            </a:r>
            <a:r>
              <a:rPr lang="en-US" sz="2000"/>
              <a:t> </a:t>
            </a:r>
            <a:r>
              <a:rPr lang="en-US" sz="2000" err="1"/>
              <a:t>предложил</a:t>
            </a:r>
            <a:r>
              <a:rPr lang="en-US" sz="2000"/>
              <a:t> </a:t>
            </a:r>
            <a:r>
              <a:rPr lang="en-US" sz="2000" err="1"/>
              <a:t>создать</a:t>
            </a:r>
            <a:r>
              <a:rPr lang="en-US" sz="2000"/>
              <a:t> </a:t>
            </a:r>
            <a:r>
              <a:rPr lang="en-US" sz="2000" err="1"/>
              <a:t>школьный</a:t>
            </a:r>
            <a:r>
              <a:rPr lang="en-US" sz="2000"/>
              <a:t> </a:t>
            </a:r>
            <a:r>
              <a:rPr lang="en-US" sz="2000" err="1"/>
              <a:t>кукольный</a:t>
            </a:r>
            <a:r>
              <a:rPr lang="en-US" sz="2000"/>
              <a:t> </a:t>
            </a:r>
            <a:r>
              <a:rPr lang="en-US" sz="2000" err="1"/>
              <a:t>театр</a:t>
            </a:r>
            <a:r>
              <a:rPr lang="en-US" sz="2000"/>
              <a:t> и </a:t>
            </a:r>
            <a:r>
              <a:rPr lang="en-US" sz="2000" err="1"/>
              <a:t>ровесники</a:t>
            </a:r>
            <a:r>
              <a:rPr lang="en-US" sz="2000"/>
              <a:t> с </a:t>
            </a:r>
            <a:r>
              <a:rPr lang="en-US" sz="2000" err="1"/>
              <a:t>радостью</a:t>
            </a:r>
            <a:r>
              <a:rPr lang="en-US" sz="2000"/>
              <a:t> </a:t>
            </a:r>
            <a:r>
              <a:rPr lang="en-US" sz="2000" err="1"/>
              <a:t>поддержали</a:t>
            </a:r>
            <a:r>
              <a:rPr lang="en-US" sz="2000"/>
              <a:t> </a:t>
            </a:r>
            <a:r>
              <a:rPr lang="en-US" sz="2000" err="1"/>
              <a:t>его</a:t>
            </a:r>
            <a:r>
              <a:rPr lang="en-US" sz="2000"/>
              <a:t> </a:t>
            </a:r>
            <a:r>
              <a:rPr lang="en-US" sz="2000" err="1"/>
              <a:t>идею</a:t>
            </a:r>
            <a:r>
              <a:rPr lang="en-US" sz="2000"/>
              <a:t>. </a:t>
            </a:r>
            <a:r>
              <a:rPr lang="en-US" sz="2000" err="1"/>
              <a:t>Все</a:t>
            </a:r>
            <a:r>
              <a:rPr lang="en-US" sz="2000"/>
              <a:t> </a:t>
            </a:r>
            <a:r>
              <a:rPr lang="en-US" sz="2000" err="1"/>
              <a:t>куклы</a:t>
            </a:r>
            <a:r>
              <a:rPr lang="en-US" sz="2000"/>
              <a:t>, </a:t>
            </a:r>
            <a:r>
              <a:rPr lang="en-US" sz="2000" err="1"/>
              <a:t>задействованные</a:t>
            </a:r>
            <a:r>
              <a:rPr lang="en-US" sz="2000"/>
              <a:t> в </a:t>
            </a:r>
            <a:r>
              <a:rPr lang="en-US" sz="2000" err="1"/>
              <a:t>постановках</a:t>
            </a:r>
            <a:r>
              <a:rPr lang="en-US" sz="2000"/>
              <a:t>, </a:t>
            </a:r>
            <a:r>
              <a:rPr lang="en-US" sz="2000" err="1"/>
              <a:t>были</a:t>
            </a:r>
            <a:r>
              <a:rPr lang="en-US" sz="2000"/>
              <a:t> </a:t>
            </a:r>
            <a:r>
              <a:rPr lang="en-US" sz="2000" err="1"/>
              <a:t>выполнены</a:t>
            </a:r>
            <a:r>
              <a:rPr lang="en-US" sz="2000"/>
              <a:t> </a:t>
            </a:r>
            <a:r>
              <a:rPr lang="en-US" sz="2000" err="1"/>
              <a:t>руками</a:t>
            </a:r>
            <a:r>
              <a:rPr lang="en-US" sz="2000"/>
              <a:t> </a:t>
            </a:r>
            <a:r>
              <a:rPr lang="en-US" sz="2000" err="1"/>
              <a:t>Муслима</a:t>
            </a:r>
            <a:r>
              <a:rPr lang="en-US" sz="2000"/>
              <a:t>. </a:t>
            </a:r>
            <a:r>
              <a:rPr lang="en-US" sz="2000" err="1"/>
              <a:t>Однако</a:t>
            </a:r>
            <a:r>
              <a:rPr lang="en-US" sz="2000"/>
              <a:t> </a:t>
            </a:r>
            <a:r>
              <a:rPr lang="en-US" sz="2000" err="1"/>
              <a:t>так</a:t>
            </a:r>
            <a:r>
              <a:rPr lang="en-US" sz="2000"/>
              <a:t> </a:t>
            </a:r>
            <a:r>
              <a:rPr lang="en-US" sz="2000" err="1"/>
              <a:t>продолжалось</a:t>
            </a:r>
            <a:r>
              <a:rPr lang="en-US" sz="2000"/>
              <a:t> </a:t>
            </a:r>
            <a:r>
              <a:rPr lang="en-US" sz="2000" err="1"/>
              <a:t>недолго</a:t>
            </a:r>
            <a:r>
              <a:rPr lang="en-US" sz="2000"/>
              <a:t>, </a:t>
            </a:r>
            <a:r>
              <a:rPr lang="en-US" sz="2000" err="1"/>
              <a:t>мама</a:t>
            </a:r>
            <a:r>
              <a:rPr lang="en-US" sz="2000"/>
              <a:t> </a:t>
            </a:r>
            <a:r>
              <a:rPr lang="en-US" sz="2000" err="1"/>
              <a:t>решила</a:t>
            </a:r>
            <a:r>
              <a:rPr lang="en-US" sz="2000"/>
              <a:t>, </a:t>
            </a:r>
            <a:r>
              <a:rPr lang="en-US" sz="2000" err="1"/>
              <a:t>что</a:t>
            </a:r>
            <a:r>
              <a:rPr lang="en-US" sz="2000"/>
              <a:t> </a:t>
            </a:r>
            <a:r>
              <a:rPr lang="en-US" sz="2000" err="1"/>
              <a:t>сыну</a:t>
            </a:r>
            <a:r>
              <a:rPr lang="en-US" sz="2000"/>
              <a:t> </a:t>
            </a:r>
            <a:r>
              <a:rPr lang="en-US" sz="2000" err="1"/>
              <a:t>нужно</a:t>
            </a:r>
            <a:r>
              <a:rPr lang="en-US" sz="2000"/>
              <a:t> </a:t>
            </a:r>
            <a:r>
              <a:rPr lang="en-US" sz="2000" err="1"/>
              <a:t>получать</a:t>
            </a:r>
            <a:r>
              <a:rPr lang="en-US" sz="2000"/>
              <a:t> </a:t>
            </a:r>
            <a:r>
              <a:rPr lang="en-US" sz="2000" err="1"/>
              <a:t>более</a:t>
            </a:r>
            <a:r>
              <a:rPr lang="en-US" sz="2000"/>
              <a:t> </a:t>
            </a:r>
            <a:r>
              <a:rPr lang="en-US" sz="2000" err="1"/>
              <a:t>качественное</a:t>
            </a:r>
            <a:r>
              <a:rPr lang="en-US" sz="2000"/>
              <a:t> </a:t>
            </a:r>
            <a:r>
              <a:rPr lang="en-US" sz="2000" err="1"/>
              <a:t>музыкальное</a:t>
            </a:r>
            <a:r>
              <a:rPr lang="en-US" sz="2000"/>
              <a:t> </a:t>
            </a:r>
            <a:r>
              <a:rPr lang="en-US" sz="2000" err="1"/>
              <a:t>образование</a:t>
            </a:r>
            <a:r>
              <a:rPr lang="en-US" sz="2000"/>
              <a:t> и </a:t>
            </a:r>
            <a:r>
              <a:rPr lang="en-US" sz="2000" err="1"/>
              <a:t>отправила</a:t>
            </a:r>
            <a:r>
              <a:rPr lang="en-US" sz="2000"/>
              <a:t> </a:t>
            </a:r>
            <a:r>
              <a:rPr lang="en-US" sz="2000" err="1"/>
              <a:t>мальчика</a:t>
            </a:r>
            <a:r>
              <a:rPr lang="en-US" sz="2000"/>
              <a:t> в </a:t>
            </a:r>
            <a:r>
              <a:rPr lang="en-US" sz="2000" err="1"/>
              <a:t>Баку</a:t>
            </a:r>
            <a:r>
              <a:rPr lang="en-US" sz="2000"/>
              <a:t>.</a:t>
            </a:r>
            <a:endParaRPr lang="en-US" sz="2000">
              <a:cs typeface="Calibri"/>
            </a:endParaRPr>
          </a:p>
        </p:txBody>
      </p:sp>
      <p:pic>
        <p:nvPicPr>
          <p:cNvPr id="10" name="Рисунок 10" descr="Изображение выглядит как текст, человек, в позе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CA541EC6-AFDB-54AB-9ACC-478151086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332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76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человек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E761A390-ADD1-AB7D-0EFD-27FAAFD0DB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203" r="1867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4072732-3CCA-9BFC-11E8-D3B36D19A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619966"/>
            <a:ext cx="5291663" cy="57474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latin typeface="Times New Roman"/>
                <a:cs typeface="Times New Roman"/>
              </a:rPr>
              <a:t>Когда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исполнилось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семь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лет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его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отправили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обучение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специализированную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школу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Бакинской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консерватории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Учился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мальчик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успешно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чего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нельзя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было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сказать</a:t>
            </a:r>
            <a:r>
              <a:rPr lang="en-US" sz="2000">
                <a:latin typeface="Times New Roman"/>
                <a:cs typeface="Times New Roman"/>
              </a:rPr>
              <a:t> о </a:t>
            </a:r>
            <a:r>
              <a:rPr lang="en-US" sz="2000" err="1">
                <a:latin typeface="Times New Roman"/>
                <a:cs typeface="Times New Roman"/>
              </a:rPr>
              <a:t>поведении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Несмотря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постоянные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выговоры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наказания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занятия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музыке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ученик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никогда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пропускал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Талант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был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замечен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профессором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консерватории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известным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тогда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виолончелистом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Владимиром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Аншелевичем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который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помог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начинающему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вокалисту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понять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как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нужно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филировать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голос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раз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потом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вспоминал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добрым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словом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профессора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особенно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работая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над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партией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Фигаро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из</a:t>
            </a:r>
            <a:r>
              <a:rPr lang="en-US" sz="2000">
                <a:latin typeface="Times New Roman"/>
                <a:cs typeface="Times New Roman"/>
              </a:rPr>
              <a:t> «</a:t>
            </a:r>
            <a:r>
              <a:rPr lang="en-US" sz="2000" err="1">
                <a:latin typeface="Times New Roman"/>
                <a:cs typeface="Times New Roman"/>
              </a:rPr>
              <a:t>Севильского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цирюльника</a:t>
            </a:r>
            <a:r>
              <a:rPr lang="en-US" sz="2000">
                <a:latin typeface="Times New Roman"/>
                <a:cs typeface="Times New Roman"/>
              </a:rPr>
              <a:t>».</a:t>
            </a:r>
            <a:br>
              <a:rPr lang="en-US" sz="2000">
                <a:latin typeface="Times New Roman"/>
              </a:rPr>
            </a:br>
            <a:br>
              <a:rPr lang="en-US" sz="2000">
                <a:latin typeface="Times New Roman"/>
              </a:rPr>
            </a:b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21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1930-D301-DB15-4275-AC646CE6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3913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5600"/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Первые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шаги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+mj-lt"/>
              <a:cs typeface="+mj-lt"/>
            </a:endParaRPr>
          </a:p>
          <a:p>
            <a:endParaRPr lang="ru-RU">
              <a:latin typeface="Times New Roman"/>
              <a:cs typeface="Calibri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галстук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D338B2DA-EB29-A868-FC57-94520079EC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125" b="8125"/>
          <a:stretch/>
        </p:blipFill>
        <p:spPr>
          <a:xfrm>
            <a:off x="426977" y="621386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E9962-6F94-9E22-8251-A35F5D818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1859024"/>
            <a:ext cx="4195673" cy="4034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Times New Roman"/>
                <a:cs typeface="Times New Roman"/>
              </a:rPr>
              <a:t>Муслим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очень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начал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свою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творческую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биографию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Ему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было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всего</a:t>
            </a:r>
            <a:r>
              <a:rPr lang="en-US" sz="2000">
                <a:latin typeface="Times New Roman"/>
                <a:cs typeface="Times New Roman"/>
              </a:rPr>
              <a:t> 15, </a:t>
            </a:r>
            <a:r>
              <a:rPr lang="en-US" sz="2000" err="1">
                <a:latin typeface="Times New Roman"/>
                <a:cs typeface="Times New Roman"/>
              </a:rPr>
              <a:t>когда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начал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выходит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сцену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Бакинского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Дома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культуры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Родные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опасались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что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подросток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сорвет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голос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не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разрешали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ему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петь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полную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силу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продолжал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выходить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сцену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тайком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семьи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срывал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первые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овации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своей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жизни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Муслиму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повезло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подростковая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мутация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голоса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его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коснулась</a:t>
            </a:r>
            <a:r>
              <a:rPr lang="en-US" sz="2000">
                <a:latin typeface="Times New Roman"/>
                <a:cs typeface="Times New Roman"/>
              </a:rPr>
              <a:t>. </a:t>
            </a: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1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8615-AF9F-D5DA-2466-F3A71D18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23" y="137238"/>
            <a:ext cx="4094922" cy="1216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Первые</a:t>
            </a: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54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шаги</a:t>
            </a:r>
            <a:endParaRPr lang="en-US" sz="540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06F371-FA2F-9EE9-7744-5E12FCE97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923" y="1357916"/>
            <a:ext cx="4094922" cy="420897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5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звестность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к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певцу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пришла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после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выступления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Кремлевском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Дворце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съездов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заключительном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концерте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фестиваля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азербайджанского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искусства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в 1962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году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Первый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сольный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концерт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Муслима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Магомаева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состоялся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ноябре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1963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года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концертном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зале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имени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Чайковского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 В 1962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году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певец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стал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солистом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Азербайджанского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театра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оперы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балета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среди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партий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Фигаро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Скарпиа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),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но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выступал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эстраде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 В 1964-1965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годах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он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стажировался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миланском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театре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«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Ла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Скала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».</a:t>
            </a:r>
          </a:p>
        </p:txBody>
      </p:sp>
      <p:pic>
        <p:nvPicPr>
          <p:cNvPr id="5" name="Рисунок 5" descr="Изображение выглядит как человек, мужчина, костюм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1F1DD4BC-31D1-0403-32F5-EB8A4B52EE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duotone>
              <a:prstClr val="black"/>
              <a:prstClr val="white"/>
            </a:duotone>
          </a:blip>
          <a:srcRect l="25959" r="14707" b="-1"/>
          <a:stretch/>
        </p:blipFill>
        <p:spPr>
          <a:xfrm>
            <a:off x="6096000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3A994-65A9-0884-12C2-1C1456EFF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592" y="937097"/>
            <a:ext cx="4758259" cy="5555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В </a:t>
            </a:r>
            <a:r>
              <a:rPr lang="en-US" sz="2000" err="1">
                <a:latin typeface="Times New Roman"/>
                <a:cs typeface="Times New Roman"/>
              </a:rPr>
              <a:t>середине</a:t>
            </a:r>
            <a:r>
              <a:rPr lang="en-US" sz="2000">
                <a:latin typeface="Times New Roman"/>
                <a:cs typeface="Times New Roman"/>
              </a:rPr>
              <a:t> 60-х у </a:t>
            </a:r>
            <a:r>
              <a:rPr lang="en-US" sz="2000" err="1">
                <a:latin typeface="Times New Roman"/>
                <a:cs typeface="Times New Roman"/>
              </a:rPr>
              <a:t>Магомаева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состоялся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гастрольный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тур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Париж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Магомаев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так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очаровал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директора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что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предложил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певцу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годичный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контракт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Он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говорил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что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Муслима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ждет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Париже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мировая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слава</a:t>
            </a:r>
            <a:r>
              <a:rPr lang="en-US" sz="2000">
                <a:latin typeface="Times New Roman"/>
                <a:cs typeface="Times New Roman"/>
              </a:rPr>
              <a:t> и </a:t>
            </a:r>
            <a:r>
              <a:rPr lang="en-US" sz="2000" err="1">
                <a:latin typeface="Times New Roman"/>
                <a:cs typeface="Times New Roman"/>
              </a:rPr>
              <a:t>музыкант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всерьез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рассматривал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это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предложение</a:t>
            </a:r>
            <a:r>
              <a:rPr lang="en-US" sz="2000">
                <a:latin typeface="Times New Roman"/>
                <a:cs typeface="Times New Roman"/>
              </a:rPr>
              <a:t>. </a:t>
            </a:r>
            <a:r>
              <a:rPr lang="en-US" sz="2000" err="1">
                <a:latin typeface="Times New Roman"/>
                <a:cs typeface="Times New Roman"/>
              </a:rPr>
              <a:t>Однако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окончательную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точку</a:t>
            </a:r>
            <a:r>
              <a:rPr lang="en-US" sz="2000">
                <a:latin typeface="Times New Roman"/>
                <a:cs typeface="Times New Roman"/>
              </a:rPr>
              <a:t> в </a:t>
            </a:r>
            <a:r>
              <a:rPr lang="en-US" sz="2000" err="1">
                <a:latin typeface="Times New Roman"/>
                <a:cs typeface="Times New Roman"/>
              </a:rPr>
              <a:t>этом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вопросе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поставило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Министерство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культуры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Советского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Союза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азербайджанскому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вокалисту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недвусмысленно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намекнули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что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его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присутствие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обязательно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во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время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всех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правительственных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концертов</a:t>
            </a:r>
            <a:r>
              <a:rPr lang="en-US" sz="2000">
                <a:latin typeface="Times New Roman"/>
                <a:cs typeface="Times New Roman"/>
              </a:rPr>
              <a:t>. </a:t>
            </a:r>
          </a:p>
        </p:txBody>
      </p:sp>
      <p:pic>
        <p:nvPicPr>
          <p:cNvPr id="5" name="Рисунок 5" descr="Изображение выглядит как текст, мужчина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A04332B2-B56C-4479-F9AE-445CF4266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1037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9297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Презентацию подготовила:  Маргарян Лилит Артуровна   Муслим Магометович Магомаев-эстрадный певец, оперный певец,композитор, кинокомпозитор,  актёр, мемуарист. </vt:lpstr>
      <vt:lpstr>Муслим Магомаев.  </vt:lpstr>
      <vt:lpstr>Презентация PowerPoint</vt:lpstr>
      <vt:lpstr>Детство</vt:lpstr>
      <vt:lpstr>Муслим Магомаев. </vt:lpstr>
      <vt:lpstr>Презентация PowerPoint</vt:lpstr>
      <vt:lpstr>  Первые шаги </vt:lpstr>
      <vt:lpstr>Первые шаги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Лилит Маргарян</cp:lastModifiedBy>
  <cp:revision>2</cp:revision>
  <dcterms:created xsi:type="dcterms:W3CDTF">2022-11-08T06:59:26Z</dcterms:created>
  <dcterms:modified xsi:type="dcterms:W3CDTF">2022-11-26T12:30:53Z</dcterms:modified>
</cp:coreProperties>
</file>