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9"/>
  </p:handoutMasterIdLst>
  <p:sldIdLst>
    <p:sldId id="256" r:id="rId2"/>
    <p:sldId id="277" r:id="rId3"/>
    <p:sldId id="268" r:id="rId4"/>
    <p:sldId id="262" r:id="rId5"/>
    <p:sldId id="266" r:id="rId6"/>
    <p:sldId id="263" r:id="rId7"/>
    <p:sldId id="264" r:id="rId8"/>
    <p:sldId id="265" r:id="rId9"/>
    <p:sldId id="274" r:id="rId10"/>
    <p:sldId id="273" r:id="rId11"/>
    <p:sldId id="260" r:id="rId12"/>
    <p:sldId id="271" r:id="rId13"/>
    <p:sldId id="276" r:id="rId14"/>
    <p:sldId id="272" r:id="rId15"/>
    <p:sldId id="269" r:id="rId16"/>
    <p:sldId id="270" r:id="rId17"/>
    <p:sldId id="275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-17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E57B5-6B9E-4A97-9545-669E4E3406C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6B5FF-E5A7-4C7C-8C31-59C6033DECA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Функциональная грамотность </a:t>
          </a:r>
          <a:endParaRPr lang="ru-RU" sz="20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435A0EF-A794-4B80-9C9D-7377968672EC}" type="parTrans" cxnId="{5533CBD7-DAA4-47E4-AB63-F6BAE956B37A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E9D7D1B-E661-4AED-88F6-02469780B0C2}" type="sibTrans" cxnId="{5533CBD7-DAA4-47E4-AB63-F6BAE956B37A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38A407C-264C-4E4B-AE67-AC0A15C8DEE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err="1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Математи-ческая</a:t>
          </a:r>
          <a:endParaRPr lang="ru-RU" sz="24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7A8E748-F9EE-46DE-A999-203A56EB6974}" type="parTrans" cxnId="{111F5A91-231A-46DB-B8FD-48C1D29672C2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62F2FCF1-0C49-446D-80B3-ECF30B06DAA4}" type="sibTrans" cxnId="{111F5A91-231A-46DB-B8FD-48C1D29672C2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4E19B94-A1FC-42E1-8464-85893EDAD69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Финансовая</a:t>
          </a:r>
          <a:endParaRPr lang="ru-RU" sz="24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B12E8E3-9920-4F4F-9F68-52E41B8EFE00}" type="parTrans" cxnId="{82B406AE-1C4A-4FCE-8668-8FA536342DC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3505716-C019-4792-8F65-D0FE9B8B2359}" type="sibTrans" cxnId="{82B406AE-1C4A-4FCE-8668-8FA536342DC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2F791886-0A6D-4526-8A49-430ABA34825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Естественнонаучная</a:t>
          </a:r>
          <a:endParaRPr lang="ru-RU" sz="24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FE516F9-5372-402B-AD0D-BDF6D23EF6AC}" type="parTrans" cxnId="{89E556A4-6741-433F-819B-3E0C0942C4A4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3A592C32-838B-4330-89A9-57F9B19603B4}" type="sibTrans" cxnId="{89E556A4-6741-433F-819B-3E0C0942C4A4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F735EAF-AF4F-45EA-96C0-94DF40A98AD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Читательская</a:t>
          </a:r>
          <a:endParaRPr lang="ru-RU" sz="24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C5A42E2-088C-450E-A508-1AA9FDADEB56}" type="parTrans" cxnId="{B9219AEC-CEFE-4705-9A69-75AC52718EA8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0E3E174-4BE5-43D0-B98C-3810ADF161C2}" type="sibTrans" cxnId="{B9219AEC-CEFE-4705-9A69-75AC52718EA8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4A626996-2FE7-442D-BFE3-4CF9EFB5E08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Критическое мышление</a:t>
          </a:r>
          <a:endParaRPr lang="ru-RU" sz="24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D3E75C71-1C09-4A40-9FFE-4393FC52F398}" type="parTrans" cxnId="{C1F11BBE-E04F-44DE-99F0-D4FF2280EA0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195F81C-2A4F-4532-B97D-BC8CC01CD1EE}" type="sibTrans" cxnId="{C1F11BBE-E04F-44DE-99F0-D4FF2280EA05}">
      <dgm:prSet/>
      <dgm:spPr/>
      <dgm:t>
        <a:bodyPr/>
        <a:lstStyle/>
        <a:p>
          <a:endParaRPr lang="ru-RU" sz="280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97E4FDCD-3EB0-41C2-A691-98A6B3DF3072}" type="pres">
      <dgm:prSet presAssocID="{E14E57B5-6B9E-4A97-9545-669E4E3406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87989-CE70-467F-8152-AC30C57BD359}" type="pres">
      <dgm:prSet presAssocID="{5B46B5FF-E5A7-4C7C-8C31-59C6033DECA2}" presName="centerShape" presStyleLbl="node0" presStyleIdx="0" presStyleCnt="1" custScaleX="144111" custScaleY="131208"/>
      <dgm:spPr/>
      <dgm:t>
        <a:bodyPr/>
        <a:lstStyle/>
        <a:p>
          <a:endParaRPr lang="ru-RU"/>
        </a:p>
      </dgm:t>
    </dgm:pt>
    <dgm:pt modelId="{36E2BCBB-CFDE-4D01-9DD6-2692950759F7}" type="pres">
      <dgm:prSet presAssocID="{C7A8E748-F9EE-46DE-A999-203A56EB6974}" presName="parTrans" presStyleLbl="bgSibTrans2D1" presStyleIdx="0" presStyleCnt="5" custLinFactNeighborX="11708" custLinFactNeighborY="30807"/>
      <dgm:spPr/>
      <dgm:t>
        <a:bodyPr/>
        <a:lstStyle/>
        <a:p>
          <a:endParaRPr lang="ru-RU"/>
        </a:p>
      </dgm:t>
    </dgm:pt>
    <dgm:pt modelId="{EA06B107-4E7D-4D6C-A505-764D40FF2257}" type="pres">
      <dgm:prSet presAssocID="{B38A407C-264C-4E4B-AE67-AC0A15C8DEEE}" presName="node" presStyleLbl="node1" presStyleIdx="0" presStyleCnt="5" custScaleX="86965" custScaleY="9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AB2F-5DA5-462B-BB27-7D05B69F11EF}" type="pres">
      <dgm:prSet presAssocID="{DB12E8E3-9920-4F4F-9F68-52E41B8EFE0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5CE390B-2650-4EA2-836F-3CD88533E639}" type="pres">
      <dgm:prSet presAssocID="{94E19B94-A1FC-42E1-8464-85893EDAD699}" presName="node" presStyleLbl="node1" presStyleIdx="1" presStyleCnt="5" custRadScaleRad="114112" custRadScaleInc="-1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C4E7D-366F-4D99-8F01-68DD29A31B92}" type="pres">
      <dgm:prSet presAssocID="{BFE516F9-5372-402B-AD0D-BDF6D23EF6AC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EE3237A-06DA-41A4-AE26-AEE006594C75}" type="pres">
      <dgm:prSet presAssocID="{2F791886-0A6D-4526-8A49-430ABA34825A}" presName="node" presStyleLbl="node1" presStyleIdx="2" presStyleCnt="5" custScaleX="161823" custRadScaleRad="96266" custRadScaleInc="-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2B586-12A1-4B4D-81B7-0C5631F4FED5}" type="pres">
      <dgm:prSet presAssocID="{4C5A42E2-088C-450E-A508-1AA9FDADEB56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8FDE067-462A-4ECF-8C91-7AE08B6B776C}" type="pres">
      <dgm:prSet presAssocID="{5F735EAF-AF4F-45EA-96C0-94DF40A98AD6}" presName="node" presStyleLbl="node1" presStyleIdx="3" presStyleCnt="5" custScaleX="112958" custRadScaleRad="115432" custRadScaleInc="1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2B58-0AEB-4176-A535-AE800A9EA4A1}" type="pres">
      <dgm:prSet presAssocID="{D3E75C71-1C09-4A40-9FFE-4393FC52F398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FCA97465-4C87-40D1-98E3-162059077121}" type="pres">
      <dgm:prSet presAssocID="{4A626996-2FE7-442D-BFE3-4CF9EFB5E0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19AEC-CEFE-4705-9A69-75AC52718EA8}" srcId="{5B46B5FF-E5A7-4C7C-8C31-59C6033DECA2}" destId="{5F735EAF-AF4F-45EA-96C0-94DF40A98AD6}" srcOrd="3" destOrd="0" parTransId="{4C5A42E2-088C-450E-A508-1AA9FDADEB56}" sibTransId="{90E3E174-4BE5-43D0-B98C-3810ADF161C2}"/>
    <dgm:cxn modelId="{4D066708-4BBB-4DCB-8614-345000F16F7A}" type="presOf" srcId="{BFE516F9-5372-402B-AD0D-BDF6D23EF6AC}" destId="{851C4E7D-366F-4D99-8F01-68DD29A31B92}" srcOrd="0" destOrd="0" presId="urn:microsoft.com/office/officeart/2005/8/layout/radial4"/>
    <dgm:cxn modelId="{9CB19155-75F8-4BE0-9C7D-9B0C766D08CF}" type="presOf" srcId="{B38A407C-264C-4E4B-AE67-AC0A15C8DEEE}" destId="{EA06B107-4E7D-4D6C-A505-764D40FF2257}" srcOrd="0" destOrd="0" presId="urn:microsoft.com/office/officeart/2005/8/layout/radial4"/>
    <dgm:cxn modelId="{0594AF40-49D2-4E19-9816-A74A7597EB8F}" type="presOf" srcId="{5F735EAF-AF4F-45EA-96C0-94DF40A98AD6}" destId="{C8FDE067-462A-4ECF-8C91-7AE08B6B776C}" srcOrd="0" destOrd="0" presId="urn:microsoft.com/office/officeart/2005/8/layout/radial4"/>
    <dgm:cxn modelId="{13825952-C1D9-4D0D-AE20-20E1629CE9EA}" type="presOf" srcId="{94E19B94-A1FC-42E1-8464-85893EDAD699}" destId="{F5CE390B-2650-4EA2-836F-3CD88533E639}" srcOrd="0" destOrd="0" presId="urn:microsoft.com/office/officeart/2005/8/layout/radial4"/>
    <dgm:cxn modelId="{B1635527-0335-471F-A34D-D8295D311F2E}" type="presOf" srcId="{4C5A42E2-088C-450E-A508-1AA9FDADEB56}" destId="{EAB2B586-12A1-4B4D-81B7-0C5631F4FED5}" srcOrd="0" destOrd="0" presId="urn:microsoft.com/office/officeart/2005/8/layout/radial4"/>
    <dgm:cxn modelId="{5533CBD7-DAA4-47E4-AB63-F6BAE956B37A}" srcId="{E14E57B5-6B9E-4A97-9545-669E4E3406C4}" destId="{5B46B5FF-E5A7-4C7C-8C31-59C6033DECA2}" srcOrd="0" destOrd="0" parTransId="{D435A0EF-A794-4B80-9C9D-7377968672EC}" sibTransId="{9E9D7D1B-E661-4AED-88F6-02469780B0C2}"/>
    <dgm:cxn modelId="{C1F11BBE-E04F-44DE-99F0-D4FF2280EA05}" srcId="{5B46B5FF-E5A7-4C7C-8C31-59C6033DECA2}" destId="{4A626996-2FE7-442D-BFE3-4CF9EFB5E085}" srcOrd="4" destOrd="0" parTransId="{D3E75C71-1C09-4A40-9FFE-4393FC52F398}" sibTransId="{C195F81C-2A4F-4532-B97D-BC8CC01CD1EE}"/>
    <dgm:cxn modelId="{708A9C2B-2824-4F68-B304-F15CE2BD95BA}" type="presOf" srcId="{D3E75C71-1C09-4A40-9FFE-4393FC52F398}" destId="{AB432B58-0AEB-4176-A535-AE800A9EA4A1}" srcOrd="0" destOrd="0" presId="urn:microsoft.com/office/officeart/2005/8/layout/radial4"/>
    <dgm:cxn modelId="{8FBA25CB-6B90-4BF3-984D-C1BD90C8339B}" type="presOf" srcId="{E14E57B5-6B9E-4A97-9545-669E4E3406C4}" destId="{97E4FDCD-3EB0-41C2-A691-98A6B3DF3072}" srcOrd="0" destOrd="0" presId="urn:microsoft.com/office/officeart/2005/8/layout/radial4"/>
    <dgm:cxn modelId="{61A3066A-E1E0-456A-A69F-F942C77F8810}" type="presOf" srcId="{C7A8E748-F9EE-46DE-A999-203A56EB6974}" destId="{36E2BCBB-CFDE-4D01-9DD6-2692950759F7}" srcOrd="0" destOrd="0" presId="urn:microsoft.com/office/officeart/2005/8/layout/radial4"/>
    <dgm:cxn modelId="{065E5B44-C600-4DFA-BD0C-922901D6619C}" type="presOf" srcId="{5B46B5FF-E5A7-4C7C-8C31-59C6033DECA2}" destId="{33E87989-CE70-467F-8152-AC30C57BD359}" srcOrd="0" destOrd="0" presId="urn:microsoft.com/office/officeart/2005/8/layout/radial4"/>
    <dgm:cxn modelId="{82B406AE-1C4A-4FCE-8668-8FA536342DC5}" srcId="{5B46B5FF-E5A7-4C7C-8C31-59C6033DECA2}" destId="{94E19B94-A1FC-42E1-8464-85893EDAD699}" srcOrd="1" destOrd="0" parTransId="{DB12E8E3-9920-4F4F-9F68-52E41B8EFE00}" sibTransId="{D3505716-C019-4792-8F65-D0FE9B8B2359}"/>
    <dgm:cxn modelId="{A0808096-2748-434C-826D-7FFDD189DF7C}" type="presOf" srcId="{4A626996-2FE7-442D-BFE3-4CF9EFB5E085}" destId="{FCA97465-4C87-40D1-98E3-162059077121}" srcOrd="0" destOrd="0" presId="urn:microsoft.com/office/officeart/2005/8/layout/radial4"/>
    <dgm:cxn modelId="{48C7EFED-A010-4947-9271-242E833B2088}" type="presOf" srcId="{2F791886-0A6D-4526-8A49-430ABA34825A}" destId="{2EE3237A-06DA-41A4-AE26-AEE006594C75}" srcOrd="0" destOrd="0" presId="urn:microsoft.com/office/officeart/2005/8/layout/radial4"/>
    <dgm:cxn modelId="{111F5A91-231A-46DB-B8FD-48C1D29672C2}" srcId="{5B46B5FF-E5A7-4C7C-8C31-59C6033DECA2}" destId="{B38A407C-264C-4E4B-AE67-AC0A15C8DEEE}" srcOrd="0" destOrd="0" parTransId="{C7A8E748-F9EE-46DE-A999-203A56EB6974}" sibTransId="{62F2FCF1-0C49-446D-80B3-ECF30B06DAA4}"/>
    <dgm:cxn modelId="{3AAEC763-95E5-47F0-ABC9-921EDDB12935}" type="presOf" srcId="{DB12E8E3-9920-4F4F-9F68-52E41B8EFE00}" destId="{E3F6AB2F-5DA5-462B-BB27-7D05B69F11EF}" srcOrd="0" destOrd="0" presId="urn:microsoft.com/office/officeart/2005/8/layout/radial4"/>
    <dgm:cxn modelId="{89E556A4-6741-433F-819B-3E0C0942C4A4}" srcId="{5B46B5FF-E5A7-4C7C-8C31-59C6033DECA2}" destId="{2F791886-0A6D-4526-8A49-430ABA34825A}" srcOrd="2" destOrd="0" parTransId="{BFE516F9-5372-402B-AD0D-BDF6D23EF6AC}" sibTransId="{3A592C32-838B-4330-89A9-57F9B19603B4}"/>
    <dgm:cxn modelId="{DDCD390E-D066-45CE-BD89-0CDD1A8B45FF}" type="presParOf" srcId="{97E4FDCD-3EB0-41C2-A691-98A6B3DF3072}" destId="{33E87989-CE70-467F-8152-AC30C57BD359}" srcOrd="0" destOrd="0" presId="urn:microsoft.com/office/officeart/2005/8/layout/radial4"/>
    <dgm:cxn modelId="{B7C85D94-DECD-4B46-A4A4-8593F013AC2A}" type="presParOf" srcId="{97E4FDCD-3EB0-41C2-A691-98A6B3DF3072}" destId="{36E2BCBB-CFDE-4D01-9DD6-2692950759F7}" srcOrd="1" destOrd="0" presId="urn:microsoft.com/office/officeart/2005/8/layout/radial4"/>
    <dgm:cxn modelId="{524DD8D7-A29E-4B19-85CF-E6CF693DC67E}" type="presParOf" srcId="{97E4FDCD-3EB0-41C2-A691-98A6B3DF3072}" destId="{EA06B107-4E7D-4D6C-A505-764D40FF2257}" srcOrd="2" destOrd="0" presId="urn:microsoft.com/office/officeart/2005/8/layout/radial4"/>
    <dgm:cxn modelId="{F0FC229D-8008-4FD6-8477-EBD90D050631}" type="presParOf" srcId="{97E4FDCD-3EB0-41C2-A691-98A6B3DF3072}" destId="{E3F6AB2F-5DA5-462B-BB27-7D05B69F11EF}" srcOrd="3" destOrd="0" presId="urn:microsoft.com/office/officeart/2005/8/layout/radial4"/>
    <dgm:cxn modelId="{FF9C59B5-E668-4A8B-B96F-73B293AF6479}" type="presParOf" srcId="{97E4FDCD-3EB0-41C2-A691-98A6B3DF3072}" destId="{F5CE390B-2650-4EA2-836F-3CD88533E639}" srcOrd="4" destOrd="0" presId="urn:microsoft.com/office/officeart/2005/8/layout/radial4"/>
    <dgm:cxn modelId="{FEB8047D-1E46-4D0B-88E5-ACB413E1AE9D}" type="presParOf" srcId="{97E4FDCD-3EB0-41C2-A691-98A6B3DF3072}" destId="{851C4E7D-366F-4D99-8F01-68DD29A31B92}" srcOrd="5" destOrd="0" presId="urn:microsoft.com/office/officeart/2005/8/layout/radial4"/>
    <dgm:cxn modelId="{0D1B43F7-3A81-4CFD-887F-7C0C1BA8F886}" type="presParOf" srcId="{97E4FDCD-3EB0-41C2-A691-98A6B3DF3072}" destId="{2EE3237A-06DA-41A4-AE26-AEE006594C75}" srcOrd="6" destOrd="0" presId="urn:microsoft.com/office/officeart/2005/8/layout/radial4"/>
    <dgm:cxn modelId="{8147C1BF-AA5A-441C-8E94-43593254344F}" type="presParOf" srcId="{97E4FDCD-3EB0-41C2-A691-98A6B3DF3072}" destId="{EAB2B586-12A1-4B4D-81B7-0C5631F4FED5}" srcOrd="7" destOrd="0" presId="urn:microsoft.com/office/officeart/2005/8/layout/radial4"/>
    <dgm:cxn modelId="{7076B7B6-B1C1-48B9-9E7B-AE2AE9C98D36}" type="presParOf" srcId="{97E4FDCD-3EB0-41C2-A691-98A6B3DF3072}" destId="{C8FDE067-462A-4ECF-8C91-7AE08B6B776C}" srcOrd="8" destOrd="0" presId="urn:microsoft.com/office/officeart/2005/8/layout/radial4"/>
    <dgm:cxn modelId="{748D5B63-E514-446C-8107-E776AA9EE68F}" type="presParOf" srcId="{97E4FDCD-3EB0-41C2-A691-98A6B3DF3072}" destId="{AB432B58-0AEB-4176-A535-AE800A9EA4A1}" srcOrd="9" destOrd="0" presId="urn:microsoft.com/office/officeart/2005/8/layout/radial4"/>
    <dgm:cxn modelId="{A350D1C1-7348-4320-AF06-37A8783108CD}" type="presParOf" srcId="{97E4FDCD-3EB0-41C2-A691-98A6B3DF3072}" destId="{FCA97465-4C87-40D1-98E3-162059077121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87989-CE70-467F-8152-AC30C57BD359}">
      <dsp:nvSpPr>
        <dsp:cNvPr id="0" name=""/>
        <dsp:cNvSpPr/>
      </dsp:nvSpPr>
      <dsp:spPr>
        <a:xfrm>
          <a:off x="2693498" y="2587278"/>
          <a:ext cx="3258001" cy="2966296"/>
        </a:xfrm>
        <a:prstGeom prst="ellipse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Функциональная грамотность </a:t>
          </a:r>
          <a:endParaRPr lang="ru-RU" sz="20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693498" y="2587278"/>
        <a:ext cx="3258001" cy="2966296"/>
      </dsp:txXfrm>
    </dsp:sp>
    <dsp:sp modelId="{36E2BCBB-CFDE-4D01-9DD6-2692950759F7}">
      <dsp:nvSpPr>
        <dsp:cNvPr id="0" name=""/>
        <dsp:cNvSpPr/>
      </dsp:nvSpPr>
      <dsp:spPr>
        <a:xfrm rot="10800000">
          <a:off x="1191410" y="3946763"/>
          <a:ext cx="1596061" cy="6443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6B107-4E7D-4D6C-A505-764D40FF2257}">
      <dsp:nvSpPr>
        <dsp:cNvPr id="0" name=""/>
        <dsp:cNvSpPr/>
      </dsp:nvSpPr>
      <dsp:spPr>
        <a:xfrm>
          <a:off x="70661" y="3265400"/>
          <a:ext cx="1867765" cy="16100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Математи-ческая</a:t>
          </a:r>
          <a:endParaRPr lang="ru-RU" sz="24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70661" y="3265400"/>
        <a:ext cx="1867765" cy="1610051"/>
      </dsp:txXfrm>
    </dsp:sp>
    <dsp:sp modelId="{E3F6AB2F-5DA5-462B-BB27-7D05B69F11EF}">
      <dsp:nvSpPr>
        <dsp:cNvPr id="0" name=""/>
        <dsp:cNvSpPr/>
      </dsp:nvSpPr>
      <dsp:spPr>
        <a:xfrm rot="13196585">
          <a:off x="1174701" y="1991600"/>
          <a:ext cx="2100106" cy="6443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E390B-2650-4EA2-836F-3CD88533E639}">
      <dsp:nvSpPr>
        <dsp:cNvPr id="0" name=""/>
        <dsp:cNvSpPr/>
      </dsp:nvSpPr>
      <dsp:spPr>
        <a:xfrm>
          <a:off x="345836" y="780508"/>
          <a:ext cx="2147720" cy="171817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Финансовая</a:t>
          </a:r>
          <a:endParaRPr lang="ru-RU" sz="24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345836" y="780508"/>
        <a:ext cx="2147720" cy="1718176"/>
      </dsp:txXfrm>
    </dsp:sp>
    <dsp:sp modelId="{851C4E7D-366F-4D99-8F01-68DD29A31B92}">
      <dsp:nvSpPr>
        <dsp:cNvPr id="0" name=""/>
        <dsp:cNvSpPr/>
      </dsp:nvSpPr>
      <dsp:spPr>
        <a:xfrm rot="16145957">
          <a:off x="3476604" y="1362892"/>
          <a:ext cx="1616784" cy="6443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237A-06DA-41A4-AE26-AEE006594C75}">
      <dsp:nvSpPr>
        <dsp:cNvPr id="0" name=""/>
        <dsp:cNvSpPr/>
      </dsp:nvSpPr>
      <dsp:spPr>
        <a:xfrm>
          <a:off x="2534535" y="17670"/>
          <a:ext cx="3475506" cy="171817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Естественнонаучная</a:t>
          </a:r>
          <a:endParaRPr lang="ru-RU" sz="24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534535" y="17670"/>
        <a:ext cx="3475506" cy="1718176"/>
      </dsp:txXfrm>
    </dsp:sp>
    <dsp:sp modelId="{EAB2B586-12A1-4B4D-81B7-0C5631F4FED5}">
      <dsp:nvSpPr>
        <dsp:cNvPr id="0" name=""/>
        <dsp:cNvSpPr/>
      </dsp:nvSpPr>
      <dsp:spPr>
        <a:xfrm rot="19309925">
          <a:off x="5424890" y="2041827"/>
          <a:ext cx="2137216" cy="6443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DE067-462A-4ECF-8C91-7AE08B6B776C}">
      <dsp:nvSpPr>
        <dsp:cNvPr id="0" name=""/>
        <dsp:cNvSpPr/>
      </dsp:nvSpPr>
      <dsp:spPr>
        <a:xfrm>
          <a:off x="6120631" y="844530"/>
          <a:ext cx="2426022" cy="171817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Читательская</a:t>
          </a:r>
          <a:endParaRPr lang="ru-RU" sz="24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6120631" y="844530"/>
        <a:ext cx="2426022" cy="1718176"/>
      </dsp:txXfrm>
    </dsp:sp>
    <dsp:sp modelId="{AB432B58-0AEB-4176-A535-AE800A9EA4A1}">
      <dsp:nvSpPr>
        <dsp:cNvPr id="0" name=""/>
        <dsp:cNvSpPr/>
      </dsp:nvSpPr>
      <dsp:spPr>
        <a:xfrm>
          <a:off x="6044392" y="3748268"/>
          <a:ext cx="1596061" cy="6443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97465-4C87-40D1-98E3-162059077121}">
      <dsp:nvSpPr>
        <dsp:cNvPr id="0" name=""/>
        <dsp:cNvSpPr/>
      </dsp:nvSpPr>
      <dsp:spPr>
        <a:xfrm>
          <a:off x="6566593" y="3211338"/>
          <a:ext cx="2147720" cy="171817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</a:rPr>
            <a:t>Критическое мышление</a:t>
          </a:r>
          <a:endParaRPr lang="ru-RU" sz="2400" kern="1200" dirty="0">
            <a:ln w="3175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6566593" y="3211338"/>
        <a:ext cx="2147720" cy="171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B8A2-A618-41DB-9290-F6ED6201891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C5D7-D8C0-45E1-A0CF-C67BDC997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214290"/>
            <a:ext cx="71817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</a:t>
            </a:r>
          </a:p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ТАКОЕ</a:t>
            </a:r>
          </a:p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МАТЕМАТИЧЕСКАЯ</a:t>
            </a:r>
          </a:p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ГРАМОТНОСТЬ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442913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 математики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Игнатьева С.Н.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0872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ПРАКТИКО - ОРИЕНТИРОВАННЫЕ  ЗАДАЧИ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7170" y="1240971"/>
            <a:ext cx="91159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1.Планировка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квартиры.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2.Листы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бумаги.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3.Маркировка шин.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4.Печь для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бани.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5.План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местности.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Тарифы.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7.Участок.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Теплицы.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9.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Зонты.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10.Кольцевая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дорога.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11. Оформление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ОСАГО.</a:t>
            </a:r>
            <a:endParaRPr lang="ru-RU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12.Террасы.</a:t>
            </a:r>
            <a:endParaRPr lang="ru-RU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28604"/>
            <a:ext cx="6826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R="0" algn="ctr"/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</a:rPr>
              <a:t>Приемы решения практико- ориентированных задач нового типа ОГЭ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8_ОРЕНБУРГ_2021-2022\ДОКЛАД- МАТЕМАТИЧЕСКАЯ ГРАМОТНОСТЬ\стр 60-61_колеса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3153" t="4592" r="14194" b="7264"/>
          <a:stretch>
            <a:fillRect/>
          </a:stretch>
        </p:blipFill>
        <p:spPr bwMode="auto">
          <a:xfrm rot="5400000">
            <a:off x="1454716" y="-831284"/>
            <a:ext cx="623456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88_ОРЕНБУРГ_2021-2022\ДОКЛАД- МАТЕМАТИЧЕСКАЯ ГРАМОТНОСТЬ\стр 60-61_колеса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52757" t="58050" r="27632" b="23571"/>
          <a:stretch>
            <a:fillRect/>
          </a:stretch>
        </p:blipFill>
        <p:spPr bwMode="auto">
          <a:xfrm rot="5400000">
            <a:off x="687291" y="264373"/>
            <a:ext cx="3016889" cy="3888432"/>
          </a:xfrm>
          <a:prstGeom prst="rect">
            <a:avLst/>
          </a:prstGeom>
          <a:noFill/>
        </p:spPr>
      </p:pic>
      <p:pic>
        <p:nvPicPr>
          <p:cNvPr id="3" name="Picture 2" descr="F:\88_ОРЕНБУРГ_2021-2022\ДОКЛАД- МАТЕМАТИЧЕСКАЯ ГРАМОТНОСТЬ\стр 60-61_колеса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6028" t="66017" r="72063" b="27042"/>
          <a:stretch>
            <a:fillRect/>
          </a:stretch>
        </p:blipFill>
        <p:spPr bwMode="auto">
          <a:xfrm rot="5400000">
            <a:off x="6170375" y="-473630"/>
            <a:ext cx="871195" cy="4355976"/>
          </a:xfrm>
          <a:prstGeom prst="rect">
            <a:avLst/>
          </a:prstGeom>
          <a:noFill/>
        </p:spPr>
      </p:pic>
      <p:pic>
        <p:nvPicPr>
          <p:cNvPr id="4" name="Picture 2" descr="F:\88_ОРЕНБУРГ_2021-2022\ДОКЛАД- МАТЕМАТИЧЕСКАЯ ГРАМОТНОСТЬ\стр 60-61_колеса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4572" t="4592" r="69199" b="56195"/>
          <a:stretch>
            <a:fillRect/>
          </a:stretch>
        </p:blipFill>
        <p:spPr bwMode="auto">
          <a:xfrm rot="5400000">
            <a:off x="3277276" y="619268"/>
            <a:ext cx="2480928" cy="824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88_ОРЕНБУРГ_2021-2022\ДОКЛАД- МАТЕМАТИЧЕСКАЯ ГРАМОТНОСТЬ\стр 11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b="47890"/>
          <a:stretch>
            <a:fillRect/>
          </a:stretch>
        </p:blipFill>
        <p:spPr bwMode="auto">
          <a:xfrm>
            <a:off x="323528" y="620688"/>
            <a:ext cx="8136904" cy="5831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88_ОРЕНБУРГ_2021-2022\ДОКЛАД- МАТЕМАТИЧЕСКАЯ ГРАМОТНОСТЬ\тренажёр 6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285720" y="642918"/>
            <a:ext cx="4032219" cy="5545536"/>
          </a:xfrm>
          <a:prstGeom prst="rect">
            <a:avLst/>
          </a:prstGeom>
          <a:noFill/>
        </p:spPr>
      </p:pic>
      <p:pic>
        <p:nvPicPr>
          <p:cNvPr id="1027" name="Picture 3" descr="F:\88_ОРЕНБУРГ_2021-2022\ДОКЛАД- МАТЕМАТИЧЕСКАЯ ГРАМОТНОСТЬ\тренажёр 7.jpe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500562" y="857232"/>
            <a:ext cx="4103507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072494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ОВЛАДЕНИЕ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=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УСВОЕНИЕ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ПРИМЕНЕНИЕ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ЗНАНИЙ НА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ПРАКТИКЕ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20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340768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836712"/>
            <a:ext cx="4161656" cy="2304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«Цель обучения ребенка состоит в том, чтобы сделать его способным развиваться дальше, без помощи учителя». </a:t>
            </a:r>
            <a:endParaRPr lang="ru-RU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i="1" dirty="0" err="1" smtClean="0"/>
              <a:t>Элберт</a:t>
            </a:r>
            <a:r>
              <a:rPr lang="ru-RU" b="1" i="1" dirty="0" smtClean="0"/>
              <a:t> Грин </a:t>
            </a:r>
            <a:r>
              <a:rPr lang="ru-RU" b="1" i="1" dirty="0" err="1" smtClean="0"/>
              <a:t>Хаббард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Математика » Квантори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96107"/>
            <a:ext cx="6447090" cy="4420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9711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Составляющие ФГ</a:t>
            </a:r>
            <a:endParaRPr lang="ru-RU" sz="4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3462794"/>
              </p:ext>
            </p:extLst>
          </p:nvPr>
        </p:nvGraphicFramePr>
        <p:xfrm>
          <a:off x="251520" y="1196752"/>
          <a:ext cx="8784976" cy="544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40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928670"/>
            <a:ext cx="77153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cs typeface="Times New Roman" pitchFamily="18" charset="0"/>
              </a:rPr>
              <a:t>СОСТАВЛЯЮЩИЕ МАТЕМАТИЧЕСКОЙ ГРАМОТНОСТИ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cs typeface="Times New Roman" pitchFamily="18" charset="0"/>
              </a:rPr>
              <a:t>(ПО ПРОГРАММЕ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PISA</a:t>
            </a:r>
            <a:r>
              <a:rPr lang="ru-RU" b="1" dirty="0" smtClean="0">
                <a:cs typeface="Times New Roman" pitchFamily="18" charset="0"/>
              </a:rPr>
              <a:t>):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1)Умение находить и отбирать информацию.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2)Производить арифметические действия и применять их для решения конкретных задач.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3)Интерпретировать, оценивать и анализировать данные.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36712"/>
            <a:ext cx="850112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ПРИЁМЫ ФОРМИРОВАНИЯ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cap="none" normalizeH="0" baseline="0" dirty="0" smtClean="0">
                <a:ln>
                  <a:noFill/>
                </a:ln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МАТЕМАТИЧЕСКОЙ ГРАМОТНОСТИ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Проектная технология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Игровая технология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технология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Личностно-ориентированная технология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928670"/>
          <a:ext cx="8429684" cy="5572162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79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Метапредметные результаты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УУД по формированию математической грамотности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узнавания и понимания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находит и извлекает математическую информацию в различном контексте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понимания и применения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применяет математические знания для решения разного рода проблем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анализа и синтеза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формулирует математическую проблему на основе анализа ситуации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Уровень оценки (рефлексии) в рамках предметного содержания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интерпретирует и оценивает математические данные в контексте лично значимой ситуации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 класс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оценки (рефлексии) в рамках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метапредметного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содержания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интерпретирует и оценивает математические результаты в контексте национальной или глобальной ситуации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Поэтапное развитие различных умений, составляющих основу математической грамотности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714356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Примеры заданий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(связь с другими предметами)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Математика-физика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Послан человек из Москвы в Вологду, и велено ему в хождении своем совершать каждый день по 40 верст. На следующий день вслед ему послан второй человек, и приказано ему делать в день по 45 верст. Через сколько дней второй человек догонит первого? (Т.к первый вышел на день раньше и прошел 40 верст, то второму надо нагнать эти 40 верст. За 40:(45-40)=8 дней.) Автобус первые 4 км пути проехал за 12 мин, а следующие 12 км – за 18 мин. Определите среднюю скорость автобуса на всем пути. (32км/ч)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Математика-биология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Мама-слониха имеет массу 600 кг. Найдите массу слонёнка, если известно, что она составляет 1/5 часть от массы большого слона.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Математика-экономика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Рабочий купил компьютер за 11400 р. в кредит. При покупке он внёс 2/5 части от стоимости компьютера. Остальные деньги рабочий вносил в течение 10 месяцев. Сколько денег рабочий выплачивал ежемесячно?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Математика-история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В московском Кремле находятся Царь-колокол и царь-пушка. Вес колокола 200 тонн, вес пушки 20% веса колокола Сколько тонн весит царь-пушка?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7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выполнения заданий требуется относительно небольшой объем знаний и умений, которые необходимы для математически грамотного современного человека.</a:t>
            </a:r>
          </a:p>
          <a:p>
            <a:endParaRPr lang="ru-RU" b="1" dirty="0" smtClean="0"/>
          </a:p>
          <a:p>
            <a:r>
              <a:rPr lang="ru-RU" b="1" dirty="0" smtClean="0"/>
              <a:t>К ним отнесены: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пространственные представления;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пространственное воображение;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свойства пространственных фигур;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умение читать и интерпретировать количественную информацию, представленную в различной форме (в форме таблиц, диаграмм, графиков реальных зависимостей), характерную для средств массовой информации;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умение работать с формулами;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знаковые и числовые последовательности;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нахождение периметра и площадей нестандартных фигур;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действия с процентами;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использование масштаба;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использование статистических показателей для характеристики реальных явлений и процессов;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умение выполнять действия с различными единицами измерения (длины, массы, времени, скорости) и др.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A975F-409F-4834-8793-0B189AA3BBAD}"/>
              </a:ext>
            </a:extLst>
          </p:cNvPr>
          <p:cNvSpPr txBox="1">
            <a:spLocks/>
          </p:cNvSpPr>
          <p:nvPr/>
        </p:nvSpPr>
        <p:spPr>
          <a:xfrm>
            <a:off x="428596" y="642918"/>
            <a:ext cx="8215370" cy="592935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ФОРМЫ РАБОТЫ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НАД ЗАДАЧЕЙ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Работа над решённой задачей.</a:t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2. Решение задач разными способами. </a:t>
            </a:r>
          </a:p>
          <a:p>
            <a:pPr marL="0" marR="0" lvl="1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3. Представление ситуации, описанной в задачи и её моделирование:</a:t>
            </a:r>
          </a:p>
          <a:p>
            <a:pPr marL="914400" lvl="3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0" lang="ru-RU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а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) с помощью отрезков; </a:t>
            </a:r>
          </a:p>
          <a:p>
            <a:pPr marL="914400" lvl="3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б) с помощью чертежа;</a:t>
            </a:r>
          </a:p>
          <a:p>
            <a:pPr marL="914400" lvl="3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в) с помощью таблицы.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4. Разбивка текста задачи на значимые части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5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 Решение задач с недостающими или лишними данными.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1"/>
                </a:solidFill>
              </a:rPr>
              <a:t>6. </a:t>
            </a: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Самостоятельное составление задач учениками.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7. Изменение вопроса задачи.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8. Выбор решения из двух предложенных (верного и неверного).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9. Закончить решение задачи.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10. Составление аналогичной задачи с измененными данными.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50000"/>
                  </a:schemeClr>
                </a:solidFill>
              </a:rPr>
              <a:t>11. Составление и решение обратных задач.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229</TotalTime>
  <Words>573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Слайд 2</vt:lpstr>
      <vt:lpstr>Составляющие ФГ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2021-11-22T19:49:38Z</dcterms:created>
  <dcterms:modified xsi:type="dcterms:W3CDTF">2023-04-06T17:46:40Z</dcterms:modified>
</cp:coreProperties>
</file>