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78" r:id="rId2"/>
    <p:sldId id="298" r:id="rId3"/>
    <p:sldId id="279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2" r:id="rId14"/>
    <p:sldId id="297" r:id="rId15"/>
    <p:sldId id="290" r:id="rId16"/>
    <p:sldId id="291" r:id="rId17"/>
    <p:sldId id="293" r:id="rId18"/>
    <p:sldId id="295" r:id="rId19"/>
    <p:sldId id="294" r:id="rId20"/>
    <p:sldId id="29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42" autoAdjust="0"/>
  </p:normalViewPr>
  <p:slideViewPr>
    <p:cSldViewPr>
      <p:cViewPr varScale="1">
        <p:scale>
          <a:sx n="51" d="100"/>
          <a:sy n="51" d="100"/>
        </p:scale>
        <p:origin x="108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7BE66-D66C-457F-9E82-5874A1190411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6560A1-15F9-4308-BC47-2B664C6EBF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755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560A1-15F9-4308-BC47-2B664C6EBF04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465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epositphotos_27704373-stock-illustration-frame-with-cute-animal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80528" y="0"/>
            <a:ext cx="9144000" cy="68580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4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Виртуальная  </a:t>
            </a:r>
          </a:p>
          <a:p>
            <a:pPr algn="ctr">
              <a:buNone/>
            </a:pPr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экскурсия  в зоопарк» </a:t>
            </a:r>
          </a:p>
          <a:p>
            <a:pPr marL="0" indent="0" algn="ctr">
              <a:buNone/>
            </a:pPr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средняя </a:t>
            </a:r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группа)</a:t>
            </a:r>
          </a:p>
          <a:p>
            <a:pPr marL="0" indent="0" algn="ctr">
              <a:buNone/>
            </a:pPr>
            <a:endParaRPr lang="ru-RU" sz="5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Выполнили воспитатели: </a:t>
            </a:r>
          </a:p>
          <a:p>
            <a:pPr marL="0" indent="0" algn="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МАДОУ «Центр развития ребёнка – </a:t>
            </a:r>
          </a:p>
          <a:p>
            <a:pPr marL="0" indent="0" algn="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детский сад №10»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Бузанова Анна Олеговна</a:t>
            </a:r>
          </a:p>
          <a:p>
            <a:pPr marL="0" indent="0" algn="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Тараканова Ольга Сергеевна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endParaRPr lang="ru-RU" sz="5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852936"/>
            <a:ext cx="8280920" cy="4005064"/>
          </a:xfrm>
        </p:spPr>
        <p:txBody>
          <a:bodyPr>
            <a:normAutofit/>
          </a:bodyPr>
          <a:lstStyle/>
          <a:p>
            <a:pPr marL="96838" indent="0">
              <a:buNone/>
            </a:pPr>
            <a:r>
              <a:rPr lang="ru-RU" dirty="0" smtClean="0"/>
              <a:t>А теперь отправляемся в наше путешествие по зоопарку.</a:t>
            </a:r>
          </a:p>
          <a:p>
            <a:pPr marL="96838" indent="0">
              <a:buFontTx/>
              <a:buChar char="-"/>
            </a:pPr>
            <a:r>
              <a:rPr lang="ru-RU" dirty="0" smtClean="0"/>
              <a:t>Ребята, заболел экскурсовод. Вы сможете его заменить и рассказать о животных зоопарка? </a:t>
            </a:r>
          </a:p>
          <a:p>
            <a:pPr marL="96838" indent="0">
              <a:buFontTx/>
              <a:buChar char="-"/>
            </a:pPr>
            <a:r>
              <a:rPr lang="ru-RU" dirty="0" smtClean="0"/>
              <a:t>Предлагаю вам быть экскурсоводами по очереди. Но помните, что рассказ экскурсовода должен быть очень интересным, кто хочет быть первым экскурсоводом?...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88640"/>
            <a:ext cx="6948264" cy="6336704"/>
          </a:xfrm>
        </p:spPr>
        <p:txBody>
          <a:bodyPr>
            <a:normAutofit/>
          </a:bodyPr>
          <a:lstStyle/>
          <a:p>
            <a:pPr algn="ctr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Знакомьтесь это тигр.   </a:t>
            </a:r>
          </a:p>
          <a:p>
            <a:pPr algn="ctr">
              <a:buFontTx/>
              <a:buChar char="-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Тигр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это самая большая кошка на Земле, очень редкое животное, занесенное в Красную книгу. Тигры прекрасные охотники и рыбаки, они очень тихо двигаются, чудесно маскируются. Голодный тигр может съесть всё, что встретится на его пути: рыбу, краба, черепаху, волка, медведя, змею, лягушку.</a:t>
            </a:r>
          </a:p>
          <a:p>
            <a:pPr algn="ctr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Тигр - это очень умное, красивое и грациозное животное.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Продолжаем нашу экскурсию.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Без назван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509120"/>
            <a:ext cx="3677022" cy="2348880"/>
          </a:xfrm>
          <a:prstGeom prst="rect">
            <a:avLst/>
          </a:prstGeom>
        </p:spPr>
      </p:pic>
      <p:pic>
        <p:nvPicPr>
          <p:cNvPr id="5" name="Рисунок 4" descr="images (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3447" y="4444155"/>
            <a:ext cx="3640553" cy="24138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60648"/>
            <a:ext cx="8147248" cy="5832648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Теперь экскурсоводом будет…?</a:t>
            </a:r>
          </a:p>
          <a:p>
            <a:pPr algn="ctr">
              <a:buNone/>
            </a:pPr>
            <a:r>
              <a:rPr lang="ru-RU" dirty="0" smtClean="0"/>
              <a:t>Это бурый медведь. </a:t>
            </a:r>
          </a:p>
          <a:p>
            <a:pPr algn="ctr">
              <a:buNone/>
            </a:pPr>
            <a:r>
              <a:rPr lang="ru-RU" dirty="0" smtClean="0"/>
              <a:t>Живет он в тайге, горных лесах.</a:t>
            </a:r>
          </a:p>
          <a:p>
            <a:pPr algn="ctr">
              <a:buNone/>
            </a:pPr>
            <a:r>
              <a:rPr lang="ru-RU" dirty="0" smtClean="0"/>
              <a:t> Медведь всеядное животное, он одновременно и хищник, и любит растения, ягоды, орехи. Любимая еда медведя, конечно же - мёд. Кроме того, медведи прекрасные рыбаки.</a:t>
            </a:r>
            <a:endParaRPr lang="ru-RU" dirty="0"/>
          </a:p>
        </p:txBody>
      </p:sp>
      <p:pic>
        <p:nvPicPr>
          <p:cNvPr id="4" name="Рисунок 3" descr="Kartinki_dlya_detey_pro_medvedey_4_142148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23911" y="3789040"/>
            <a:ext cx="3320089" cy="3068960"/>
          </a:xfrm>
          <a:prstGeom prst="roundRect">
            <a:avLst/>
          </a:prstGeom>
        </p:spPr>
      </p:pic>
      <p:pic>
        <p:nvPicPr>
          <p:cNvPr id="5" name="Рисунок 4" descr="pic_e4f893899b9bd7f364cc2bc68905e8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9792" y="3861048"/>
            <a:ext cx="3084118" cy="2996952"/>
          </a:xfrm>
          <a:prstGeom prst="roundRect">
            <a:avLst/>
          </a:prstGeom>
        </p:spPr>
      </p:pic>
      <p:pic>
        <p:nvPicPr>
          <p:cNvPr id="6" name="Рисунок 5" descr="images (4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977680"/>
            <a:ext cx="2520280" cy="2880320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332656"/>
            <a:ext cx="8363272" cy="6264696"/>
          </a:xfrm>
        </p:spPr>
        <p:txBody>
          <a:bodyPr/>
          <a:lstStyle/>
          <a:p>
            <a:pPr marL="96838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Гималайский медведь.</a:t>
            </a:r>
          </a:p>
          <a:p>
            <a:pPr marL="96838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Это белогрудый родственник бурого медведя. Большую часть жизни он проводит на деревьях. На них он добывает корм, прячется от врагов. Гималайский медведь невероятно легко взбирается на очень высокие деревья и еще быстрее спускается с них. Всем известно, что медведи зимой спят в берлоге, а гималайские медведи спят на деревьях в старых дуплах высоко над землёй.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ages (6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4365104"/>
            <a:ext cx="2143125" cy="2143125"/>
          </a:xfrm>
          <a:prstGeom prst="rect">
            <a:avLst/>
          </a:prstGeom>
        </p:spPr>
      </p:pic>
      <p:pic>
        <p:nvPicPr>
          <p:cNvPr id="6" name="Рисунок 5" descr="images (7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4653136"/>
            <a:ext cx="2619375" cy="1743075"/>
          </a:xfrm>
          <a:prstGeom prst="rect">
            <a:avLst/>
          </a:prstGeom>
        </p:spPr>
      </p:pic>
      <p:pic>
        <p:nvPicPr>
          <p:cNvPr id="7" name="Рисунок 6" descr="Без названия (4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6136" y="4581128"/>
            <a:ext cx="2619375" cy="1743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2204864"/>
            <a:ext cx="9144000" cy="4464496"/>
          </a:xfrm>
        </p:spPr>
        <p:txBody>
          <a:bodyPr>
            <a:normAutofit fontScale="32500" lnSpcReduction="20000"/>
          </a:bodyPr>
          <a:lstStyle/>
          <a:p>
            <a:pPr algn="ctr">
              <a:buNone/>
            </a:pPr>
            <a:r>
              <a:rPr lang="ru-RU" sz="16600" dirty="0" smtClean="0">
                <a:latin typeface="Times New Roman" pitchFamily="18" charset="0"/>
                <a:cs typeface="Times New Roman" pitchFamily="18" charset="0"/>
              </a:rPr>
              <a:t>Физкультминутка</a:t>
            </a:r>
            <a:r>
              <a:rPr lang="ru-RU" sz="16600" dirty="0" smtClean="0"/>
              <a:t>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700" dirty="0" smtClean="0">
                <a:latin typeface="Times New Roman" pitchFamily="18" charset="0"/>
                <a:cs typeface="Times New Roman" pitchFamily="18" charset="0"/>
              </a:rPr>
              <a:t>По зоопарку мы гуляем, 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(ходьба на месте) </a:t>
            </a:r>
            <a:r>
              <a:rPr lang="ru-RU" sz="7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7700" dirty="0" smtClean="0">
                <a:latin typeface="Times New Roman" pitchFamily="18" charset="0"/>
                <a:cs typeface="Times New Roman" pitchFamily="18" charset="0"/>
              </a:rPr>
              <a:t>И медведя там встречаем, </a:t>
            </a:r>
            <a:r>
              <a:rPr lang="ru-RU" sz="6200" i="1" dirty="0" smtClean="0">
                <a:latin typeface="Times New Roman" pitchFamily="18" charset="0"/>
                <a:cs typeface="Times New Roman" pitchFamily="18" charset="0"/>
              </a:rPr>
              <a:t>(раскачивание туловища) </a:t>
            </a:r>
            <a:r>
              <a:rPr lang="ru-RU" sz="7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7700" dirty="0" smtClean="0">
                <a:latin typeface="Times New Roman" pitchFamily="18" charset="0"/>
                <a:cs typeface="Times New Roman" pitchFamily="18" charset="0"/>
              </a:rPr>
              <a:t>Этот мишка косолапый, поднимает вверх он лапы. </a:t>
            </a:r>
            <a:br>
              <a:rPr lang="ru-RU" sz="7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7700" dirty="0" smtClean="0">
                <a:latin typeface="Times New Roman" pitchFamily="18" charset="0"/>
                <a:cs typeface="Times New Roman" pitchFamily="18" charset="0"/>
              </a:rPr>
              <a:t>Из кустов глядит лисичка, 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i="1" dirty="0" smtClean="0">
                <a:latin typeface="Times New Roman" pitchFamily="18" charset="0"/>
                <a:cs typeface="Times New Roman" pitchFamily="18" charset="0"/>
              </a:rPr>
              <a:t>(Дети всматриваются вдаль, держа ладонь над бровями) </a:t>
            </a:r>
            <a:r>
              <a:rPr lang="ru-RU" sz="7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7700" dirty="0" smtClean="0">
                <a:latin typeface="Times New Roman" pitchFamily="18" charset="0"/>
                <a:cs typeface="Times New Roman" pitchFamily="18" charset="0"/>
              </a:rPr>
              <a:t>Мы лисичку обхитрим, на носочках пробежим.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(Бег на месте на носках) </a:t>
            </a:r>
            <a:r>
              <a:rPr lang="ru-RU" sz="7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7700" dirty="0" smtClean="0">
                <a:latin typeface="Times New Roman" pitchFamily="18" charset="0"/>
                <a:cs typeface="Times New Roman" pitchFamily="18" charset="0"/>
              </a:rPr>
              <a:t>Вот закончилась игра – вновь работать нам пора. 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6048672"/>
          </a:xfrm>
        </p:spPr>
        <p:txBody>
          <a:bodyPr>
            <a:normAutofit/>
          </a:bodyPr>
          <a:lstStyle/>
          <a:p>
            <a:pPr marL="96838" indent="-96838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Ребята, продолжаем нашу прогулку, и сейчас экскурсоводом будет…?</a:t>
            </a:r>
          </a:p>
          <a:p>
            <a:pPr marL="96838" indent="-96838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  хочу вас повести к вольеру, где живет жираф. </a:t>
            </a:r>
          </a:p>
          <a:p>
            <a:pPr marL="96838" indent="-96838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 животное узнать не сложно. Его видно издалека потому, что он высокий с длинной шеей. Жираф может питаться листьями деревьев, до которых не дотягиваются другие. Шерсть жирафа пятнистая. Мне кажется, что жираф очень смешной и добрый.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ages (9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429000"/>
            <a:ext cx="3112328" cy="2952328"/>
          </a:xfrm>
          <a:prstGeom prst="rect">
            <a:avLst/>
          </a:prstGeom>
        </p:spPr>
      </p:pic>
      <p:pic>
        <p:nvPicPr>
          <p:cNvPr id="5" name="Рисунок 4" descr="images (8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3717032"/>
            <a:ext cx="3400425" cy="2520280"/>
          </a:xfrm>
          <a:prstGeom prst="rect">
            <a:avLst/>
          </a:prstGeom>
        </p:spPr>
      </p:pic>
      <p:pic>
        <p:nvPicPr>
          <p:cNvPr id="6" name="Рисунок 5" descr="article27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32240" y="3284984"/>
            <a:ext cx="2016224" cy="30030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525344"/>
          </a:xfrm>
        </p:spPr>
        <p:txBody>
          <a:bodyPr/>
          <a:lstStyle/>
          <a:p>
            <a:pPr marL="96838" indent="1270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Ребята, а у кого есть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полосочки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везде?</a:t>
            </a:r>
          </a:p>
          <a:p>
            <a:pPr marL="96838" indent="12700" algn="ctr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Правильно. </a:t>
            </a:r>
          </a:p>
          <a:p>
            <a:pPr marL="96838" indent="12700" algn="ctr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сейчас экскурсоводом будет…?</a:t>
            </a:r>
          </a:p>
          <a:p>
            <a:pPr marL="96838" indent="1270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- Это зебры.</a:t>
            </a:r>
          </a:p>
          <a:p>
            <a:pPr marL="96838" indent="1270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Они очень пугливы и от врагов спасаются бегством, причем бегают зебры очень быстро, но не долго, они устают. А если убежать не удаётся, они защищаются зубами и копытами. Люди много раз пытались приручить зебр, но ничего из этого не вышло. Зебра не переносит на своей спине ни людей, ни грузы. Питаются зебры травой</a:t>
            </a:r>
          </a:p>
          <a:p>
            <a:pPr>
              <a:buFontTx/>
              <a:buChar char="-"/>
            </a:pPr>
            <a:endParaRPr lang="ru-RU" dirty="0"/>
          </a:p>
        </p:txBody>
      </p:sp>
      <p:pic>
        <p:nvPicPr>
          <p:cNvPr id="4" name="Рисунок 3" descr="220px-Common_zebra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4293096"/>
            <a:ext cx="3024336" cy="2268252"/>
          </a:xfrm>
          <a:prstGeom prst="roundRect">
            <a:avLst/>
          </a:prstGeom>
        </p:spPr>
      </p:pic>
      <p:pic>
        <p:nvPicPr>
          <p:cNvPr id="5" name="Рисунок 4" descr="Без названия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20072" y="4365104"/>
            <a:ext cx="3313320" cy="2204864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832648"/>
          </a:xfrm>
        </p:spPr>
        <p:txBody>
          <a:bodyPr/>
          <a:lstStyle/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познакомит нас с обезьянами…?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- Это обезьяна. 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Она живет на деревьях и там же питается листьями и плодами. Хвост обезьяны помогает ей держаться на ветках деревьев. 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Мамы-обезьяны очень заботливые: они купают своих детенышей, обкусывают им ногти, «покрикивают» на непослушных.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" name="Рисунок 6" descr="baboons-4371_19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933056"/>
            <a:ext cx="3024336" cy="2564904"/>
          </a:xfrm>
          <a:prstGeom prst="roundRect">
            <a:avLst/>
          </a:prstGeom>
        </p:spPr>
      </p:pic>
      <p:pic>
        <p:nvPicPr>
          <p:cNvPr id="8" name="Рисунок 7" descr="108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3645024"/>
            <a:ext cx="2915816" cy="2915816"/>
          </a:xfrm>
          <a:prstGeom prst="roundRect">
            <a:avLst/>
          </a:prstGeom>
        </p:spPr>
      </p:pic>
      <p:pic>
        <p:nvPicPr>
          <p:cNvPr id="10" name="Рисунок 9" descr="images (1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0192" y="3861048"/>
            <a:ext cx="2555776" cy="2711946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0"/>
            <a:ext cx="8424936" cy="68580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Давайте вспомним стихотворение о зоопарке С.Я.Маршака «Где обедал воробей?»</a:t>
            </a:r>
          </a:p>
          <a:p>
            <a:pPr algn="ctr">
              <a:buNone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 - Где обедал, воробей?</a:t>
            </a:r>
          </a:p>
          <a:p>
            <a:pPr algn="ctr">
              <a:buNone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 - В зоопарке у зверей.  </a:t>
            </a:r>
          </a:p>
          <a:p>
            <a:pPr algn="ctr">
              <a:buNone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Пообедал я сперва за решеткою у льва.</a:t>
            </a:r>
          </a:p>
          <a:p>
            <a:pPr algn="ctr">
              <a:buNone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Подкрепился у лисицы. У моржа попил водицы.</a:t>
            </a:r>
          </a:p>
          <a:p>
            <a:pPr algn="ctr">
              <a:buNone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Ел морковку у слона. С журавлем поел пшена.  </a:t>
            </a:r>
          </a:p>
          <a:p>
            <a:pPr algn="ctr">
              <a:buNone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Погостил у носорога,  отрубей поел немного.</a:t>
            </a:r>
          </a:p>
          <a:p>
            <a:pPr algn="ctr">
              <a:buNone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Побывал я на пиру у хвостатых кенгуру.</a:t>
            </a:r>
          </a:p>
          <a:p>
            <a:pPr algn="ctr">
              <a:buNone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Был на праздничном обеде у мохнатого медведя.</a:t>
            </a:r>
          </a:p>
          <a:p>
            <a:pPr algn="ctr">
              <a:buNone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А зубастый крокодил чуть меня не проглотил.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2276872"/>
            <a:ext cx="9144000" cy="6048672"/>
          </a:xfrm>
        </p:spPr>
        <p:txBody>
          <a:bodyPr/>
          <a:lstStyle/>
          <a:p>
            <a:pPr marL="96838" indent="1270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Вот и закончилась наша экскурсия по зоопарку.</a:t>
            </a:r>
          </a:p>
          <a:p>
            <a:pPr marL="96838" indent="1270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Вы были хорошими экскурсоводами.</a:t>
            </a:r>
          </a:p>
          <a:p>
            <a:pPr marL="96838" indent="1270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Давайте вспомним, кого мы видели в зоопарке. </a:t>
            </a:r>
          </a:p>
          <a:p>
            <a:pPr marL="96838" indent="1270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- Вам понравилась экскурсия в зоопарк? </a:t>
            </a:r>
          </a:p>
          <a:p>
            <a:pPr marL="96838" indent="1270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- А что вам понравилось больше всего? </a:t>
            </a:r>
          </a:p>
          <a:p>
            <a:pPr marL="96838" indent="1270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А вы бы хотели здесь еще раз побывать? </a:t>
            </a:r>
          </a:p>
          <a:p>
            <a:pPr marL="96838" indent="1270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Сегодня, дети, вы много узнали и увидели нового и интересного.</a:t>
            </a: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Мне было приятно с вами путешествовать по зоопарку.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835696" y="1844824"/>
            <a:ext cx="5256584" cy="5013176"/>
          </a:xfrm>
        </p:spPr>
        <p:txBody>
          <a:bodyPr/>
          <a:lstStyle/>
          <a:p>
            <a:pPr marL="0" indent="0" algn="ctr">
              <a:buNone/>
            </a:pPr>
            <a:r>
              <a:rPr lang="ru-RU" sz="7200" b="1" i="1" dirty="0" smtClean="0"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marL="0" indent="0" algn="ctr"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Расширить представление детей по теме зоопарк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39552" y="548680"/>
            <a:ext cx="8604448" cy="590465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9600" i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96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9672" y="188640"/>
            <a:ext cx="6840760" cy="648072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3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600" b="1" i="1" u="sng" dirty="0" smtClean="0">
                <a:latin typeface="Times New Roman" pitchFamily="18" charset="0"/>
                <a:cs typeface="Times New Roman" pitchFamily="18" charset="0"/>
              </a:rPr>
              <a:t>Образовательные</a:t>
            </a:r>
            <a:r>
              <a:rPr lang="ru-RU" sz="2600" i="1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6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/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Расширять знания детей об обитателях зоопарка;</a:t>
            </a:r>
          </a:p>
          <a:p>
            <a:pPr marL="0" indent="0"/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Учить детей правильно называть животных.</a:t>
            </a:r>
          </a:p>
          <a:p>
            <a:pPr marL="0" indent="0"/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Закрепить правила безопасного поведения в зоопарке.</a:t>
            </a:r>
          </a:p>
          <a:p>
            <a:pPr marL="0" indent="0">
              <a:buNone/>
            </a:pPr>
            <a:r>
              <a:rPr lang="ru-RU" sz="2600" b="1" i="1" u="sng" dirty="0" smtClean="0">
                <a:latin typeface="Times New Roman" pitchFamily="18" charset="0"/>
                <a:cs typeface="Times New Roman" pitchFamily="18" charset="0"/>
              </a:rPr>
              <a:t>Развивающие:</a:t>
            </a:r>
          </a:p>
          <a:p>
            <a:pPr marL="0" indent="0"/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Развивать мышление, речевое развитие,  слуховое восприятие и внимание, обогащать и активизировать словарный запас детей;</a:t>
            </a:r>
          </a:p>
          <a:p>
            <a:pPr marL="0" indent="0"/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Развивать диалогическую речь детей, по средствам участия в диалоге.</a:t>
            </a:r>
          </a:p>
          <a:p>
            <a:pPr marL="0" indent="0">
              <a:buNone/>
            </a:pPr>
            <a:r>
              <a:rPr lang="ru-RU" sz="2600" b="1" i="1" u="sng" dirty="0" smtClean="0">
                <a:latin typeface="Times New Roman" pitchFamily="18" charset="0"/>
                <a:cs typeface="Times New Roman" pitchFamily="18" charset="0"/>
              </a:rPr>
              <a:t>Воспитательная:</a:t>
            </a:r>
            <a:endParaRPr lang="ru-RU" sz="2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/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Воспитывать интерес к миру животных, бережное отношение к ним.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endParaRPr lang="ru-RU" sz="3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7300" dirty="0" smtClean="0">
                <a:latin typeface="Times New Roman" pitchFamily="18" charset="0"/>
                <a:cs typeface="Times New Roman" pitchFamily="18" charset="0"/>
              </a:rPr>
              <a:t>Ход экскурсии:</a:t>
            </a:r>
          </a:p>
          <a:p>
            <a:r>
              <a:rPr lang="ru-RU" sz="4600" dirty="0" smtClean="0">
                <a:latin typeface="Times New Roman" pitchFamily="18" charset="0"/>
                <a:cs typeface="Times New Roman" pitchFamily="18" charset="0"/>
              </a:rPr>
              <a:t>Загадывание загадки;</a:t>
            </a:r>
          </a:p>
          <a:p>
            <a:r>
              <a:rPr lang="ru-RU" sz="4600" dirty="0" smtClean="0">
                <a:latin typeface="Times New Roman" pitchFamily="18" charset="0"/>
                <a:cs typeface="Times New Roman" pitchFamily="18" charset="0"/>
              </a:rPr>
              <a:t>Беседа о зоопарке,</a:t>
            </a:r>
          </a:p>
          <a:p>
            <a:r>
              <a:rPr lang="ru-RU" sz="4600" dirty="0" smtClean="0">
                <a:latin typeface="Times New Roman" pitchFamily="18" charset="0"/>
                <a:cs typeface="Times New Roman" pitchFamily="18" charset="0"/>
              </a:rPr>
              <a:t>Игра « Добавь словечко»</a:t>
            </a:r>
          </a:p>
          <a:p>
            <a:r>
              <a:rPr lang="ru-RU" sz="4600" dirty="0" smtClean="0">
                <a:latin typeface="Times New Roman" pitchFamily="18" charset="0"/>
                <a:cs typeface="Times New Roman" pitchFamily="18" charset="0"/>
              </a:rPr>
              <a:t>Правило поведения в зоопарке; </a:t>
            </a:r>
          </a:p>
          <a:p>
            <a:r>
              <a:rPr lang="ru-RU" sz="4600" dirty="0" smtClean="0">
                <a:latin typeface="Times New Roman" pitchFamily="18" charset="0"/>
                <a:cs typeface="Times New Roman" pitchFamily="18" charset="0"/>
              </a:rPr>
              <a:t>Беседа « Почему нельзя кормить животных в зоопарке»;</a:t>
            </a:r>
          </a:p>
          <a:p>
            <a:r>
              <a:rPr lang="ru-RU" sz="4600" dirty="0" smtClean="0">
                <a:latin typeface="Times New Roman" pitchFamily="18" charset="0"/>
                <a:cs typeface="Times New Roman" pitchFamily="18" charset="0"/>
              </a:rPr>
              <a:t>Знакомство с жителями зоопарка ;</a:t>
            </a:r>
          </a:p>
          <a:p>
            <a:r>
              <a:rPr lang="ru-RU" sz="4600" dirty="0" smtClean="0">
                <a:latin typeface="Times New Roman" pitchFamily="18" charset="0"/>
                <a:cs typeface="Times New Roman" pitchFamily="18" charset="0"/>
              </a:rPr>
              <a:t>Физкультминутка;</a:t>
            </a:r>
          </a:p>
          <a:p>
            <a:r>
              <a:rPr lang="ru-RU" sz="4600" dirty="0" smtClean="0">
                <a:latin typeface="Times New Roman" pitchFamily="18" charset="0"/>
                <a:cs typeface="Times New Roman" pitchFamily="18" charset="0"/>
              </a:rPr>
              <a:t>Продолжение знакомство с жителями зоопарка;</a:t>
            </a:r>
          </a:p>
          <a:p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Чтение стихотворения С.Я.Маршак «Где обедал воробей?»</a:t>
            </a:r>
          </a:p>
          <a:p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Подведение итогов экскурсии  в зоопарк.</a:t>
            </a:r>
          </a:p>
          <a:p>
            <a:pPr algn="ctr"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32656"/>
            <a:ext cx="9144000" cy="338437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Сегодня мы с вами отправимся на прогулку, а куда -  догадайтесь: </a:t>
            </a:r>
          </a:p>
          <a:p>
            <a:pPr algn="ctr">
              <a:buNone/>
            </a:pP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Где живут птицы и звери?</a:t>
            </a:r>
          </a:p>
          <a:p>
            <a:pPr algn="ctr">
              <a:buNone/>
            </a:pP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Угадайте вы поскорее.</a:t>
            </a:r>
          </a:p>
          <a:p>
            <a:pPr algn="ctr">
              <a:buNone/>
            </a:pP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В вольерах, клетках и пруду,</a:t>
            </a:r>
          </a:p>
          <a:p>
            <a:pPr algn="ctr">
              <a:buNone/>
            </a:pP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Я вновь туда гулять пойду.   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4" name="Рисунок 3" descr="_nazvaniya (1)_5b267bf80ea0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3212976"/>
            <a:ext cx="4065204" cy="27265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764704"/>
            <a:ext cx="7704856" cy="410445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 Как вы думаете, что же означает слово «зоопарк»?</a:t>
            </a:r>
          </a:p>
          <a:p>
            <a:pPr marL="0" indent="0">
              <a:buNone/>
            </a:pPr>
            <a:r>
              <a:rPr lang="ru-RU" dirty="0" smtClean="0"/>
              <a:t>   (Парк, в котором живут животные).</a:t>
            </a:r>
          </a:p>
          <a:p>
            <a:pPr marL="0" indent="0">
              <a:buNone/>
            </a:pPr>
            <a:r>
              <a:rPr lang="ru-RU" dirty="0" smtClean="0"/>
              <a:t>- Правильно. Зоопарк это уникальный музей живой природы. Он является домом для сотен видов редких животных, птиц, рыб. В зоопарке можно интересно и с пользой провести время. Но прежде чем войти в зоопарк, нам необходимо приобрести билеты.</a:t>
            </a:r>
          </a:p>
          <a:p>
            <a:pPr marL="0" indent="0">
              <a:buNone/>
            </a:pPr>
            <a:r>
              <a:rPr lang="ru-RU" dirty="0" smtClean="0"/>
              <a:t> А билеты в зоопарк вы получите, если выполните следующее задание.</a:t>
            </a:r>
          </a:p>
          <a:p>
            <a:pPr marL="0" indent="0">
              <a:buNone/>
            </a:pP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60648"/>
            <a:ext cx="9144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Игра «Добавь словечко» </a:t>
            </a:r>
          </a:p>
          <a:p>
            <a:pPr marL="0" indent="0" algn="ctr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Вам нужно назвать  характеризующее животное </a:t>
            </a:r>
          </a:p>
          <a:p>
            <a:pPr algn="ctr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- Здесь живут полосатые, хищные…</a:t>
            </a:r>
          </a:p>
          <a:p>
            <a:pPr algn="ctr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- А также ловкие, хвостатые…</a:t>
            </a:r>
          </a:p>
          <a:p>
            <a:pPr algn="ctr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- Сильные, гривастые...</a:t>
            </a:r>
          </a:p>
          <a:p>
            <a:pPr algn="ctr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- Пугливые, полосатые…</a:t>
            </a:r>
          </a:p>
          <a:p>
            <a:pPr algn="ctr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- Пятнистые, длинношеие…</a:t>
            </a:r>
          </a:p>
          <a:p>
            <a:pPr algn="ctr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- Зеленые, опасные, зубастые…</a:t>
            </a:r>
          </a:p>
          <a:p>
            <a:pPr algn="ctr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- Медлительные, коротконогие…</a:t>
            </a:r>
          </a:p>
          <a:p>
            <a:pPr algn="ctr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- А еще огромные и сильные…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Без назван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797152"/>
            <a:ext cx="2633853" cy="1728192"/>
          </a:xfrm>
          <a:prstGeom prst="roundRect">
            <a:avLst/>
          </a:prstGeom>
        </p:spPr>
      </p:pic>
      <p:pic>
        <p:nvPicPr>
          <p:cNvPr id="5" name="Рисунок 4" descr="baboons-4371_19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9792" y="4869160"/>
            <a:ext cx="2736304" cy="1988840"/>
          </a:xfrm>
          <a:prstGeom prst="roundRect">
            <a:avLst/>
          </a:prstGeom>
        </p:spPr>
      </p:pic>
      <p:pic>
        <p:nvPicPr>
          <p:cNvPr id="6" name="Рисунок 5" descr="imag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85841" y="4509120"/>
            <a:ext cx="2158159" cy="2348880"/>
          </a:xfrm>
          <a:prstGeom prst="roundRect">
            <a:avLst/>
          </a:prstGeom>
        </p:spPr>
      </p:pic>
      <p:pic>
        <p:nvPicPr>
          <p:cNvPr id="7" name="Рисунок 6" descr="Без названия (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20272" y="2708920"/>
            <a:ext cx="2123728" cy="1632378"/>
          </a:xfrm>
          <a:prstGeom prst="roundRect">
            <a:avLst/>
          </a:prstGeom>
        </p:spPr>
      </p:pic>
      <p:pic>
        <p:nvPicPr>
          <p:cNvPr id="8" name="Рисунок 7" descr="article27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08104" y="4797152"/>
            <a:ext cx="1440160" cy="2060848"/>
          </a:xfrm>
          <a:prstGeom prst="roundRect">
            <a:avLst/>
          </a:prstGeom>
        </p:spPr>
      </p:pic>
      <p:pic>
        <p:nvPicPr>
          <p:cNvPr id="9" name="Рисунок 8" descr="animals_crocodil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2924944"/>
            <a:ext cx="2228772" cy="1704526"/>
          </a:xfrm>
          <a:prstGeom prst="roundRect">
            <a:avLst/>
          </a:prstGeom>
        </p:spPr>
      </p:pic>
      <p:pic>
        <p:nvPicPr>
          <p:cNvPr id="10" name="Рисунок 9" descr="Черепахи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948264" y="1196752"/>
            <a:ext cx="2195736" cy="1440160"/>
          </a:xfrm>
          <a:prstGeom prst="roundRect">
            <a:avLst/>
          </a:prstGeom>
        </p:spPr>
      </p:pic>
      <p:pic>
        <p:nvPicPr>
          <p:cNvPr id="11" name="Рисунок 10" descr="Стадо-слонов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1124744"/>
            <a:ext cx="2182621" cy="1656184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32656"/>
            <a:ext cx="9144000" cy="6336704"/>
          </a:xfrm>
        </p:spPr>
        <p:txBody>
          <a:bodyPr/>
          <a:lstStyle/>
          <a:p>
            <a:pPr algn="ctr">
              <a:buNone/>
            </a:pP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Прежде чем начнется наша экскурсия, давайте вспомним правила поведения в зоопарке</a:t>
            </a:r>
            <a:r>
              <a:rPr lang="ru-RU" sz="4000" i="1" dirty="0" smtClean="0"/>
              <a:t> </a:t>
            </a:r>
            <a:endParaRPr lang="ru-RU" sz="40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НЕ кормить</a:t>
            </a:r>
          </a:p>
          <a:p>
            <a:pPr marL="365125" indent="-255588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НЕ дразнить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НЕ пугайте животных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НЕ бросайте ничего в животных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НЕ заходите за ограждение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НЕ прислоняйтесь к ограждению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НЕ просовывайте рук за ограждение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Соблюдайте чистоту и тишину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404664"/>
            <a:ext cx="7128792" cy="6453336"/>
          </a:xfrm>
        </p:spPr>
        <p:txBody>
          <a:bodyPr>
            <a:normAutofit/>
          </a:bodyPr>
          <a:lstStyle/>
          <a:p>
            <a:pPr marL="96838" indent="12700" algn="ctr">
              <a:buNone/>
            </a:pPr>
            <a:r>
              <a:rPr lang="ru-RU" dirty="0" smtClean="0"/>
              <a:t>А как вы думаете, почему нельзя кормить животных в зоопарке ? </a:t>
            </a:r>
          </a:p>
          <a:p>
            <a:pPr marL="96838" indent="12700" algn="ctr">
              <a:buFontTx/>
              <a:buChar char="-"/>
            </a:pPr>
            <a:r>
              <a:rPr lang="ru-RU" dirty="0" smtClean="0"/>
              <a:t>Представьте, что вам целый день будут давать конфеты, печенье, свежий хлеб, бананы и многое другое. Что будет с тобой к концу дня? Верно, заболит живот. И животные на воле тоже не едят целый день. Кроме того, многие люди не знают, что можно есть тому или иному животному, и бросают в клетки и вольеры что попало. Животные от этого болеют.</a:t>
            </a:r>
          </a:p>
          <a:p>
            <a:pPr marL="96838" indent="12700" algn="ctr">
              <a:buNone/>
            </a:pPr>
            <a:r>
              <a:rPr lang="ru-RU" dirty="0" smtClean="0"/>
              <a:t> - А кто лечит животных?</a:t>
            </a:r>
          </a:p>
          <a:p>
            <a:pPr marL="96838" indent="12700" algn="ctr">
              <a:buNone/>
            </a:pPr>
            <a:r>
              <a:rPr lang="ru-RU" dirty="0" smtClean="0"/>
              <a:t> А как этого врача называют?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Без названия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4509119"/>
            <a:ext cx="2123728" cy="2348881"/>
          </a:xfrm>
          <a:prstGeom prst="rect">
            <a:avLst/>
          </a:prstGeom>
        </p:spPr>
      </p:pic>
      <p:pic>
        <p:nvPicPr>
          <p:cNvPr id="6" name="Рисунок 5" descr="Без названия (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08304" y="4509119"/>
            <a:ext cx="2343150" cy="23488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452</TotalTime>
  <Words>525</Words>
  <Application>Microsoft Office PowerPoint</Application>
  <PresentationFormat>Экран (4:3)</PresentationFormat>
  <Paragraphs>117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Calibri</vt:lpstr>
      <vt:lpstr>Lucida Sans Unicode</vt:lpstr>
      <vt:lpstr>Times New Roman</vt:lpstr>
      <vt:lpstr>Verdana</vt:lpstr>
      <vt:lpstr>Wingdings 2</vt:lpstr>
      <vt:lpstr>Wingdings 3</vt:lpstr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Виртуальная  экскурсия  в зоопарк</dc:title>
  <cp:lastModifiedBy>Учетная запись Майкрософт</cp:lastModifiedBy>
  <cp:revision>52</cp:revision>
  <dcterms:modified xsi:type="dcterms:W3CDTF">2022-12-10T21:45:33Z</dcterms:modified>
</cp:coreProperties>
</file>