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74" r:id="rId4"/>
    <p:sldId id="260" r:id="rId5"/>
    <p:sldId id="269" r:id="rId6"/>
    <p:sldId id="261" r:id="rId7"/>
    <p:sldId id="262" r:id="rId8"/>
    <p:sldId id="27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CC"/>
    <a:srgbClr val="660066"/>
    <a:srgbClr val="9900CC"/>
    <a:srgbClr val="00CC00"/>
    <a:srgbClr val="CC0000"/>
    <a:srgbClr val="FFFF00"/>
    <a:srgbClr val="00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824" autoAdjust="0"/>
  </p:normalViewPr>
  <p:slideViewPr>
    <p:cSldViewPr>
      <p:cViewPr varScale="1">
        <p:scale>
          <a:sx n="62" d="100"/>
          <a:sy n="62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4824798-36BC-407A-B191-95FF792303FD}" type="datetimeFigureOut">
              <a:rPr lang="ru-RU"/>
              <a:pPr>
                <a:defRPr/>
              </a:pPr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3ECB84D0-4098-4B6B-A387-C82137108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FC0432-7ACB-4496-8376-72C72045EF38}" type="slidenum">
              <a:rPr lang="ru-RU">
                <a:cs typeface="Arial" charset="0"/>
              </a:rPr>
              <a:pPr/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 descr="EqWorld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20526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0" descr="6ac6efb25e0a35d160b484086b39328b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57200"/>
            <a:ext cx="400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31"/>
          <p:cNvSpPr>
            <a:spLocks/>
          </p:cNvSpPr>
          <p:nvPr userDrawn="1"/>
        </p:nvSpPr>
        <p:spPr bwMode="gray">
          <a:xfrm>
            <a:off x="0" y="5181600"/>
            <a:ext cx="9169400" cy="977900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1584" y="586"/>
              </a:cxn>
              <a:cxn ang="0">
                <a:pos x="5768" y="0"/>
              </a:cxn>
              <a:cxn ang="0">
                <a:pos x="5776" y="32"/>
              </a:cxn>
              <a:cxn ang="0">
                <a:pos x="1584" y="598"/>
              </a:cxn>
              <a:cxn ang="0">
                <a:pos x="4" y="92"/>
              </a:cxn>
              <a:cxn ang="0">
                <a:pos x="0" y="58"/>
              </a:cxn>
            </a:cxnLst>
            <a:rect l="0" t="0" r="r" b="b"/>
            <a:pathLst>
              <a:path w="5776" h="616">
                <a:moveTo>
                  <a:pt x="0" y="58"/>
                </a:moveTo>
                <a:cubicBezTo>
                  <a:pt x="116" y="98"/>
                  <a:pt x="606" y="574"/>
                  <a:pt x="1584" y="586"/>
                </a:cubicBezTo>
                <a:cubicBezTo>
                  <a:pt x="2562" y="598"/>
                  <a:pt x="4364" y="324"/>
                  <a:pt x="5768" y="0"/>
                </a:cubicBezTo>
                <a:lnTo>
                  <a:pt x="5776" y="32"/>
                </a:lnTo>
                <a:cubicBezTo>
                  <a:pt x="4336" y="356"/>
                  <a:pt x="2550" y="616"/>
                  <a:pt x="1584" y="598"/>
                </a:cubicBezTo>
                <a:cubicBezTo>
                  <a:pt x="618" y="580"/>
                  <a:pt x="152" y="157"/>
                  <a:pt x="4" y="92"/>
                </a:cubicBezTo>
                <a:lnTo>
                  <a:pt x="0" y="58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pic>
        <p:nvPicPr>
          <p:cNvPr id="7" name="Picture 32" descr="6ac6efb25e0a35d160b484086b39328b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09600"/>
            <a:ext cx="400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919DE-73E0-4FE3-A21A-451FE1A6C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D9ACA-76C8-4931-8D1A-419E738A4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F7CC8-9BE1-42E7-B024-4EAF2F3FE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82D33-7C7D-4AC6-9F70-CD2134811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84278-DB00-42F9-99A6-E34E8812A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AB1F4-D44C-4F5E-87E0-3523F975D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CBE1C-3473-4688-9ACD-ACF27E885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38E75-AB90-4A03-B59E-3CB8CBA93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EC493-8B9A-47F3-995E-EA602103E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E656B-7D83-49F5-BCBF-638E442D5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E3E80-891F-4CDA-8AB2-F3B4B3AF4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D4DD1-4077-417C-9D8D-950FEAC86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295DC"/>
            </a:gs>
            <a:gs pos="100000">
              <a:srgbClr val="FFFFC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F552AA0-8CFA-485B-86A2-79C5A837F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4" name="Freeform 10"/>
          <p:cNvSpPr>
            <a:spLocks/>
          </p:cNvSpPr>
          <p:nvPr userDrawn="1"/>
        </p:nvSpPr>
        <p:spPr bwMode="gray">
          <a:xfrm>
            <a:off x="0" y="5715000"/>
            <a:ext cx="9169400" cy="977900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1584" y="586"/>
              </a:cxn>
              <a:cxn ang="0">
                <a:pos x="5768" y="0"/>
              </a:cxn>
              <a:cxn ang="0">
                <a:pos x="5776" y="32"/>
              </a:cxn>
              <a:cxn ang="0">
                <a:pos x="1584" y="598"/>
              </a:cxn>
              <a:cxn ang="0">
                <a:pos x="4" y="92"/>
              </a:cxn>
              <a:cxn ang="0">
                <a:pos x="0" y="58"/>
              </a:cxn>
            </a:cxnLst>
            <a:rect l="0" t="0" r="r" b="b"/>
            <a:pathLst>
              <a:path w="5776" h="616">
                <a:moveTo>
                  <a:pt x="0" y="58"/>
                </a:moveTo>
                <a:cubicBezTo>
                  <a:pt x="116" y="98"/>
                  <a:pt x="606" y="574"/>
                  <a:pt x="1584" y="586"/>
                </a:cubicBezTo>
                <a:cubicBezTo>
                  <a:pt x="2562" y="598"/>
                  <a:pt x="4364" y="324"/>
                  <a:pt x="5768" y="0"/>
                </a:cubicBezTo>
                <a:lnTo>
                  <a:pt x="5776" y="32"/>
                </a:lnTo>
                <a:cubicBezTo>
                  <a:pt x="4336" y="356"/>
                  <a:pt x="2550" y="616"/>
                  <a:pt x="1584" y="598"/>
                </a:cubicBezTo>
                <a:cubicBezTo>
                  <a:pt x="618" y="580"/>
                  <a:pt x="152" y="157"/>
                  <a:pt x="4" y="92"/>
                </a:cubicBezTo>
                <a:lnTo>
                  <a:pt x="0" y="58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pic>
        <p:nvPicPr>
          <p:cNvPr id="1032" name="Picture 11" descr="6ac6efb25e0a35d160b484086b39328b"/>
          <p:cNvPicPr>
            <a:picLocks noChangeAspect="1" noChangeArrowheads="1" noCrop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04800" y="304800"/>
            <a:ext cx="400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00200"/>
            <a:ext cx="7772400" cy="1470025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		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14800"/>
            <a:ext cx="57912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0070C0"/>
                </a:solidFill>
                <a:latin typeface="Times New Roman" pitchFamily="18" charset="0"/>
              </a:rPr>
              <a:t> Муниципальное общеобразовательное учреждение средняя общеобразовательная школа №10 имени Штанева Я.И.</a:t>
            </a:r>
          </a:p>
        </p:txBody>
      </p:sp>
      <p:sp>
        <p:nvSpPr>
          <p:cNvPr id="15363" name="Rectangle 27"/>
          <p:cNvSpPr>
            <a:spLocks noChangeArrowheads="1"/>
          </p:cNvSpPr>
          <p:nvPr/>
        </p:nvSpPr>
        <p:spPr bwMode="auto">
          <a:xfrm>
            <a:off x="609600" y="1447800"/>
            <a:ext cx="4648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> Галка Светлана Григорьевна</a:t>
            </a:r>
          </a:p>
          <a:p>
            <a:pPr algn="ctr"/>
            <a:endParaRPr lang="ru-RU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660066"/>
                </a:solidFill>
                <a:latin typeface="Times New Roman" pitchFamily="18" charset="0"/>
              </a:rPr>
              <a:t>Тема мастер-класса: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«Использование приёмов критического мышления на уроках в начальной школе»</a:t>
            </a:r>
          </a:p>
        </p:txBody>
      </p:sp>
      <p:pic>
        <p:nvPicPr>
          <p:cNvPr id="16387" name="Рисунок 5" descr="G:\Новая_папка\20170322_1100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971800"/>
            <a:ext cx="7467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"/>
            <a:ext cx="82296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</a:rPr>
              <a:t>   1. ВЫЗОВ (литературное чтение)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     - </a:t>
            </a:r>
            <a:r>
              <a:rPr lang="ru-RU" sz="2000" b="1" smtClean="0">
                <a:latin typeface="Times New Roman" pitchFamily="18" charset="0"/>
              </a:rPr>
              <a:t>актуализировать и проанализировать имеющиеся знания и представления по изучаемой теме;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latin typeface="Times New Roman" pitchFamily="18" charset="0"/>
              </a:rPr>
              <a:t>     - пробудить интерес, активизировать обучаемого;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latin typeface="Times New Roman" pitchFamily="18" charset="0"/>
              </a:rPr>
              <a:t>     - структурировать последующий процесс изучения материала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ru-RU" sz="1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latin typeface="Times New Roman" pitchFamily="18" charset="0"/>
              </a:rPr>
              <a:t> </a:t>
            </a:r>
            <a:r>
              <a:rPr lang="ru-RU" sz="2800" b="1" smtClean="0">
                <a:latin typeface="Times New Roman" pitchFamily="18" charset="0"/>
              </a:rPr>
              <a:t>	</a:t>
            </a:r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</a:rPr>
              <a:t>2. ОСМЫСЛЕНИЕ (русский язык)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latin typeface="Times New Roman" pitchFamily="18" charset="0"/>
              </a:rPr>
              <a:t>	- получение новой информации;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latin typeface="Times New Roman" pitchFamily="18" charset="0"/>
              </a:rPr>
              <a:t>	- ее осмысление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</a:rPr>
              <a:t>   </a:t>
            </a:r>
            <a:r>
              <a:rPr lang="ru-RU" sz="2000" b="1" smtClean="0">
                <a:latin typeface="Times New Roman" pitchFamily="18" charset="0"/>
              </a:rPr>
              <a:t>	</a:t>
            </a:r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</a:rPr>
              <a:t>3. РЕФЛЕКСИЯ (творческая работа)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latin typeface="Times New Roman" pitchFamily="18" charset="0"/>
              </a:rPr>
              <a:t>     - выражение новых идей и информации собственными словами;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latin typeface="Times New Roman" pitchFamily="18" charset="0"/>
              </a:rPr>
              <a:t>     - целостное осмысление и обобщение полученной информации на основе обмена мнениями между обучаемыми друг с другом и преподавателем; 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981200" y="609600"/>
            <a:ext cx="533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47"/>
              </a:avLst>
            </a:prstTxWarp>
          </a:bodyPr>
          <a:lstStyle/>
          <a:p>
            <a:pPr algn="ctr">
              <a:defRPr/>
            </a:pPr>
            <a:r>
              <a:rPr lang="ru-RU" sz="3200" kern="10" dirty="0">
                <a:ln w="9525">
                  <a:solidFill>
                    <a:srgbClr val="FF7C8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  <a:cs typeface="+mn-cs"/>
              </a:rPr>
              <a:t>ЭТАПЫ</a:t>
            </a:r>
            <a:r>
              <a:rPr lang="ru-RU" sz="3200" kern="10" dirty="0">
                <a:ln w="9525">
                  <a:solidFill>
                    <a:srgbClr val="FF7C8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  <a:cs typeface="+mn-cs"/>
              </a:rPr>
              <a:t> </a:t>
            </a:r>
            <a:r>
              <a:rPr lang="ru-RU" sz="3200" kern="10" dirty="0">
                <a:ln w="9525">
                  <a:solidFill>
                    <a:srgbClr val="FF7C8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  <a:cs typeface="+mn-cs"/>
              </a:rPr>
              <a:t>УРОКА</a:t>
            </a:r>
            <a:endParaRPr lang="ru-RU" sz="3200" kern="10" dirty="0">
              <a:ln w="9525">
                <a:solidFill>
                  <a:srgbClr val="FF7C8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  <a:cs typeface="+mn-cs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9"/>
          <p:cNvSpPr>
            <a:spLocks noChangeArrowheads="1"/>
          </p:cNvSpPr>
          <p:nvPr/>
        </p:nvSpPr>
        <p:spPr bwMode="auto">
          <a:xfrm>
            <a:off x="381000" y="228600"/>
            <a:ext cx="8229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000">
              <a:solidFill>
                <a:schemeClr val="tx2"/>
              </a:solidFill>
            </a:endParaRPr>
          </a:p>
          <a:p>
            <a:pPr algn="ctr"/>
            <a:endParaRPr lang="ru-RU" sz="4000">
              <a:solidFill>
                <a:schemeClr val="tx2"/>
              </a:solidFill>
            </a:endParaRPr>
          </a:p>
          <a:p>
            <a:pPr algn="ctr"/>
            <a:endParaRPr lang="ru-RU" sz="4000">
              <a:solidFill>
                <a:schemeClr val="tx2"/>
              </a:solidFill>
            </a:endParaRPr>
          </a:p>
          <a:p>
            <a:pPr algn="ctr"/>
            <a:endParaRPr lang="ru-RU" sz="4000">
              <a:solidFill>
                <a:schemeClr val="tx2"/>
              </a:solidFill>
            </a:endParaRPr>
          </a:p>
          <a:p>
            <a:pPr algn="ctr"/>
            <a:endParaRPr lang="ru-RU" sz="6000">
              <a:solidFill>
                <a:schemeClr val="tx2"/>
              </a:solidFill>
            </a:endParaRPr>
          </a:p>
          <a:p>
            <a:pPr algn="ctr"/>
            <a:endParaRPr lang="ru-RU" sz="6000">
              <a:solidFill>
                <a:schemeClr val="tx2"/>
              </a:solidFill>
            </a:endParaRPr>
          </a:p>
          <a:p>
            <a:pPr algn="ctr"/>
            <a:endParaRPr lang="ru-RU" sz="6000">
              <a:solidFill>
                <a:schemeClr val="tx2"/>
              </a:solidFill>
            </a:endParaRPr>
          </a:p>
          <a:p>
            <a:pPr algn="ctr"/>
            <a:endParaRPr lang="ru-RU" sz="6000">
              <a:solidFill>
                <a:schemeClr val="tx2"/>
              </a:solidFill>
            </a:endParaRPr>
          </a:p>
          <a:p>
            <a:pPr algn="ctr"/>
            <a:endParaRPr lang="ru-RU" sz="6000">
              <a:solidFill>
                <a:schemeClr val="tx2"/>
              </a:solidFill>
            </a:endParaRPr>
          </a:p>
          <a:p>
            <a:pPr algn="ctr"/>
            <a:endParaRPr lang="ru-RU" sz="6000">
              <a:solidFill>
                <a:schemeClr val="tx2"/>
              </a:solidFill>
            </a:endParaRPr>
          </a:p>
          <a:p>
            <a:pPr algn="ctr"/>
            <a:endParaRPr lang="ru-RU" sz="6000">
              <a:solidFill>
                <a:schemeClr val="tx2"/>
              </a:solidFill>
            </a:endParaRPr>
          </a:p>
          <a:p>
            <a:pPr algn="ctr"/>
            <a:r>
              <a:rPr lang="ru-RU" sz="5400">
                <a:solidFill>
                  <a:srgbClr val="000099"/>
                </a:solidFill>
              </a:rPr>
              <a:t>1 этап. Вызов</a:t>
            </a:r>
          </a:p>
          <a:p>
            <a:pPr algn="ctr"/>
            <a:r>
              <a:rPr lang="ru-RU" sz="6000">
                <a:solidFill>
                  <a:schemeClr val="tx2"/>
                </a:solidFill>
              </a:rPr>
              <a:t>Приём «Пентагон</a:t>
            </a:r>
            <a:r>
              <a:rPr lang="ru-RU" sz="3200">
                <a:solidFill>
                  <a:schemeClr val="tx2"/>
                </a:solidFill>
              </a:rPr>
              <a:t>»</a:t>
            </a:r>
          </a:p>
          <a:p>
            <a:pPr algn="ctr"/>
            <a:endParaRPr lang="ru-RU" sz="3200">
              <a:solidFill>
                <a:schemeClr val="tx2"/>
              </a:solidFill>
            </a:endParaRPr>
          </a:p>
          <a:p>
            <a:pPr algn="ctr"/>
            <a:r>
              <a:rPr lang="ru-RU" sz="3200">
                <a:solidFill>
                  <a:schemeClr val="tx2"/>
                </a:solidFill>
              </a:rPr>
              <a:t>Условия приёма.</a:t>
            </a:r>
          </a:p>
          <a:p>
            <a:pPr algn="ctr"/>
            <a:r>
              <a:rPr lang="ru-RU" sz="3200">
                <a:solidFill>
                  <a:schemeClr val="tx2"/>
                </a:solidFill>
              </a:rPr>
              <a:t>Тема вопроса. Пять подсказок. Критерии оценивания</a:t>
            </a:r>
            <a:r>
              <a:rPr lang="ru-RU" sz="3200">
                <a:solidFill>
                  <a:schemeClr val="tx2"/>
                </a:solidFill>
                <a:sym typeface="Wingdings" pitchFamily="2" charset="2"/>
              </a:rPr>
              <a:t>:(ответ с первой подсказки-5 баллов, со второй-4 балла, с третьей-3 балла, с четвёртой- 2 балла, с пятьй-1балл, неверный ответ-0 баллов)</a:t>
            </a:r>
            <a:endParaRPr lang="ru-RU" sz="3200">
              <a:solidFill>
                <a:schemeClr val="tx2"/>
              </a:solidFill>
            </a:endParaRPr>
          </a:p>
          <a:p>
            <a:pPr algn="ctr"/>
            <a:endParaRPr lang="ru-RU" sz="3200">
              <a:solidFill>
                <a:schemeClr val="tx2"/>
              </a:solidFill>
            </a:endParaRPr>
          </a:p>
          <a:p>
            <a:pPr algn="ctr"/>
            <a:endParaRPr lang="ru-RU" sz="3200">
              <a:solidFill>
                <a:schemeClr val="tx2"/>
              </a:solidFill>
            </a:endParaRPr>
          </a:p>
          <a:p>
            <a:pPr algn="ctr"/>
            <a:endParaRPr lang="ru-RU" sz="3200">
              <a:solidFill>
                <a:schemeClr val="tx2"/>
              </a:solidFill>
            </a:endParaRPr>
          </a:p>
          <a:p>
            <a:pPr algn="ctr"/>
            <a:endParaRPr lang="ru-RU" sz="3200">
              <a:solidFill>
                <a:schemeClr val="tx2"/>
              </a:solidFill>
            </a:endParaRPr>
          </a:p>
          <a:p>
            <a:pPr algn="ctr"/>
            <a:endParaRPr lang="ru-RU" sz="3200">
              <a:solidFill>
                <a:schemeClr val="tx2"/>
              </a:solidFill>
            </a:endParaRPr>
          </a:p>
          <a:p>
            <a:pPr algn="ctr"/>
            <a:endParaRPr lang="ru-RU" sz="3200">
              <a:solidFill>
                <a:schemeClr val="tx2"/>
              </a:solidFill>
            </a:endParaRPr>
          </a:p>
          <a:p>
            <a:pPr algn="ctr"/>
            <a:endParaRPr lang="ru-RU" sz="3200">
              <a:solidFill>
                <a:schemeClr val="tx2"/>
              </a:solidFill>
            </a:endParaRPr>
          </a:p>
          <a:p>
            <a:pPr algn="ctr"/>
            <a:endParaRPr lang="ru-RU" sz="3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"/>
            <a:ext cx="82296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18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dirty="0"/>
              <a:t>		</a:t>
            </a:r>
            <a:r>
              <a:rPr lang="ru-RU" sz="4400" b="1" dirty="0" smtClean="0"/>
              <a:t>Тема: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Мероприятие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dirty="0"/>
              <a:t>	</a:t>
            </a:r>
            <a:r>
              <a:rPr lang="ru-RU" sz="2800" b="1" dirty="0" smtClean="0">
                <a:solidFill>
                  <a:srgbClr val="CC00CC"/>
                </a:solidFill>
              </a:rPr>
              <a:t> </a:t>
            </a:r>
            <a:r>
              <a:rPr lang="ru-RU" sz="2800" b="1" dirty="0" smtClean="0">
                <a:solidFill>
                  <a:srgbClr val="CC00CC"/>
                </a:solidFill>
                <a:latin typeface="Times New Roman" pitchFamily="18" charset="0"/>
              </a:rPr>
              <a:t>1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</a:rPr>
              <a:t>Идея об этом мероприятии «носилась в воздухе» с начала перестройки (5 баллов)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</a:rPr>
              <a:t>     2.</a:t>
            </a:r>
            <a:r>
              <a:rPr lang="ru-RU" sz="2400" b="1" dirty="0" smtClean="0">
                <a:latin typeface="Times New Roman" pitchFamily="18" charset="0"/>
              </a:rPr>
              <a:t> 15 мая 1992 года впервые прозвучала песня Артура Зарубы на стихи Роберта Рождественского, которая стала гимном этого мероприятия ( 4 балла)</a:t>
            </a:r>
            <a:endParaRPr lang="ru-RU" sz="2400" b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</a:rPr>
              <a:t>3.</a:t>
            </a:r>
            <a:r>
              <a:rPr lang="ru-RU" sz="2400" b="1" dirty="0" smtClean="0">
                <a:latin typeface="Times New Roman" pitchFamily="18" charset="0"/>
              </a:rPr>
              <a:t> По преданию, символ этого мероприятия, живший в долине Нила, спас своих птенцов от смерти, напоив их своей кровью. Символ самопожертвования ( 3 балла)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</a:rPr>
              <a:t>    4.</a:t>
            </a:r>
            <a:r>
              <a:rPr lang="ru-RU" sz="2400" b="1" dirty="0" smtClean="0">
                <a:latin typeface="Times New Roman" pitchFamily="18" charset="0"/>
              </a:rPr>
              <a:t> В 1993 году суперфинал прошёл в концертной студии «Останкино». Приз вручал глава </a:t>
            </a:r>
            <a:r>
              <a:rPr lang="ru-RU" sz="2400" b="1" dirty="0" err="1" smtClean="0">
                <a:latin typeface="Times New Roman" pitchFamily="18" charset="0"/>
              </a:rPr>
              <a:t>государства-М.С.Горбачёв</a:t>
            </a:r>
            <a:r>
              <a:rPr lang="ru-RU" sz="2400" b="1" dirty="0" smtClean="0">
                <a:latin typeface="Times New Roman" pitchFamily="18" charset="0"/>
              </a:rPr>
              <a:t> ( 2 балла)</a:t>
            </a:r>
            <a:endParaRPr lang="ru-RU" sz="2400" b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</a:rPr>
              <a:t>5.</a:t>
            </a:r>
            <a:r>
              <a:rPr lang="ru-RU" sz="2400" b="1" dirty="0" smtClean="0">
                <a:latin typeface="Times New Roman" pitchFamily="18" charset="0"/>
              </a:rPr>
              <a:t> Объединяет тысячи учителей  со всей России, желающих посостязаться в своём мастерстве ( 1 балл)</a:t>
            </a:r>
            <a:endParaRPr lang="ru-RU" sz="2400" b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>
                <a:latin typeface="Times New Roman" pitchFamily="18" charset="0"/>
              </a:rPr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</a:rPr>
              <a:t>                             Учитель Года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19458" name="WordArt 4"/>
          <p:cNvSpPr>
            <a:spLocks noChangeArrowheads="1" noChangeShapeType="1" noTextEdit="1"/>
          </p:cNvSpPr>
          <p:nvPr/>
        </p:nvSpPr>
        <p:spPr bwMode="auto">
          <a:xfrm>
            <a:off x="1981200" y="609600"/>
            <a:ext cx="533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47"/>
              </a:avLst>
            </a:prstTxWarp>
          </a:bodyPr>
          <a:lstStyle/>
          <a:p>
            <a:pPr algn="ctr"/>
            <a:endParaRPr lang="ru-RU" sz="3200" kern="10">
              <a:ln w="9525">
                <a:solidFill>
                  <a:srgbClr val="FF7C8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01625" y="228600"/>
            <a:ext cx="884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800">
                <a:solidFill>
                  <a:srgbClr val="FF0000"/>
                </a:solidFill>
                <a:cs typeface="Times New Roman" pitchFamily="18" charset="0"/>
              </a:rPr>
              <a:t>     </a:t>
            </a:r>
            <a:r>
              <a:rPr lang="ru-RU" sz="4800">
                <a:solidFill>
                  <a:srgbClr val="7030A0"/>
                </a:solidFill>
                <a:cs typeface="Times New Roman" pitchFamily="18" charset="0"/>
              </a:rPr>
              <a:t>Тема: Персонаж сказки        </a:t>
            </a:r>
          </a:p>
          <a:p>
            <a:r>
              <a:rPr lang="ru-RU" sz="4800">
                <a:solidFill>
                  <a:srgbClr val="7030A0"/>
                </a:solidFill>
                <a:cs typeface="Times New Roman" pitchFamily="18" charset="0"/>
              </a:rPr>
              <a:t>                А.С.Пушкина</a:t>
            </a:r>
          </a:p>
          <a:p>
            <a:endParaRPr lang="ru-RU" sz="4800">
              <a:solidFill>
                <a:srgbClr val="7030A0"/>
              </a:solidFill>
              <a:cs typeface="Times New Roman" pitchFamily="18" charset="0"/>
            </a:endParaRPr>
          </a:p>
          <a:p>
            <a:endParaRPr lang="ru-RU" sz="4800">
              <a:cs typeface="Times New Roman" pitchFamily="18" charset="0"/>
            </a:endParaRPr>
          </a:p>
          <a:p>
            <a:r>
              <a:rPr lang="ru-RU" sz="4800">
                <a:cs typeface="Times New Roman" pitchFamily="18" charset="0"/>
              </a:rPr>
              <a:t>                    Старуха</a:t>
            </a:r>
            <a:endParaRPr lang="ru-RU" sz="4400">
              <a:cs typeface="Times New Roman" pitchFamily="18" charset="0"/>
            </a:endParaRPr>
          </a:p>
          <a:p>
            <a:endParaRPr lang="ru-RU" sz="4800">
              <a:solidFill>
                <a:srgbClr val="7030A0"/>
              </a:solidFill>
              <a:cs typeface="Times New Roman" pitchFamily="18" charset="0"/>
            </a:endParaRPr>
          </a:p>
        </p:txBody>
      </p:sp>
      <p:pic>
        <p:nvPicPr>
          <p:cNvPr id="6" name="Picture 1" descr="C:\Documents and Settings\Admin\Рабочий стол\200806051232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225" y="1066800"/>
            <a:ext cx="2438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Сказки Пушкина. У старухи новое корыт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68613" y="3962400"/>
            <a:ext cx="45989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8229600" cy="5287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sz="4400" smtClean="0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sz="4400" b="1" smtClean="0">
              <a:solidFill>
                <a:srgbClr val="800080"/>
              </a:solidFill>
              <a:latin typeface="Times New Roman" pitchFamily="18" charset="0"/>
            </a:endParaRPr>
          </a:p>
        </p:txBody>
      </p:sp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 rot="203617">
            <a:off x="2133600" y="596900"/>
            <a:ext cx="563880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088"/>
              </a:avLst>
            </a:prstTxWarp>
          </a:bodyPr>
          <a:lstStyle/>
          <a:p>
            <a:pPr algn="ctr"/>
            <a:endParaRPr lang="ru-RU" sz="3600" b="1" kern="10">
              <a:ln w="9525">
                <a:solidFill>
                  <a:srgbClr val="9900CC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16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31" name="Прямоугольник 5"/>
          <p:cNvSpPr>
            <a:spLocks noChangeArrowheads="1"/>
          </p:cNvSpPr>
          <p:nvPr/>
        </p:nvSpPr>
        <p:spPr bwMode="auto">
          <a:xfrm>
            <a:off x="457200" y="457200"/>
            <a:ext cx="8153400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000099"/>
                </a:solidFill>
                <a:cs typeface="Times New Roman" pitchFamily="18" charset="0"/>
              </a:rPr>
              <a:t>      2 этап. Осмысление</a:t>
            </a:r>
          </a:p>
          <a:p>
            <a:r>
              <a:rPr lang="ru-RU" sz="4400">
                <a:solidFill>
                  <a:srgbClr val="000099"/>
                </a:solidFill>
                <a:cs typeface="Times New Roman" pitchFamily="18" charset="0"/>
              </a:rPr>
              <a:t>      </a:t>
            </a:r>
            <a:r>
              <a:rPr lang="ru-RU" sz="4400">
                <a:cs typeface="Times New Roman" pitchFamily="18" charset="0"/>
              </a:rPr>
              <a:t>«Правильные песни»</a:t>
            </a:r>
          </a:p>
          <a:p>
            <a:endParaRPr lang="ru-RU" sz="4400">
              <a:cs typeface="Times New Roman" pitchFamily="18" charset="0"/>
            </a:endParaRPr>
          </a:p>
          <a:p>
            <a:r>
              <a:rPr lang="ru-RU" sz="3600">
                <a:cs typeface="Times New Roman" pitchFamily="18" charset="0"/>
              </a:rPr>
              <a:t>      1.Выбрать орфограмму</a:t>
            </a:r>
          </a:p>
          <a:p>
            <a:r>
              <a:rPr lang="ru-RU" sz="3600">
                <a:cs typeface="Times New Roman" pitchFamily="18" charset="0"/>
              </a:rPr>
              <a:t>      2.Обозначить правильное               </a:t>
            </a:r>
          </a:p>
          <a:p>
            <a:r>
              <a:rPr lang="ru-RU" sz="3600">
                <a:cs typeface="Times New Roman" pitchFamily="18" charset="0"/>
              </a:rPr>
              <a:t>         написание</a:t>
            </a:r>
          </a:p>
          <a:p>
            <a:r>
              <a:rPr lang="ru-RU" sz="3600">
                <a:cs typeface="Times New Roman" pitchFamily="18" charset="0"/>
              </a:rPr>
              <a:t>      3.Если есть слова-исключения-  </a:t>
            </a:r>
          </a:p>
          <a:p>
            <a:r>
              <a:rPr lang="ru-RU" sz="3600">
                <a:cs typeface="Times New Roman" pitchFamily="18" charset="0"/>
              </a:rPr>
              <a:t>         указать</a:t>
            </a:r>
          </a:p>
          <a:p>
            <a:r>
              <a:rPr lang="ru-RU" sz="3600">
                <a:cs typeface="Times New Roman" pitchFamily="18" charset="0"/>
              </a:rPr>
              <a:t>      4.Подобрать мелодию для      </a:t>
            </a:r>
          </a:p>
          <a:p>
            <a:r>
              <a:rPr lang="ru-RU" sz="3600">
                <a:cs typeface="Times New Roman" pitchFamily="18" charset="0"/>
              </a:rPr>
              <a:t>         лучшего запоминания</a:t>
            </a:r>
          </a:p>
          <a:p>
            <a:endParaRPr lang="ru-RU" sz="320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0" y="-304800"/>
            <a:ext cx="9144000" cy="677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539580" anchor="ctr">
            <a:spAutoFit/>
          </a:bodyPr>
          <a:lstStyle/>
          <a:p>
            <a:endParaRPr lang="ru-RU" b="1" i="1" u="sng">
              <a:cs typeface="Times New Roman" pitchFamily="18" charset="0"/>
            </a:endParaRPr>
          </a:p>
          <a:p>
            <a:r>
              <a:rPr lang="ru-RU" b="1" i="1">
                <a:cs typeface="Times New Roman" pitchFamily="18" charset="0"/>
              </a:rPr>
              <a:t>                                            </a:t>
            </a:r>
          </a:p>
          <a:p>
            <a:endParaRPr lang="ru-RU" b="1" i="1">
              <a:cs typeface="Times New Roman" pitchFamily="18" charset="0"/>
            </a:endParaRPr>
          </a:p>
          <a:p>
            <a:r>
              <a:rPr lang="ru-RU" b="1" i="1">
                <a:cs typeface="Times New Roman" pitchFamily="18" charset="0"/>
              </a:rPr>
              <a:t> </a:t>
            </a:r>
            <a:r>
              <a:rPr lang="ru-RU" sz="3600" b="1" i="1">
                <a:solidFill>
                  <a:srgbClr val="7030A0"/>
                </a:solidFill>
                <a:cs typeface="Times New Roman" pitchFamily="18" charset="0"/>
              </a:rPr>
              <a:t>4. Рефлексия</a:t>
            </a:r>
          </a:p>
          <a:p>
            <a:endParaRPr lang="ru-RU" b="1" i="1">
              <a:cs typeface="Times New Roman" pitchFamily="18" charset="0"/>
            </a:endParaRPr>
          </a:p>
          <a:p>
            <a:r>
              <a:rPr lang="ru-RU" sz="2000" b="1" i="1">
                <a:cs typeface="Times New Roman" pitchFamily="18" charset="0"/>
              </a:rPr>
              <a:t>« ПИСЬМО САМОМУ СЕБЕ»</a:t>
            </a:r>
          </a:p>
          <a:p>
            <a:endParaRPr lang="ru-RU" b="1" i="1"/>
          </a:p>
          <a:p>
            <a:endParaRPr lang="ru-RU" sz="800"/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800"/>
          </a:p>
          <a:p>
            <a:pPr eaLnBrk="0" hangingPunct="0"/>
            <a:r>
              <a:rPr lang="ru-RU" sz="2000" b="1">
                <a:cs typeface="Times New Roman" pitchFamily="18" charset="0"/>
              </a:rPr>
              <a:t>Привет, ___________________________________!</a:t>
            </a:r>
          </a:p>
          <a:p>
            <a:pPr eaLnBrk="0" hangingPunct="0"/>
            <a:endParaRPr lang="ru-RU" sz="2000" b="1"/>
          </a:p>
          <a:p>
            <a:pPr eaLnBrk="0" hangingPunct="0"/>
            <a:endParaRPr lang="ru-RU" sz="2000"/>
          </a:p>
          <a:p>
            <a:pPr eaLnBrk="0" hangingPunct="0"/>
            <a:r>
              <a:rPr lang="ru-RU" sz="2000" b="1">
                <a:cs typeface="Times New Roman" pitchFamily="18" charset="0"/>
              </a:rPr>
              <a:t>Я желаю себе ____________________________________________</a:t>
            </a:r>
          </a:p>
          <a:p>
            <a:pPr eaLnBrk="0" hangingPunct="0"/>
            <a:endParaRPr lang="ru-RU" sz="2000" b="1"/>
          </a:p>
          <a:p>
            <a:pPr eaLnBrk="0" hangingPunct="0"/>
            <a:endParaRPr lang="ru-RU" sz="2000"/>
          </a:p>
          <a:p>
            <a:pPr eaLnBrk="0" hangingPunct="0"/>
            <a:r>
              <a:rPr lang="ru-RU" sz="2000" b="1">
                <a:cs typeface="Times New Roman" pitchFamily="18" charset="0"/>
              </a:rPr>
              <a:t>Пусть ___________________________________________________</a:t>
            </a:r>
          </a:p>
          <a:p>
            <a:pPr eaLnBrk="0" hangingPunct="0"/>
            <a:r>
              <a:rPr lang="ru-RU" sz="2000" b="1"/>
              <a:t>С н</a:t>
            </a:r>
            <a:r>
              <a:rPr lang="en-US" sz="2000" b="1"/>
              <a:t>/</a:t>
            </a:r>
            <a:r>
              <a:rPr lang="ru-RU" sz="2000" b="1"/>
              <a:t>п_____________________________________________________</a:t>
            </a:r>
          </a:p>
          <a:p>
            <a:pPr eaLnBrk="0" hangingPunct="0"/>
            <a:endParaRPr lang="ru-RU" sz="2000" b="1"/>
          </a:p>
          <a:p>
            <a:pPr eaLnBrk="0" hangingPunct="0"/>
            <a:r>
              <a:rPr lang="ru-RU" sz="2000">
                <a:cs typeface="Times New Roman" pitchFamily="18" charset="0"/>
              </a:rPr>
              <a:t>ИЛИ</a:t>
            </a:r>
          </a:p>
          <a:p>
            <a:pPr eaLnBrk="0" hangingPunct="0"/>
            <a:endParaRPr lang="ru-RU" sz="2000"/>
          </a:p>
          <a:p>
            <a:pPr eaLnBrk="0" hangingPunct="0"/>
            <a:r>
              <a:rPr lang="ru-RU" sz="2000" b="1">
                <a:cs typeface="Times New Roman" pitchFamily="18" charset="0"/>
              </a:rPr>
              <a:t>С ув. ____________________________________</a:t>
            </a:r>
            <a:endParaRPr lang="ru-RU" sz="800"/>
          </a:p>
          <a:p>
            <a:pPr eaLnBrk="0" hangingPunct="0"/>
            <a:endParaRPr lang="ru-RU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5350" y="4343400"/>
            <a:ext cx="29400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/>
            </a:r>
            <a:br>
              <a:rPr lang="ru-RU" sz="1400">
                <a:cs typeface="Times New Roman" pitchFamily="18" charset="0"/>
              </a:rPr>
            </a:br>
            <a:endParaRPr lang="ru-RU" sz="800"/>
          </a:p>
          <a:p>
            <a:pPr eaLnBrk="0" hangingPunct="0"/>
            <a:r>
              <a:rPr lang="ru-RU" sz="1400">
                <a:cs typeface="Times New Roman" pitchFamily="18" charset="0"/>
              </a:rPr>
              <a:t> </a:t>
            </a:r>
            <a:endParaRPr lang="ru-RU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250</Words>
  <Application>Microsoft Office PowerPoint</Application>
  <PresentationFormat>Экран (4:3)</PresentationFormat>
  <Paragraphs>92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Оформление по умолчанию</vt:lpstr>
      <vt:lpstr>Оформление по умолчанию</vt:lpstr>
      <vt:lpstr>  </vt:lpstr>
      <vt:lpstr>Тема мастер-класса: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Елена</dc:creator>
  <cp:lastModifiedBy>Windows</cp:lastModifiedBy>
  <cp:revision>63</cp:revision>
  <cp:lastPrinted>1601-01-01T00:00:00Z</cp:lastPrinted>
  <dcterms:created xsi:type="dcterms:W3CDTF">1601-01-01T00:00:00Z</dcterms:created>
  <dcterms:modified xsi:type="dcterms:W3CDTF">2021-01-29T09:45:07Z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