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9" r:id="rId3"/>
    <p:sldId id="266" r:id="rId4"/>
    <p:sldId id="271" r:id="rId5"/>
    <p:sldId id="267" r:id="rId6"/>
    <p:sldId id="272" r:id="rId7"/>
    <p:sldId id="273" r:id="rId8"/>
    <p:sldId id="274" r:id="rId9"/>
    <p:sldId id="275" r:id="rId10"/>
    <p:sldId id="276" r:id="rId11"/>
    <p:sldId id="277" r:id="rId12"/>
    <p:sldId id="279" r:id="rId13"/>
    <p:sldId id="280" r:id="rId14"/>
    <p:sldId id="281" r:id="rId15"/>
    <p:sldId id="282" r:id="rId16"/>
    <p:sldId id="283" r:id="rId17"/>
    <p:sldId id="28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7C40-E33C-474D-960C-76D8BEE5CF5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E266-68CD-4F1A-825A-CCF8D57A73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7C40-E33C-474D-960C-76D8BEE5CF5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E266-68CD-4F1A-825A-CCF8D57A73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7C40-E33C-474D-960C-76D8BEE5CF5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E266-68CD-4F1A-825A-CCF8D57A73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7C40-E33C-474D-960C-76D8BEE5CF5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E266-68CD-4F1A-825A-CCF8D57A73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7C40-E33C-474D-960C-76D8BEE5CF5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E266-68CD-4F1A-825A-CCF8D57A73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7C40-E33C-474D-960C-76D8BEE5CF5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E266-68CD-4F1A-825A-CCF8D57A73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7C40-E33C-474D-960C-76D8BEE5CF50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E266-68CD-4F1A-825A-CCF8D57A73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7C40-E33C-474D-960C-76D8BEE5CF5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E266-68CD-4F1A-825A-CCF8D57A73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7C40-E33C-474D-960C-76D8BEE5CF5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E266-68CD-4F1A-825A-CCF8D57A73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7C40-E33C-474D-960C-76D8BEE5CF5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E266-68CD-4F1A-825A-CCF8D57A73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7C40-E33C-474D-960C-76D8BEE5CF5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E266-68CD-4F1A-825A-CCF8D57A73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67C40-E33C-474D-960C-76D8BEE5CF5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5E266-68CD-4F1A-825A-CCF8D57A730E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pn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221825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МБДОУ 157 г. Владивосток</a:t>
            </a:r>
            <a:br>
              <a:rPr lang="ru-RU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Опыт работы в старшей группе «Сказка»</a:t>
            </a:r>
            <a:b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endParaRPr lang="ru-RU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435280" cy="413732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 algn="r">
              <a:buNone/>
            </a:pPr>
            <a:endParaRPr lang="ru-RU" dirty="0" smtClean="0"/>
          </a:p>
          <a:p>
            <a:pPr marL="0" indent="0" algn="r">
              <a:buNone/>
            </a:pPr>
            <a:endParaRPr lang="ru-RU" dirty="0"/>
          </a:p>
          <a:p>
            <a:pPr marL="0" indent="0" algn="r">
              <a:buNone/>
            </a:pPr>
            <a:endParaRPr lang="ru-RU" dirty="0" smtClean="0"/>
          </a:p>
          <a:p>
            <a:pPr marL="0" indent="0" algn="r">
              <a:buNone/>
            </a:pPr>
            <a:r>
              <a:rPr lang="ru-RU" sz="39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Воспитатели:</a:t>
            </a:r>
            <a:r>
              <a:rPr lang="ru-RU" sz="3900" dirty="0" smtClean="0">
                <a:latin typeface="Bookman Old Style" panose="02050604050505020204" pitchFamily="18" charset="0"/>
              </a:rPr>
              <a:t> </a:t>
            </a:r>
            <a:r>
              <a:rPr lang="ru-RU" sz="3900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Другова Т.В. </a:t>
            </a:r>
            <a:endParaRPr lang="ru-RU" sz="3900" dirty="0" smtClean="0">
              <a:solidFill>
                <a:schemeClr val="tx2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marL="0" indent="0" algn="r">
              <a:buNone/>
            </a:pPr>
            <a:r>
              <a:rPr lang="ru-RU" sz="3900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Лавриненко </a:t>
            </a:r>
            <a:r>
              <a:rPr lang="ru-RU" sz="3900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Е.К.</a:t>
            </a:r>
            <a:endParaRPr lang="ru-RU" sz="3900" dirty="0">
              <a:solidFill>
                <a:schemeClr val="tx2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marL="0" indent="0" algn="r"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72008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Слоги и слова</a:t>
            </a:r>
            <a:endParaRPr lang="ru-RU" sz="36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7170" name="Picture 2" descr="C:\Users\Tanya\Desktop\кружок\20240117_160928.jpg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1149" y="759089"/>
            <a:ext cx="2592291" cy="274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Tanya\Desktop\кружок\20240117_1608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836712"/>
            <a:ext cx="3024336" cy="2592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Tanya\Desktop\кружок\20240117_1608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08202" y="872717"/>
            <a:ext cx="2592291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Tanya\Desktop\кружок\20240118_0902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35594" y="3104965"/>
            <a:ext cx="3024337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Tanya\Desktop\кружок\20231018_0906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48573" y="3112464"/>
            <a:ext cx="3065567" cy="3986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ru-RU" altLang="en-US"/>
              <a:t>Математические развивашки</a:t>
            </a:r>
            <a:br>
              <a:rPr lang="ru-RU" altLang="en-US"/>
            </a:br>
            <a:r>
              <a:rPr lang="ru-RU" altLang="en-US"/>
              <a:t>«Белочка»</a:t>
            </a:r>
            <a:endParaRPr lang="ru-RU" altLang="en-US"/>
          </a:p>
        </p:txBody>
      </p:sp>
      <p:pic>
        <p:nvPicPr>
          <p:cNvPr id="4" name="Замещающее содержимое 3" descr="1705811432101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782955" y="1905635"/>
            <a:ext cx="3157855" cy="4220845"/>
          </a:xfrm>
          <a:prstGeom prst="rect">
            <a:avLst/>
          </a:prstGeom>
        </p:spPr>
      </p:pic>
      <p:pic>
        <p:nvPicPr>
          <p:cNvPr id="5" name="Замещающее содержимое 4" descr="1705811391469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352040"/>
            <a:ext cx="4038600" cy="302196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p>
            <a:pPr algn="ctr"/>
            <a:r>
              <a:rPr lang="ru-RU" altLang="en-US" sz="4000"/>
              <a:t>«Разноцветный квадрат»</a:t>
            </a:r>
            <a:endParaRPr lang="ru-RU" altLang="en-US" sz="4000"/>
          </a:p>
        </p:txBody>
      </p:sp>
      <p:pic>
        <p:nvPicPr>
          <p:cNvPr id="5" name="Замещающее содержимое 4" descr="1705811391453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 rot="5400000">
            <a:off x="4648200" y="2352040"/>
            <a:ext cx="4038600" cy="3021965"/>
          </a:xfrm>
          <a:prstGeom prst="rect">
            <a:avLst/>
          </a:prstGeom>
        </p:spPr>
      </p:pic>
      <p:pic>
        <p:nvPicPr>
          <p:cNvPr id="7" name="Замещающее содержимое 6" descr="1705811391435"/>
          <p:cNvPicPr>
            <a:picLocks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352040"/>
            <a:ext cx="4038600" cy="302196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/>
              <a:t>«Крестики нолики»</a:t>
            </a:r>
            <a:endParaRPr lang="ru-RU" altLang="en-US"/>
          </a:p>
        </p:txBody>
      </p:sp>
      <p:pic>
        <p:nvPicPr>
          <p:cNvPr id="7" name="Замещающее содержимое 6" descr="1705811391616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547495" y="1600200"/>
            <a:ext cx="6048375" cy="452628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/>
              <a:t>Головоломка «Составь 10»</a:t>
            </a:r>
            <a:endParaRPr lang="ru-RU" altLang="en-US"/>
          </a:p>
        </p:txBody>
      </p:sp>
      <p:pic>
        <p:nvPicPr>
          <p:cNvPr id="6" name="Замещающее содержимое 5" descr="1705811391539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457200" y="2352040"/>
            <a:ext cx="4038600" cy="3021965"/>
          </a:xfrm>
          <a:prstGeom prst="rect">
            <a:avLst/>
          </a:prstGeom>
        </p:spPr>
      </p:pic>
      <p:pic>
        <p:nvPicPr>
          <p:cNvPr id="7" name="Замещающее содержимое 6" descr="1705811391577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352040"/>
            <a:ext cx="4038600" cy="302196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/>
              <a:t>«Математические раскраски»</a:t>
            </a:r>
            <a:endParaRPr lang="ru-RU" altLang="en-US"/>
          </a:p>
        </p:txBody>
      </p:sp>
      <p:pic>
        <p:nvPicPr>
          <p:cNvPr id="5" name="Замещающее содержимое 4" descr="1705811391416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 rot="5400000">
            <a:off x="2372995" y="2099310"/>
            <a:ext cx="4886325" cy="365696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207010" y="342265"/>
            <a:ext cx="8479790" cy="5784215"/>
          </a:xfrm>
        </p:spPr>
        <p:txBody>
          <a:bodyPr/>
          <a:p>
            <a:pPr marL="0" indent="0">
              <a:buNone/>
            </a:pPr>
            <a:r>
              <a:rPr lang="ru-RU" altLang="en-US"/>
              <a:t>С помощью таких игр и приемов, лучше усваивается материал. У детей развивается усидчивость, память, внимательность, зрительное восприятие.</a:t>
            </a: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 algn="ctr">
              <a:buNone/>
            </a:pPr>
            <a:r>
              <a:rPr lang="ru-RU" altLang="en-US" sz="44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Спасибо за внимание!</a:t>
            </a:r>
            <a:endParaRPr lang="ru-RU" altLang="en-US" sz="440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332656"/>
            <a:ext cx="8363272" cy="5793507"/>
          </a:xfrm>
        </p:spPr>
        <p:txBody>
          <a:bodyPr>
            <a:normAutofit fontScale="85000" lnSpcReduction="10000"/>
          </a:bodyPr>
          <a:lstStyle/>
          <a:p>
            <a:pPr marL="0" indent="450215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/>
              <a:t> </a:t>
            </a:r>
            <a:r>
              <a:rPr lang="ru-RU" sz="2800" dirty="0">
                <a:latin typeface="Bookman Old Style" panose="02050604050505020204" pitchFamily="18" charset="0"/>
              </a:rPr>
              <a:t>Процесс подготовки детей к обучению </a:t>
            </a:r>
            <a:r>
              <a:rPr lang="ru-RU" sz="2800" dirty="0" smtClean="0">
                <a:latin typeface="Bookman Old Style" panose="02050604050505020204" pitchFamily="18" charset="0"/>
              </a:rPr>
              <a:t>грамоте и формированию математических представлений </a:t>
            </a:r>
            <a:r>
              <a:rPr lang="ru-RU" sz="2800" dirty="0">
                <a:latin typeface="Bookman Old Style" panose="02050604050505020204" pitchFamily="18" charset="0"/>
              </a:rPr>
              <a:t>начинается ещё в младших группах детского сада, однако, наибольший акцент на данный вид работы приходится на старшие и подготовительные группы.</a:t>
            </a:r>
            <a:endParaRPr lang="ru-RU" sz="2800" dirty="0">
              <a:latin typeface="Bookman Old Style" panose="02050604050505020204" pitchFamily="18" charset="0"/>
            </a:endParaRPr>
          </a:p>
          <a:p>
            <a:pPr marL="0" indent="450215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800" dirty="0">
                <a:latin typeface="Bookman Old Style" panose="02050604050505020204" pitchFamily="18" charset="0"/>
              </a:rPr>
              <a:t>От того, как ребёнок в дошкольном возрасте овладеет </a:t>
            </a:r>
            <a:r>
              <a:rPr lang="ru-RU" sz="2800" dirty="0" smtClean="0">
                <a:latin typeface="Bookman Old Style" panose="02050604050505020204" pitchFamily="18" charset="0"/>
              </a:rPr>
              <a:t>определенными знаниями, </a:t>
            </a:r>
            <a:r>
              <a:rPr lang="ru-RU" sz="2800" dirty="0">
                <a:latin typeface="Bookman Old Style" panose="02050604050505020204" pitchFamily="18" charset="0"/>
              </a:rPr>
              <a:t>во многом зависят его дальнейшие успехи в </a:t>
            </a:r>
            <a:r>
              <a:rPr lang="ru-RU" sz="2800" dirty="0" smtClean="0">
                <a:latin typeface="Bookman Old Style" panose="02050604050505020204" pitchFamily="18" charset="0"/>
              </a:rPr>
              <a:t>школе. </a:t>
            </a:r>
            <a:r>
              <a:rPr lang="ru-RU" sz="2800" dirty="0">
                <a:latin typeface="Bookman Old Style" panose="02050604050505020204" pitchFamily="18" charset="0"/>
              </a:rPr>
              <a:t>И здесь, на </a:t>
            </a:r>
            <a:r>
              <a:rPr lang="ru-RU" sz="2800" dirty="0" smtClean="0">
                <a:latin typeface="Bookman Old Style" panose="02050604050505020204" pitchFamily="18" charset="0"/>
              </a:rPr>
              <a:t>наш взгляд</a:t>
            </a:r>
            <a:r>
              <a:rPr lang="ru-RU" sz="2800" dirty="0">
                <a:latin typeface="Bookman Old Style" panose="02050604050505020204" pitchFamily="18" charset="0"/>
              </a:rPr>
              <a:t>, колоссальный вклад оказывают игровые </a:t>
            </a:r>
            <a:r>
              <a:rPr lang="ru-RU" sz="2800" dirty="0" smtClean="0">
                <a:latin typeface="Bookman Old Style" panose="02050604050505020204" pitchFamily="18" charset="0"/>
              </a:rPr>
              <a:t>приёмы.</a:t>
            </a:r>
            <a:endParaRPr lang="ru-RU" sz="2800" dirty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76672"/>
            <a:ext cx="8424936" cy="5649491"/>
          </a:xfrm>
        </p:spPr>
        <p:txBody>
          <a:bodyPr>
            <a:normAutofit fontScale="77500" lnSpcReduction="20000"/>
          </a:bodyPr>
          <a:lstStyle/>
          <a:p>
            <a:pPr marL="0" indent="45720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ru-RU" dirty="0" smtClean="0"/>
              <a:t> </a:t>
            </a:r>
            <a:r>
              <a:rPr lang="ru-RU" sz="3000" dirty="0">
                <a:latin typeface="Bookman Old Style" panose="02050604050505020204" pitchFamily="18" charset="0"/>
              </a:rPr>
              <a:t>Не секрет, что интерес к учебной деятельности у дошкольников резко возрастает, если они включены в игровую ситуацию. Игра не возникает сама по себе, поэтому наша основная задача – открыть для ребёнка мир игры, заинтересовать его. И только тогда, ребёнок будет подчиняться определённым правилам, у него появится желание много узнать и добиться результата. А самое главное, что именно игра делает сложный материал понятным и доступным, скучный – интересным.</a:t>
            </a:r>
            <a:endParaRPr lang="ru-RU" sz="3000" dirty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6632"/>
            <a:ext cx="8147248" cy="6408712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endParaRPr lang="ru-RU" sz="6200" dirty="0" smtClean="0"/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8600" dirty="0" smtClean="0">
                <a:latin typeface="Bookman Old Style" panose="02050604050505020204" pitchFamily="18" charset="0"/>
              </a:rPr>
              <a:t>В </a:t>
            </a:r>
            <a:r>
              <a:rPr lang="ru-RU" sz="8600" dirty="0">
                <a:latin typeface="Bookman Old Style" panose="02050604050505020204" pitchFamily="18" charset="0"/>
              </a:rPr>
              <a:t>своей работе хочу поделиться с вами приемами и формами работы с использованием речевых и дидактических игр при подготовке детей обучению грамоте</a:t>
            </a:r>
            <a:r>
              <a:rPr lang="ru-RU" sz="8600" dirty="0" smtClean="0">
                <a:latin typeface="Bookman Old Style" panose="02050604050505020204" pitchFamily="18" charset="0"/>
              </a:rPr>
              <a:t>.</a:t>
            </a:r>
            <a:endParaRPr lang="ru-RU" sz="8600" dirty="0">
              <a:latin typeface="Bookman Old Style" panose="02050604050505020204" pitchFamily="18" charset="0"/>
            </a:endParaRP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8600" dirty="0">
                <a:latin typeface="Bookman Old Style" panose="02050604050505020204" pitchFamily="18" charset="0"/>
              </a:rPr>
              <a:t>Старший дошкольный возраст – это дети старшей и подготовительной групп. Именно с пяти лет начинает формироваться осознанное ориентирование в звуковом составе слова. Внимание ребенка переключается с привычной ему смысловой стороны речи на звуковую, речь становится объектом осознания и изучения, что является необходимой предпосылкой обучения грамоте.</a:t>
            </a:r>
            <a:endParaRPr lang="ru-RU" sz="8600" dirty="0">
              <a:latin typeface="Bookman Old Style" panose="02050604050505020204" pitchFamily="18" charset="0"/>
            </a:endParaRP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endParaRPr lang="ru-RU" sz="6200" dirty="0"/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Звуковичок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 знакомит с миром звуков и букв</a:t>
            </a:r>
            <a:endParaRPr lang="ru-RU" dirty="0">
              <a:solidFill>
                <a:schemeClr val="tx2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026" name="Picture 2" descr="C:\Users\Tanya\Desktop\кружок\20240118_072544.jpg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1791" y="2079988"/>
            <a:ext cx="4818953" cy="3916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anya\Desktop\кружок\20240118_0726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38332" y="2043497"/>
            <a:ext cx="4715807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Произносим звуки</a:t>
            </a:r>
            <a:endParaRPr lang="ru-RU" dirty="0">
              <a:solidFill>
                <a:schemeClr val="tx2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050" name="Picture 2" descr="C:\Users\Tanya\Desktop\кружок\20240118_085341.jpg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3"/>
            <a:ext cx="4104456" cy="482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Tanya\Desktop\кружок\20240118_0859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58011" y="1984177"/>
            <a:ext cx="4896543" cy="404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Творческие игры с буквами</a:t>
            </a:r>
            <a:endParaRPr lang="ru-RU" sz="36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4" y="4077072"/>
            <a:ext cx="3816425" cy="2541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C:\Users\Tanya\Desktop\кружок\20240117_1533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89689" y="507053"/>
            <a:ext cx="3013092" cy="367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Tanya\Desktop\кружок\20240117_1533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61872" y="574430"/>
            <a:ext cx="3003829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4005064"/>
            <a:ext cx="3816425" cy="2648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Игры на внимание</a:t>
            </a:r>
            <a:endParaRPr lang="ru-RU" sz="3600" dirty="0">
              <a:solidFill>
                <a:schemeClr val="tx2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122" name="Picture 2" descr="C:\Users\Tanya\Desktop\кружок\20240117_160434.jpg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75243" y="3229813"/>
            <a:ext cx="3024336" cy="371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56" y="1000125"/>
            <a:ext cx="3816350" cy="243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37345"/>
            <a:ext cx="4021744" cy="248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56" y="3645023"/>
            <a:ext cx="3962400" cy="2951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«Волшебные буквы»</a:t>
            </a:r>
            <a:endParaRPr lang="ru-RU" sz="3600" dirty="0">
              <a:solidFill>
                <a:schemeClr val="accent5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6146" name="Picture 2" descr="C:\Users\Tanya\Desktop\кружок\20240117_152837.jpg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68219" y="424067"/>
            <a:ext cx="2880321" cy="370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Tanya\Desktop\кружок\20240117_1528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77211" y="392663"/>
            <a:ext cx="2880320" cy="376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Tanya\Desktop\кружок\20240117_1523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3827519"/>
            <a:ext cx="3633603" cy="284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Tanya\Desktop\кружок\20240117_1523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162" y="3827519"/>
            <a:ext cx="3768418" cy="282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1895</Words>
  <Application>WPS Presentation</Application>
  <PresentationFormat>Экран (4:3)</PresentationFormat>
  <Paragraphs>49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4" baseType="lpstr">
      <vt:lpstr>Arial</vt:lpstr>
      <vt:lpstr>SimSun</vt:lpstr>
      <vt:lpstr>Wingdings</vt:lpstr>
      <vt:lpstr>Bookman Old Style</vt:lpstr>
      <vt:lpstr>Calibri</vt:lpstr>
      <vt:lpstr>Microsoft YaHei</vt:lpstr>
      <vt:lpstr>Arial Unicode MS</vt:lpstr>
      <vt:lpstr>Тема Office</vt:lpstr>
      <vt:lpstr>МБДОУ 157 г. Владивосток Опыт работы в старшей группе «Сказка» </vt:lpstr>
      <vt:lpstr>PowerPoint 演示文稿</vt:lpstr>
      <vt:lpstr>PowerPoint 演示文稿</vt:lpstr>
      <vt:lpstr>PowerPoint 演示文稿</vt:lpstr>
      <vt:lpstr>Звуковичок знакомит с миром звуков и букв</vt:lpstr>
      <vt:lpstr>Произносим звуки</vt:lpstr>
      <vt:lpstr>Творческие игры с буквами</vt:lpstr>
      <vt:lpstr>Игры на внимание</vt:lpstr>
      <vt:lpstr>«Волшебные буквы»</vt:lpstr>
      <vt:lpstr>Слоги и слова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Tanya</dc:creator>
  <cp:lastModifiedBy>ADMIN</cp:lastModifiedBy>
  <cp:revision>44</cp:revision>
  <dcterms:created xsi:type="dcterms:W3CDTF">2022-11-21T06:17:00Z</dcterms:created>
  <dcterms:modified xsi:type="dcterms:W3CDTF">2024-01-21T13:26:39Z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1069AE803E2E4F638741A79C55D87836_12</vt:lpwstr>
  </property>
  <property fmtid="{D5CDD505-2E9C-101B-9397-08002B2CF9AE}" pid="3" name="KSOProductBuildVer">
    <vt:lpwstr>1049-12.2.0.13412</vt:lpwstr>
  </property>
</Properties>
</file>