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4.xml" ContentType="application/vnd.openxmlformats-officedocument.theme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firstSlideNum="1" rtl="0" saveSubsetFonts="0" serverZoom="0" showSpecialPlsOnTitleSld="1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type="custom" cy="5143500" cx="9144000"/>
  <p:notesSz cx="6858000" cy="9144000"/>
  <p:defaultTextStyle>
    <a:lvl1pPr algn="l" fontAlgn="base" indent="0" latinLnBrk="1" marL="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chemeClr val="dk1"/>
        </a:solidFill>
        <a:latin typeface="Arial" pitchFamily="34" charset="0"/>
        <a:ea typeface="Arial" pitchFamily="34" charset="0"/>
        <a:sym typeface="Arial" pitchFamily="34" charset="0"/>
      </a:defRPr>
    </a:lvl1pPr>
    <a:lvl2pPr algn="l" fontAlgn="base" indent="0" latinLnBrk="1" marL="4572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chemeClr val="dk1"/>
        </a:solidFill>
        <a:latin typeface="Arial" pitchFamily="34" charset="0"/>
        <a:ea typeface="Arial" pitchFamily="34" charset="0"/>
        <a:sym typeface="Arial" pitchFamily="34" charset="0"/>
      </a:defRPr>
    </a:lvl2pPr>
    <a:lvl3pPr algn="l" fontAlgn="base" indent="0" latinLnBrk="1" marL="9144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chemeClr val="dk1"/>
        </a:solidFill>
        <a:latin typeface="Arial" pitchFamily="34" charset="0"/>
        <a:ea typeface="Arial" pitchFamily="34" charset="0"/>
        <a:sym typeface="Arial" pitchFamily="34" charset="0"/>
      </a:defRPr>
    </a:lvl3pPr>
    <a:lvl4pPr algn="l" fontAlgn="base" indent="0" latinLnBrk="1" marL="13716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chemeClr val="dk1"/>
        </a:solidFill>
        <a:latin typeface="Arial" pitchFamily="34" charset="0"/>
        <a:ea typeface="Arial" pitchFamily="34" charset="0"/>
        <a:sym typeface="Arial" pitchFamily="34" charset="0"/>
      </a:defRPr>
    </a:lvl4pPr>
    <a:lvl5pPr algn="l" fontAlgn="base" indent="0" latinLnBrk="1" marL="18288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chemeClr val="dk1"/>
        </a:solidFill>
        <a:latin typeface="Arial" pitchFamily="34" charset="0"/>
        <a:ea typeface="Arial" pitchFamily="34" charset="0"/>
        <a:sym typeface="Arial" pitchFamily="34" charset="0"/>
      </a:defRPr>
    </a:lvl5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View">
  <p:normalViewPr showOutlineIcons="1" snapVertSplitter="0" vertBarState="restored" horzBarState="restored" preferSingleView="0">
    <p:restoredLeft sz="15066" autoAdjust="0"/>
    <p:restoredTop sz="94660"/>
  </p:normalViewPr>
  <p:slideViewPr>
    <p:cSldViewPr showGuides="0" snapToGrid="1" snapToObjects="0">
      <p:cViewPr varScale="1">
        <p:scale>
          <a:sx n="105" d="100"/>
          <a:sy n="105" d="100"/>
        </p:scale>
        <p:origin x="830" y="38"/>
      </p:cViewPr>
      <p:guideLst>
        <p:guide orient="horz" pos="1620"/>
        <p:guide orient="vert" pos="2880"/>
      </p:guideLst>
    </p:cSldViewPr>
  </p:slideViewPr>
  <p:gridSpacing cx="0" cy="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tableStyles" Target="tableStyle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4.xml"/></Relationships>
</file>

<file path=ppt/handoutMasters/_rels/handout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lt1"/>
        </a:solidFill>
      </p:bgPr>
    </p:bg>
    <p:spTree>
      <p:nvGrpSpPr>
        <p:cNvPr id="7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76" name=""/>
          <p:cNvSpPr/>
          <p:nvPr>
            <p:ph type="hdr" sz="quarter" idx="0"/>
          </p:nvPr>
        </p:nvSpPr>
        <p:spPr>
          <a:xfrm rot="0">
            <a:off x="0" y="0"/>
            <a:ext cx="29718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eaLnBrk="1" hangingPunct="1" latinLnBrk="1" lvl="0"/>
            <a:r>
              <a:rPr altLang="en-US" sz="1200" lang="en-US">
                <a:latin typeface="Calibri" pitchFamily="34" charset="0"/>
              </a:rPr>
              <a:t>Пасечник Е.А.</a:t>
            </a:r>
          </a:p>
        </p:txBody>
      </p:sp>
      <p:sp>
        <p:nvSpPr>
          <p:cNvPr id="1048677" name=""/>
          <p:cNvSpPr/>
          <p:nvPr>
            <p:ph type="dt" sz="quarter" idx="1"/>
          </p:nvPr>
        </p:nvSpPr>
        <p:spPr>
          <a:xfrm rot="0">
            <a:off x="3884612" y="0"/>
            <a:ext cx="29718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algn="r" eaLnBrk="1" hangingPunct="1" latinLnBrk="1" lvl="0"/>
            <a:r>
              <a:rPr altLang="en-US" sz="1200" lang="en-US">
                <a:latin typeface="Calibri" pitchFamily="34" charset="0"/>
              </a:rPr>
              <a:t>18.01.2019</a:t>
            </a:r>
          </a:p>
        </p:txBody>
      </p:sp>
      <p:sp>
        <p:nvSpPr>
          <p:cNvPr id="1048678" name=""/>
          <p:cNvSpPr/>
          <p:nvPr>
            <p:ph type="ftr" sz="quarter" idx="2"/>
          </p:nvPr>
        </p:nvSpPr>
        <p:spPr>
          <a:xfrm rot="0">
            <a:off x="0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eaLnBrk="1" hangingPunct="1" latinLnBrk="1" lvl="0"/>
            <a:endParaRPr altLang="en-US" sz="1200" lang="en-US">
              <a:latin typeface="Calibri" pitchFamily="34" charset="0"/>
            </a:endParaRPr>
          </a:p>
        </p:txBody>
      </p:sp>
      <p:sp>
        <p:nvSpPr>
          <p:cNvPr id="1048679" name=""/>
          <p:cNvSpPr/>
          <p:nvPr>
            <p:ph type="sldNum" sz="quarter" idx="3"/>
          </p:nvPr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eaLnBrk="1" hangingPunct="1" latinLnBrk="1" lvl="0"/>
            <a:fld id="{566ABCEB-ACFC-4714-9973-3DA970169C29}" type="slidenum">
              <a:rPr altLang="ru-RU" sz="1200" lang="ru-RU">
                <a:latin typeface="Calibri" pitchFamily="34" charset="0"/>
              </a:rPr>
              <a:pPr algn="r" eaLnBrk="1" hangingPunct="1" latinLnBrk="1" lvl="0"/>
            </a:fld>
            <a:endParaRPr altLang="ru-RU" sz="1200" lang="ru-RU">
              <a:latin typeface="Calibri" pitchFamily="34" charset="0"/>
            </a:endParaRPr>
          </a:p>
        </p:txBody>
      </p:sp>
    </p:spTree>
  </p:cSld>
  <p:clrMap accent1="dk1" accent2="dk1" accent3="dk1" accent4="dk1" accent5="dk1" accent6="dk1" bg1="dk1" bg2="dk1" tx1="dk1" tx2="dk1" hlink="dk1" folHlink="dk1"/>
</p:handoutMaster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70" name=""/>
          <p:cNvSpPr/>
          <p:nvPr>
            <p:ph type="hdr" sz="quarter" idx="0"/>
          </p:nvPr>
        </p:nvSpPr>
        <p:spPr>
          <a:xfrm rot="0">
            <a:off x="0" y="0"/>
            <a:ext cx="29718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eaLnBrk="1" hangingPunct="1" latinLnBrk="1" lvl="0"/>
            <a:r>
              <a:rPr altLang="en-US" sz="1200" lang="en-US">
                <a:latin typeface="Calibri" pitchFamily="34" charset="0"/>
              </a:rPr>
              <a:t>Пасечник Е.А.</a:t>
            </a:r>
          </a:p>
        </p:txBody>
      </p:sp>
      <p:sp>
        <p:nvSpPr>
          <p:cNvPr id="1048671" name=""/>
          <p:cNvSpPr/>
          <p:nvPr>
            <p:ph type="dt" sz="full" idx="1"/>
          </p:nvPr>
        </p:nvSpPr>
        <p:spPr>
          <a:xfrm rot="0">
            <a:off x="3884612" y="0"/>
            <a:ext cx="29718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algn="r" eaLnBrk="1" hangingPunct="1" latinLnBrk="1" lvl="0"/>
            <a:r>
              <a:rPr altLang="en-US" sz="1200" lang="en-US">
                <a:latin typeface="Calibri" pitchFamily="34" charset="0"/>
              </a:rPr>
              <a:t>18.01.2019</a:t>
            </a:r>
          </a:p>
        </p:txBody>
      </p:sp>
      <p:sp>
        <p:nvSpPr>
          <p:cNvPr id="1048672" name=""/>
          <p:cNvSpPr/>
          <p:nvPr>
            <p:ph type="sldImg" sz="full" idx="2"/>
          </p:nvPr>
        </p:nvSpPr>
        <p:spPr>
          <a:xfrm rot="0">
            <a:off x="381000" y="685800"/>
            <a:ext cx="6096000" cy="3429000"/>
          </a:xfrm>
          <a:prstGeom prst="rect"/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 vert="horz"/>
          <a:p/>
        </p:txBody>
      </p:sp>
      <p:sp>
        <p:nvSpPr>
          <p:cNvPr id="1048673" name=""/>
          <p:cNvSpPr/>
          <p:nvPr>
            <p:ph type="body" sz="quarter" idx="3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lvl="0"/>
            <a:r>
              <a:rPr altLang="en-US" lang="ru-RU"/>
              <a:t>Образец текста</a:t>
            </a:r>
          </a:p>
          <a:p>
            <a:pPr lvl="1"/>
            <a:r>
              <a:rPr altLang="en-US" lang="ru-RU"/>
              <a:t>Второй уровень</a:t>
            </a:r>
          </a:p>
          <a:p>
            <a:pPr lvl="2"/>
            <a:r>
              <a:rPr altLang="en-US" lang="ru-RU"/>
              <a:t>Третий уровень</a:t>
            </a:r>
          </a:p>
          <a:p>
            <a:pPr lvl="3"/>
            <a:r>
              <a:rPr altLang="en-US" lang="ru-RU"/>
              <a:t>Четвертый уровень</a:t>
            </a:r>
          </a:p>
          <a:p>
            <a:pPr lvl="4"/>
            <a:r>
              <a:rPr altLang="en-US" lang="ru-RU"/>
              <a:t>Пятый уровень</a:t>
            </a:r>
          </a:p>
        </p:txBody>
      </p:sp>
      <p:sp>
        <p:nvSpPr>
          <p:cNvPr id="1048674" name=""/>
          <p:cNvSpPr/>
          <p:nvPr>
            <p:ph type="ftr" sz="quarter" idx="4"/>
          </p:nvPr>
        </p:nvSpPr>
        <p:spPr>
          <a:xfrm rot="0">
            <a:off x="0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eaLnBrk="1" hangingPunct="1" latinLnBrk="1" lvl="0"/>
            <a:endParaRPr altLang="en-US" sz="1200" lang="en-US">
              <a:latin typeface="Calibri" pitchFamily="34" charset="0"/>
            </a:endParaRPr>
          </a:p>
        </p:txBody>
      </p:sp>
      <p:sp>
        <p:nvSpPr>
          <p:cNvPr id="1048675" name=""/>
          <p:cNvSpPr/>
          <p:nvPr>
            <p:ph type="sldNum" sz="quarter" idx="5"/>
          </p:nvPr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eaLnBrk="1" hangingPunct="1" latinLnBrk="1" lvl="0"/>
            <a:fld id="{566ABCEB-ACFC-4714-9973-3DA970169C29}" type="slidenum">
              <a:rPr altLang="ru-RU" sz="1200" lang="ru-RU">
                <a:latin typeface="Calibri" pitchFamily="34" charset="0"/>
              </a:rPr>
              <a:pPr algn="r" eaLnBrk="1" hangingPunct="1" latinLnBrk="1" lvl="0"/>
            </a:fld>
            <a:endParaRPr altLang="ru-RU" sz="1200" lang="ru-RU">
              <a:latin typeface="Calibri" pitchFamily="34" charset="0"/>
            </a:endParaRPr>
          </a:p>
        </p:txBody>
      </p:sp>
    </p:spTree>
  </p:cSld>
  <p:clrMap accent1="dk1" accent2="dk1" accent3="dk1" accent4="dk1" accent5="dk1" accent6="dk1" bg1="dk1" bg2="dk1" tx1="dk1" tx2="dk1" hlink="dk1" folHlink="dk1"/>
  <p:notesStyle>
    <a:lvl1pPr algn="l" fontAlgn="base" indent="0" latinLnBrk="1" marL="0" rtl="0">
      <a:lnSpc>
        <a:spcPct val="100000"/>
      </a:lnSpc>
      <a:spcBef>
        <a:spcPct val="30000"/>
      </a:spcBef>
      <a:spcAft>
        <a:spcPct val="0"/>
      </a:spcAft>
      <a:buFontTx/>
      <a:buNone/>
      <a:defRPr baseline="0" b="0" sz="1200" i="0" u="none">
        <a:solidFill>
          <a:schemeClr val="dk1"/>
        </a:solidFill>
        <a:latin typeface="Calibri" pitchFamily="34" charset="0"/>
        <a:sym typeface="Arial" pitchFamily="34" charset="0"/>
      </a:defRPr>
    </a:lvl1pPr>
    <a:lvl2pPr algn="l" fontAlgn="base" indent="0" latinLnBrk="1" marL="457200" rtl="0">
      <a:lnSpc>
        <a:spcPct val="100000"/>
      </a:lnSpc>
      <a:spcBef>
        <a:spcPct val="30000"/>
      </a:spcBef>
      <a:spcAft>
        <a:spcPct val="0"/>
      </a:spcAft>
      <a:buFontTx/>
      <a:buNone/>
      <a:defRPr baseline="0" b="0" sz="1200" i="0" u="none">
        <a:solidFill>
          <a:schemeClr val="dk1"/>
        </a:solidFill>
        <a:latin typeface="Calibri" pitchFamily="34" charset="0"/>
        <a:sym typeface="Arial" pitchFamily="34" charset="0"/>
      </a:defRPr>
    </a:lvl2pPr>
    <a:lvl3pPr algn="l" fontAlgn="base" indent="0" latinLnBrk="1" marL="914400" rtl="0">
      <a:lnSpc>
        <a:spcPct val="100000"/>
      </a:lnSpc>
      <a:spcBef>
        <a:spcPct val="30000"/>
      </a:spcBef>
      <a:spcAft>
        <a:spcPct val="0"/>
      </a:spcAft>
      <a:buFontTx/>
      <a:buNone/>
      <a:defRPr baseline="0" b="0" sz="1200" i="0" u="none">
        <a:solidFill>
          <a:schemeClr val="dk1"/>
        </a:solidFill>
        <a:latin typeface="Calibri" pitchFamily="34" charset="0"/>
        <a:sym typeface="Arial" pitchFamily="34" charset="0"/>
      </a:defRPr>
    </a:lvl3pPr>
    <a:lvl4pPr algn="l" fontAlgn="base" indent="0" latinLnBrk="1" marL="1371600" rtl="0">
      <a:lnSpc>
        <a:spcPct val="100000"/>
      </a:lnSpc>
      <a:spcBef>
        <a:spcPct val="30000"/>
      </a:spcBef>
      <a:spcAft>
        <a:spcPct val="0"/>
      </a:spcAft>
      <a:buFontTx/>
      <a:buNone/>
      <a:defRPr baseline="0" b="0" sz="1200" i="0" u="none">
        <a:solidFill>
          <a:schemeClr val="dk1"/>
        </a:solidFill>
        <a:latin typeface="Calibri" pitchFamily="34" charset="0"/>
        <a:sym typeface="Arial" pitchFamily="34" charset="0"/>
      </a:defRPr>
    </a:lvl4pPr>
    <a:lvl5pPr algn="l" fontAlgn="base" indent="0" latinLnBrk="1" marL="1828800" rtl="0">
      <a:lnSpc>
        <a:spcPct val="100000"/>
      </a:lnSpc>
      <a:spcBef>
        <a:spcPct val="30000"/>
      </a:spcBef>
      <a:spcAft>
        <a:spcPct val="0"/>
      </a:spcAft>
      <a:buFontTx/>
      <a:buNone/>
      <a:defRPr baseline="0" b="0" sz="1200" i="0" u="none">
        <a:solidFill>
          <a:schemeClr val="dk1"/>
        </a:solidFill>
        <a:latin typeface="Calibri" pitchFamily="34" charset="0"/>
        <a:sym typeface="Arial" pitchFamily="34" charset="0"/>
      </a:defRPr>
    </a:lvl5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0" Type="http://schemas.openxmlformats.org/officeDocument/2006/relationships/image" Target="../media/image10.jpeg"/><Relationship Id="rId11" Type="http://schemas.openxmlformats.org/officeDocument/2006/relationships/image" Target="../media/image11.jpeg"/><Relationship Id="rId12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2.png"/><Relationship Id="rId3" Type="http://schemas.openxmlformats.org/officeDocument/2006/relationships/image" Target="../media/image13.jpe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2.png"/><Relationship Id="rId3" Type="http://schemas.openxmlformats.org/officeDocument/2006/relationships/image" Target="../media/image14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2.png"/><Relationship Id="rId3" Type="http://schemas.openxmlformats.org/officeDocument/2006/relationships/image" Target="../media/image15.jpe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2.png"/><Relationship Id="rId3" Type="http://schemas.openxmlformats.org/officeDocument/2006/relationships/image" Target="../media/image9.jpe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2.png"/><Relationship Id="rId3" Type="http://schemas.openxmlformats.org/officeDocument/2006/relationships/image" Target="../media/image16.pn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2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grpSp>
        <p:nvGrpSpPr>
          <p:cNvPr id="25" name=""/>
          <p:cNvGrpSpPr/>
          <p:nvPr/>
        </p:nvGrpSpPr>
        <p:grpSpPr>
          <a:xfrm rot="0">
            <a:off x="-30162" y="-30162"/>
            <a:ext cx="9204325" cy="5199062"/>
            <a:chOff x="-19" y="-19"/>
            <a:chExt cx="5798" cy="3275"/>
          </a:xfrm>
        </p:grpSpPr>
        <p:pic>
          <p:nvPicPr>
            <p:cNvPr id="2097153" name=""/>
            <p:cNvPicPr>
              <a:picLocks/>
            </p:cNvPicPr>
            <p:nvPr/>
          </p:nvPicPr>
          <p:blipFill>
            <a:blip xmlns:r="http://schemas.openxmlformats.org/officeDocument/2006/relationships" r:embed="rId2"/>
            <a:srcRect l="0" t="0" r="0" b="0"/>
            <a:stretch>
              <a:fillRect/>
            </a:stretch>
          </p:blipFill>
          <p:spPr>
            <a:xfrm rot="0">
              <a:off x="-19" y="-19"/>
              <a:ext cx="5798" cy="3275"/>
            </a:xfrm>
            <a:prstGeom prst="rect"/>
            <a:noFill/>
            <a:ln>
              <a:noFill/>
            </a:ln>
          </p:spPr>
        </p:pic>
        <p:sp>
          <p:nvSpPr>
            <p:cNvPr id="1048582" name=""/>
            <p:cNvSpPr txBox="1"/>
            <p:nvPr/>
          </p:nvSpPr>
          <p:spPr>
            <a:xfrm rot="0">
              <a:off x="32" y="32"/>
              <a:ext cx="5696" cy="3176"/>
            </a:xfrm>
            <a:prstGeom prst="rect"/>
            <a:noFill/>
            <a:ln>
              <a:noFill/>
            </a:ln>
          </p:spPr>
          <p:txBody>
            <a:bodyPr anchor="ctr" bIns="45720" lIns="91440" rIns="91440" tIns="45720" vert="horz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5pPr>
            </a:lstStyle>
            <a:p>
              <a:pPr algn="ctr" eaLnBrk="1" hangingPunct="1" latinLnBrk="1" lvl="0"/>
              <a:endParaRPr altLang="en-US" lang="en-US">
                <a:latin typeface="Calibri" pitchFamily="34" charset="0"/>
              </a:endParaRPr>
            </a:p>
          </p:txBody>
        </p:sp>
      </p:grpSp>
      <p:grpSp>
        <p:nvGrpSpPr>
          <p:cNvPr id="26" name=""/>
          <p:cNvGrpSpPr/>
          <p:nvPr/>
        </p:nvGrpSpPr>
        <p:grpSpPr>
          <a:xfrm rot="0">
            <a:off x="-55562" y="-30162"/>
            <a:ext cx="9255125" cy="5254625"/>
            <a:chOff x="-35" y="-19"/>
            <a:chExt cx="5830" cy="3310"/>
          </a:xfrm>
        </p:grpSpPr>
        <p:pic>
          <p:nvPicPr>
            <p:cNvPr id="2097154" name=""/>
            <p:cNvPicPr>
              <a:picLocks/>
            </p:cNvPicPr>
            <p:nvPr/>
          </p:nvPicPr>
          <p:blipFill>
            <a:blip xmlns:r="http://schemas.openxmlformats.org/officeDocument/2006/relationships" r:embed="rId3"/>
            <a:srcRect l="0" t="0" r="0" b="0"/>
            <a:stretch>
              <a:fillRect/>
            </a:stretch>
          </p:blipFill>
          <p:spPr>
            <a:xfrm rot="0">
              <a:off x="-35" y="-19"/>
              <a:ext cx="5830" cy="3310"/>
            </a:xfrm>
            <a:prstGeom prst="rect"/>
            <a:noFill/>
            <a:ln>
              <a:noFill/>
            </a:ln>
          </p:spPr>
        </p:pic>
        <p:sp>
          <p:nvSpPr>
            <p:cNvPr id="1048583" name=""/>
            <p:cNvSpPr txBox="1"/>
            <p:nvPr/>
          </p:nvSpPr>
          <p:spPr>
            <a:xfrm rot="0">
              <a:off x="844" y="474"/>
              <a:ext cx="4072" cy="2292"/>
            </a:xfrm>
            <a:prstGeom prst="rect"/>
            <a:noFill/>
            <a:ln>
              <a:noFill/>
            </a:ln>
          </p:spPr>
          <p:txBody>
            <a:bodyPr anchor="ctr" bIns="45720" lIns="91440" rIns="91440" tIns="45720" vert="horz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5pPr>
            </a:lstStyle>
            <a:p>
              <a:pPr algn="ctr" eaLnBrk="1" hangingPunct="1" latinLnBrk="1" lvl="0"/>
              <a:endParaRPr altLang="en-US"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pic>
        <p:nvPicPr>
          <p:cNvPr id="2097155" name="" descr="1.jpg"/>
          <p:cNvPicPr>
            <a:picLocks/>
          </p:cNvPicPr>
          <p:nvPr/>
        </p:nvPicPr>
        <p:blipFill>
          <a:blip xmlns:r="http://schemas.openxmlformats.org/officeDocument/2006/relationships"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0" t="0" r="0" b="0"/>
          <a:stretch>
            <a:fillRect/>
          </a:stretch>
        </p:blipFill>
        <p:spPr>
          <a:xfrm rot="0">
            <a:off x="71437" y="2643187"/>
            <a:ext cx="571500" cy="966787"/>
          </a:xfrm>
          <a:prstGeom prst="rect"/>
          <a:noFill/>
          <a:ln>
            <a:noFill/>
          </a:ln>
        </p:spPr>
      </p:pic>
      <p:pic>
        <p:nvPicPr>
          <p:cNvPr id="2097156" name="" descr="istockphoto-512060613-612x612.jpg"/>
          <p:cNvPicPr>
            <a:picLocks/>
          </p:cNvPicPr>
          <p:nvPr/>
        </p:nvPicPr>
        <p:blipFill>
          <a:blip xmlns:r="http://schemas.openxmlformats.org/officeDocument/2006/relationships"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0" t="0" r="0" b="0"/>
          <a:stretch>
            <a:fillRect/>
          </a:stretch>
        </p:blipFill>
        <p:spPr>
          <a:xfrm rot="0">
            <a:off x="7858125" y="3714750"/>
            <a:ext cx="928687" cy="1082675"/>
          </a:xfrm>
          <a:prstGeom prst="rect"/>
          <a:noFill/>
          <a:ln>
            <a:noFill/>
          </a:ln>
        </p:spPr>
      </p:pic>
      <p:pic>
        <p:nvPicPr>
          <p:cNvPr id="2097157" name="" descr="8710d920d76daa18adf8e4d5cd3e437b.image.271x280.gif"/>
          <p:cNvPicPr>
            <a:picLocks/>
          </p:cNvPicPr>
          <p:nvPr/>
        </p:nvPicPr>
        <p:blipFill>
          <a:blip xmlns:r="http://schemas.openxmlformats.org/officeDocument/2006/relationships" r:embed="rId6"/>
          <a:srcRect l="0" t="0" r="0" b="0"/>
          <a:stretch>
            <a:fillRect/>
          </a:stretch>
        </p:blipFill>
        <p:spPr>
          <a:xfrm rot="0">
            <a:off x="3143250" y="4286250"/>
            <a:ext cx="760412" cy="785812"/>
          </a:xfrm>
          <a:prstGeom prst="rect"/>
          <a:noFill/>
          <a:ln>
            <a:noFill/>
          </a:ln>
        </p:spPr>
      </p:pic>
      <p:pic>
        <p:nvPicPr>
          <p:cNvPr id="2097158" name="" descr="june2516.gif"/>
          <p:cNvPicPr>
            <a:picLocks/>
          </p:cNvPicPr>
          <p:nvPr/>
        </p:nvPicPr>
        <p:blipFill>
          <a:blip xmlns:r="http://schemas.openxmlformats.org/officeDocument/2006/relationships" r:embed="rId7"/>
          <a:srcRect l="0" t="0" r="0" b="0"/>
          <a:stretch>
            <a:fillRect/>
          </a:stretch>
        </p:blipFill>
        <p:spPr>
          <a:xfrm rot="0">
            <a:off x="5572125" y="4357687"/>
            <a:ext cx="714375" cy="760412"/>
          </a:xfrm>
          <a:prstGeom prst="rect"/>
          <a:noFill/>
          <a:ln>
            <a:noFill/>
          </a:ln>
        </p:spPr>
      </p:pic>
      <p:pic>
        <p:nvPicPr>
          <p:cNvPr id="2097159" name="" descr="зд.jpg"/>
          <p:cNvPicPr>
            <a:picLocks/>
          </p:cNvPicPr>
          <p:nvPr/>
        </p:nvPicPr>
        <p:blipFill>
          <a:blip xmlns:r="http://schemas.openxmlformats.org/officeDocument/2006/relationships"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71" t="8716" r="53214" b="6995"/>
          <a:stretch>
            <a:fillRect/>
          </a:stretch>
        </p:blipFill>
        <p:spPr>
          <a:xfrm rot="0">
            <a:off x="857250" y="3500437"/>
            <a:ext cx="785812" cy="1012825"/>
          </a:xfrm>
          <a:prstGeom prst="rect"/>
          <a:noFill/>
          <a:ln>
            <a:noFill/>
          </a:ln>
        </p:spPr>
      </p:pic>
      <p:pic>
        <p:nvPicPr>
          <p:cNvPr id="2097160" name="" descr="зд.jpg"/>
          <p:cNvPicPr>
            <a:picLocks/>
          </p:cNvPicPr>
          <p:nvPr/>
        </p:nvPicPr>
        <p:blipFill>
          <a:blip xmlns:r="http://schemas.openxmlformats.org/officeDocument/2006/relationships"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429" t="8714" r="5000" b="1836"/>
          <a:stretch>
            <a:fillRect/>
          </a:stretch>
        </p:blipFill>
        <p:spPr>
          <a:xfrm rot="0">
            <a:off x="8286750" y="2643187"/>
            <a:ext cx="857250" cy="1238250"/>
          </a:xfrm>
          <a:prstGeom prst="rect"/>
          <a:noFill/>
          <a:ln>
            <a:noFill/>
          </a:ln>
        </p:spPr>
      </p:pic>
      <p:pic>
        <p:nvPicPr>
          <p:cNvPr id="2097161" name="" descr="11.jpg"/>
          <p:cNvPicPr>
            <a:picLocks/>
          </p:cNvPicPr>
          <p:nvPr/>
        </p:nvPicPr>
        <p:blipFill>
          <a:blip xmlns:r="http://schemas.openxmlformats.org/officeDocument/2006/relationships"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0" t="0" r="0" b="0"/>
          <a:stretch>
            <a:fillRect/>
          </a:stretch>
        </p:blipFill>
        <p:spPr>
          <a:xfrm rot="0">
            <a:off x="6643687" y="3786187"/>
            <a:ext cx="1089025" cy="1244600"/>
          </a:xfrm>
          <a:prstGeom prst="rect"/>
          <a:noFill/>
          <a:ln>
            <a:noFill/>
          </a:ln>
        </p:spPr>
      </p:pic>
      <p:pic>
        <p:nvPicPr>
          <p:cNvPr id="2097162" name="" descr="clip-art-playing-342512.jpg"/>
          <p:cNvPicPr>
            <a:picLocks/>
          </p:cNvPicPr>
          <p:nvPr/>
        </p:nvPicPr>
        <p:blipFill>
          <a:blip xmlns:r="http://schemas.openxmlformats.org/officeDocument/2006/relationships"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0" t="0" r="0" b="0"/>
          <a:stretch>
            <a:fillRect/>
          </a:stretch>
        </p:blipFill>
        <p:spPr>
          <a:xfrm rot="0">
            <a:off x="1928812" y="4138612"/>
            <a:ext cx="785812" cy="862012"/>
          </a:xfrm>
          <a:prstGeom prst="rect"/>
          <a:noFill/>
          <a:ln>
            <a:noFill/>
          </a:ln>
        </p:spPr>
      </p:pic>
      <p:sp>
        <p:nvSpPr>
          <p:cNvPr id="1048586" name=""/>
          <p:cNvSpPr/>
          <p:nvPr>
            <p:ph type="dt" sz="half" idx="2"/>
          </p:nvPr>
        </p:nvSpPr>
        <p:spPr>
          <a:xfrm rot="0">
            <a:off x="457200" y="4767262"/>
            <a:ext cx="2133600" cy="274637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pPr eaLnBrk="1" hangingPunct="1" latinLnBrk="1" lvl="0"/>
            </a:fld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87" name=""/>
          <p:cNvSpPr/>
          <p:nvPr>
            <p:ph type="sldNum" sz="quarter" idx="4"/>
          </p:nvPr>
        </p:nvSpPr>
        <p:spPr>
          <a:xfrm rot="0">
            <a:off x="6553200" y="4767262"/>
            <a:ext cx="2133600" cy="274637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ru-RU" sz="1200" lang="ru-RU">
                <a:solidFill>
                  <a:srgbClr val="898989"/>
                </a:solidFill>
                <a:latin typeface="Calibri" pitchFamily="34" charset="0"/>
              </a:rPr>
              <a:pPr algn="r" eaLnBrk="1" hangingPunct="1" latinLnBrk="1" lvl="0"/>
            </a:fld>
            <a:endParaRPr altLang="ru-RU" sz="1200" lang="ru-RU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8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48588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/>
              <a:t>Образец заголовка</a:t>
            </a:r>
          </a:p>
        </p:txBody>
      </p:sp>
      <p:sp>
        <p:nvSpPr>
          <p:cNvPr id="1048667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4767262"/>
            <a:ext cx="2133600" cy="274637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pPr eaLnBrk="1" hangingPunct="1" latinLnBrk="1" lvl="0"/>
            </a:fld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4767262"/>
            <a:ext cx="2133600" cy="274637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ru-RU" sz="1200" lang="ru-RU">
                <a:solidFill>
                  <a:srgbClr val="898989"/>
                </a:solidFill>
                <a:latin typeface="Calibri" pitchFamily="34" charset="0"/>
              </a:rPr>
              <a:pPr algn="r" eaLnBrk="1" hangingPunct="1" latinLnBrk="1" lvl="0"/>
            </a:fld>
            <a:endParaRPr altLang="ru-RU" sz="1200" lang="ru-RU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4767262"/>
            <a:ext cx="2895600" cy="274637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r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t>Пасечник Е.А.</a:t>
            </a:r>
          </a:p>
        </p:txBody>
      </p:sp>
    </p:spTree>
  </p:cSld>
  <p:clrMapOvr>
    <a:masterClrMapping/>
  </p:clrMapOvr>
  <p:transition spd="slow" advClick="0" advTm="5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p>
            <a:r>
              <a:rPr lang="ru-RU"/>
              <a:t>Образец заголовка</a:t>
            </a:r>
          </a:p>
        </p:txBody>
      </p:sp>
      <p:sp>
        <p:nvSpPr>
          <p:cNvPr id="1048669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4767262"/>
            <a:ext cx="2133600" cy="274637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pPr eaLnBrk="1" hangingPunct="1" latinLnBrk="1" lvl="0"/>
            </a:fld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4767262"/>
            <a:ext cx="2133600" cy="274637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ru-RU" sz="1200" lang="ru-RU">
                <a:solidFill>
                  <a:srgbClr val="898989"/>
                </a:solidFill>
                <a:latin typeface="Calibri" pitchFamily="34" charset="0"/>
              </a:rPr>
              <a:pPr algn="r" eaLnBrk="1" hangingPunct="1" latinLnBrk="1" lvl="0"/>
            </a:fld>
            <a:endParaRPr altLang="ru-RU" sz="1200" lang="ru-RU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4767262"/>
            <a:ext cx="2895600" cy="274637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r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t>Пасечник Е.А.</a:t>
            </a:r>
          </a:p>
        </p:txBody>
      </p:sp>
    </p:spTree>
  </p:cSld>
  <p:clrMapOvr>
    <a:masterClrMapping/>
  </p:clrMapOvr>
  <p:transition spd="slow" advClick="0" advTm="5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4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grpSp>
        <p:nvGrpSpPr>
          <p:cNvPr id="41" name=""/>
          <p:cNvGrpSpPr/>
          <p:nvPr/>
        </p:nvGrpSpPr>
        <p:grpSpPr>
          <a:xfrm rot="0">
            <a:off x="-30162" y="-30162"/>
            <a:ext cx="9204325" cy="5199062"/>
            <a:chOff x="-19" y="-19"/>
            <a:chExt cx="5798" cy="3275"/>
          </a:xfrm>
        </p:grpSpPr>
        <p:pic>
          <p:nvPicPr>
            <p:cNvPr id="2097167" name=""/>
            <p:cNvPicPr>
              <a:picLocks/>
            </p:cNvPicPr>
            <p:nvPr/>
          </p:nvPicPr>
          <p:blipFill>
            <a:blip xmlns:r="http://schemas.openxmlformats.org/officeDocument/2006/relationships" r:embed="rId2"/>
            <a:srcRect l="0" t="0" r="0" b="0"/>
            <a:stretch>
              <a:fillRect/>
            </a:stretch>
          </p:blipFill>
          <p:spPr>
            <a:xfrm rot="0">
              <a:off x="-19" y="-19"/>
              <a:ext cx="5798" cy="3275"/>
            </a:xfrm>
            <a:prstGeom prst="rect"/>
            <a:noFill/>
            <a:ln>
              <a:noFill/>
            </a:ln>
          </p:spPr>
        </p:pic>
        <p:sp>
          <p:nvSpPr>
            <p:cNvPr id="1048606" name=""/>
            <p:cNvSpPr txBox="1"/>
            <p:nvPr/>
          </p:nvSpPr>
          <p:spPr>
            <a:xfrm rot="0">
              <a:off x="32" y="32"/>
              <a:ext cx="5696" cy="3176"/>
            </a:xfrm>
            <a:prstGeom prst="rect"/>
            <a:noFill/>
            <a:ln>
              <a:noFill/>
            </a:ln>
          </p:spPr>
          <p:txBody>
            <a:bodyPr anchor="ctr" bIns="45720" lIns="91440" rIns="91440" tIns="45720" vert="horz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5pPr>
            </a:lstStyle>
            <a:p>
              <a:pPr algn="ctr" eaLnBrk="1" hangingPunct="1" latinLnBrk="1" lvl="0"/>
              <a:endParaRPr altLang="en-US" lang="en-US">
                <a:latin typeface="Calibri" pitchFamily="34" charset="0"/>
              </a:endParaRPr>
            </a:p>
          </p:txBody>
        </p:sp>
      </p:grpSp>
      <p:pic>
        <p:nvPicPr>
          <p:cNvPr id="2097168" name="" descr="зд.jpg"/>
          <p:cNvPicPr>
            <a:picLocks/>
          </p:cNvPicPr>
          <p:nvPr/>
        </p:nvPicPr>
        <p:blipFill>
          <a:blip xmlns:r="http://schemas.openxmlformats.org/officeDocument/2006/relationships"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71" t="8716" r="53214" b="6995"/>
          <a:stretch>
            <a:fillRect/>
          </a:stretch>
        </p:blipFill>
        <p:spPr>
          <a:xfrm rot="0">
            <a:off x="0" y="3929062"/>
            <a:ext cx="857250" cy="1104900"/>
          </a:xfrm>
          <a:prstGeom prst="rect"/>
          <a:noFill/>
          <a:ln>
            <a:noFill/>
          </a:ln>
        </p:spPr>
      </p:pic>
      <p:sp>
        <p:nvSpPr>
          <p:cNvPr id="1048609" name=""/>
          <p:cNvSpPr/>
          <p:nvPr>
            <p:ph type="dt" sz="half" idx="2"/>
          </p:nvPr>
        </p:nvSpPr>
        <p:spPr>
          <a:xfrm rot="0">
            <a:off x="457200" y="4767262"/>
            <a:ext cx="2133600" cy="274637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pPr eaLnBrk="1" hangingPunct="1" latinLnBrk="1" lvl="0"/>
            </a:fld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10" name=""/>
          <p:cNvSpPr/>
          <p:nvPr>
            <p:ph type="ftr" sz="quarter" idx="3"/>
          </p:nvPr>
        </p:nvSpPr>
        <p:spPr>
          <a:xfrm rot="0">
            <a:off x="3124200" y="4767262"/>
            <a:ext cx="2895600" cy="274637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r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t>Пасечник Е.А.</a:t>
            </a:r>
          </a:p>
        </p:txBody>
      </p:sp>
      <p:sp>
        <p:nvSpPr>
          <p:cNvPr id="1048611" name=""/>
          <p:cNvSpPr/>
          <p:nvPr>
            <p:ph type="sldNum" sz="quarter" idx="4"/>
          </p:nvPr>
        </p:nvSpPr>
        <p:spPr>
          <a:xfrm rot="0">
            <a:off x="6553200" y="4767262"/>
            <a:ext cx="2133600" cy="274637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ru-RU" sz="1200" lang="ru-RU">
                <a:solidFill>
                  <a:srgbClr val="898989"/>
                </a:solidFill>
                <a:latin typeface="Calibri" pitchFamily="34" charset="0"/>
              </a:rPr>
              <a:pPr algn="r" eaLnBrk="1" hangingPunct="1" latinLnBrk="1" lvl="0"/>
            </a:fld>
            <a:endParaRPr altLang="ru-RU" sz="1200" lang="ru-RU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13" name="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1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659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4767262"/>
            <a:ext cx="2133600" cy="274637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pPr eaLnBrk="1" hangingPunct="1" latinLnBrk="1" lvl="0"/>
            </a:fld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4767262"/>
            <a:ext cx="2133600" cy="274637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ru-RU" sz="1200" lang="ru-RU">
                <a:solidFill>
                  <a:srgbClr val="898989"/>
                </a:solidFill>
                <a:latin typeface="Calibri" pitchFamily="34" charset="0"/>
              </a:rPr>
              <a:pPr algn="r" eaLnBrk="1" hangingPunct="1" latinLnBrk="1" lvl="0"/>
            </a:fld>
            <a:endParaRPr altLang="ru-RU" sz="1200" lang="ru-RU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4767262"/>
            <a:ext cx="2895600" cy="274637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r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t>Пасечник Е.А.</a:t>
            </a:r>
          </a:p>
        </p:txBody>
      </p:sp>
    </p:spTree>
  </p:cSld>
  <p:clrMapOvr>
    <a:masterClrMapping/>
  </p:clrMapOvr>
  <p:transition spd="slow" advClick="0" advTm="5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5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grpSp>
        <p:nvGrpSpPr>
          <p:cNvPr id="54" name=""/>
          <p:cNvGrpSpPr/>
          <p:nvPr/>
        </p:nvGrpSpPr>
        <p:grpSpPr>
          <a:xfrm rot="0">
            <a:off x="-30162" y="-30162"/>
            <a:ext cx="9204325" cy="5199062"/>
            <a:chOff x="-19" y="-19"/>
            <a:chExt cx="5798" cy="3275"/>
          </a:xfrm>
        </p:grpSpPr>
        <p:pic>
          <p:nvPicPr>
            <p:cNvPr id="2097179" name=""/>
            <p:cNvPicPr>
              <a:picLocks/>
            </p:cNvPicPr>
            <p:nvPr/>
          </p:nvPicPr>
          <p:blipFill>
            <a:blip xmlns:r="http://schemas.openxmlformats.org/officeDocument/2006/relationships" r:embed="rId2"/>
            <a:srcRect l="0" t="0" r="0" b="0"/>
            <a:stretch>
              <a:fillRect/>
            </a:stretch>
          </p:blipFill>
          <p:spPr>
            <a:xfrm rot="0">
              <a:off x="-19" y="-19"/>
              <a:ext cx="5798" cy="3275"/>
            </a:xfrm>
            <a:prstGeom prst="rect"/>
            <a:noFill/>
            <a:ln>
              <a:noFill/>
            </a:ln>
          </p:spPr>
        </p:pic>
        <p:sp>
          <p:nvSpPr>
            <p:cNvPr id="1048632" name=""/>
            <p:cNvSpPr txBox="1"/>
            <p:nvPr/>
          </p:nvSpPr>
          <p:spPr>
            <a:xfrm rot="0">
              <a:off x="32" y="32"/>
              <a:ext cx="5696" cy="3176"/>
            </a:xfrm>
            <a:prstGeom prst="rect"/>
            <a:noFill/>
            <a:ln>
              <a:noFill/>
            </a:ln>
          </p:spPr>
          <p:txBody>
            <a:bodyPr anchor="ctr" bIns="45720" lIns="91440" rIns="91440" tIns="45720" vert="horz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5pPr>
            </a:lstStyle>
            <a:p>
              <a:pPr algn="ctr" eaLnBrk="1" hangingPunct="1" latinLnBrk="1" lvl="0"/>
              <a:endParaRPr altLang="en-US" lang="en-US">
                <a:latin typeface="Calibri" pitchFamily="34" charset="0"/>
              </a:endParaRPr>
            </a:p>
          </p:txBody>
        </p:sp>
      </p:grpSp>
      <p:pic>
        <p:nvPicPr>
          <p:cNvPr id="2097180" name="" descr="boy-clipart-baseball-player-16.jpg"/>
          <p:cNvPicPr>
            <a:picLocks/>
          </p:cNvPicPr>
          <p:nvPr/>
        </p:nvPicPr>
        <p:blipFill>
          <a:blip xmlns:r="http://schemas.openxmlformats.org/officeDocument/2006/relationships" r:embed="rId3"/>
          <a:srcRect l="0" t="0" r="0" b="0"/>
          <a:stretch>
            <a:fillRect/>
          </a:stretch>
        </p:blipFill>
        <p:spPr>
          <a:xfrm rot="0">
            <a:off x="85725" y="3833812"/>
            <a:ext cx="1004887" cy="2511425"/>
          </a:xfrm>
          <a:prstGeom prst="rect"/>
          <a:noFill/>
          <a:ln>
            <a:noFill/>
          </a:ln>
        </p:spPr>
      </p:pic>
      <p:sp>
        <p:nvSpPr>
          <p:cNvPr id="1048635" name=""/>
          <p:cNvSpPr/>
          <p:nvPr>
            <p:ph type="dt" sz="half" idx="2"/>
          </p:nvPr>
        </p:nvSpPr>
        <p:spPr>
          <a:xfrm rot="0">
            <a:off x="457200" y="4767262"/>
            <a:ext cx="2133600" cy="274637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pPr eaLnBrk="1" hangingPunct="1" latinLnBrk="1" lvl="0"/>
            </a:fld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36" name=""/>
          <p:cNvSpPr/>
          <p:nvPr>
            <p:ph type="ftr" sz="quarter" idx="3"/>
          </p:nvPr>
        </p:nvSpPr>
        <p:spPr>
          <a:xfrm rot="0">
            <a:off x="3124200" y="4767262"/>
            <a:ext cx="2895600" cy="274637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r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t>Пасечник Е.А.</a:t>
            </a:r>
          </a:p>
        </p:txBody>
      </p:sp>
      <p:sp>
        <p:nvSpPr>
          <p:cNvPr id="1048637" name=""/>
          <p:cNvSpPr/>
          <p:nvPr>
            <p:ph type="sldNum" sz="quarter" idx="4"/>
          </p:nvPr>
        </p:nvSpPr>
        <p:spPr>
          <a:xfrm rot="0">
            <a:off x="6553200" y="4767262"/>
            <a:ext cx="2133600" cy="274637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ru-RU" sz="1200" lang="ru-RU">
                <a:solidFill>
                  <a:srgbClr val="898989"/>
                </a:solidFill>
                <a:latin typeface="Calibri" pitchFamily="34" charset="0"/>
              </a:rPr>
              <a:pPr algn="r" eaLnBrk="1" hangingPunct="1" latinLnBrk="1" lvl="0"/>
            </a:fld>
            <a:endParaRPr altLang="ru-RU" sz="1200" lang="ru-RU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39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38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5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grpSp>
        <p:nvGrpSpPr>
          <p:cNvPr id="58" name=""/>
          <p:cNvGrpSpPr/>
          <p:nvPr/>
        </p:nvGrpSpPr>
        <p:grpSpPr>
          <a:xfrm rot="0">
            <a:off x="-30162" y="-30162"/>
            <a:ext cx="9204325" cy="5199062"/>
            <a:chOff x="-19" y="-19"/>
            <a:chExt cx="5798" cy="3275"/>
          </a:xfrm>
        </p:grpSpPr>
        <p:pic>
          <p:nvPicPr>
            <p:cNvPr id="2097181" name=""/>
            <p:cNvPicPr>
              <a:picLocks/>
            </p:cNvPicPr>
            <p:nvPr/>
          </p:nvPicPr>
          <p:blipFill>
            <a:blip xmlns:r="http://schemas.openxmlformats.org/officeDocument/2006/relationships" r:embed="rId2"/>
            <a:srcRect l="0" t="0" r="0" b="0"/>
            <a:stretch>
              <a:fillRect/>
            </a:stretch>
          </p:blipFill>
          <p:spPr>
            <a:xfrm rot="0">
              <a:off x="-19" y="-19"/>
              <a:ext cx="5798" cy="3275"/>
            </a:xfrm>
            <a:prstGeom prst="rect"/>
            <a:noFill/>
            <a:ln>
              <a:noFill/>
            </a:ln>
          </p:spPr>
        </p:pic>
        <p:sp>
          <p:nvSpPr>
            <p:cNvPr id="1048640" name=""/>
            <p:cNvSpPr txBox="1"/>
            <p:nvPr/>
          </p:nvSpPr>
          <p:spPr>
            <a:xfrm rot="0">
              <a:off x="32" y="32"/>
              <a:ext cx="5696" cy="3176"/>
            </a:xfrm>
            <a:prstGeom prst="rect"/>
            <a:noFill/>
            <a:ln>
              <a:noFill/>
            </a:ln>
          </p:spPr>
          <p:txBody>
            <a:bodyPr anchor="ctr" bIns="45720" lIns="91440" rIns="91440" tIns="45720" vert="horz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5pPr>
            </a:lstStyle>
            <a:p>
              <a:pPr algn="ctr" eaLnBrk="1" hangingPunct="1" latinLnBrk="1" lvl="0"/>
              <a:endParaRPr altLang="en-US" lang="en-US">
                <a:latin typeface="Calibri" pitchFamily="34" charset="0"/>
              </a:endParaRPr>
            </a:p>
          </p:txBody>
        </p:sp>
      </p:grpSp>
      <p:pic>
        <p:nvPicPr>
          <p:cNvPr id="2097182" name="" descr="1817e40a6bcb61d74b0c3eedd2b5637f_t.jpeg"/>
          <p:cNvPicPr>
            <a:picLocks/>
          </p:cNvPicPr>
          <p:nvPr/>
        </p:nvPicPr>
        <p:blipFill>
          <a:blip xmlns:r="http://schemas.openxmlformats.org/officeDocument/2006/relationships"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0" t="0" r="0" b="0"/>
          <a:stretch>
            <a:fillRect/>
          </a:stretch>
        </p:blipFill>
        <p:spPr>
          <a:xfrm rot="0">
            <a:off x="285750" y="3857625"/>
            <a:ext cx="785812" cy="1117600"/>
          </a:xfrm>
          <a:prstGeom prst="rect"/>
          <a:noFill/>
          <a:ln>
            <a:noFill/>
          </a:ln>
        </p:spPr>
      </p:pic>
      <p:sp>
        <p:nvSpPr>
          <p:cNvPr id="1048643" name=""/>
          <p:cNvSpPr/>
          <p:nvPr>
            <p:ph type="dt" sz="half" idx="2"/>
          </p:nvPr>
        </p:nvSpPr>
        <p:spPr>
          <a:xfrm rot="0">
            <a:off x="457200" y="4767262"/>
            <a:ext cx="2133600" cy="274637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pPr eaLnBrk="1" hangingPunct="1" latinLnBrk="1" lvl="0"/>
            </a:fld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44" name=""/>
          <p:cNvSpPr/>
          <p:nvPr>
            <p:ph type="ftr" sz="quarter" idx="3"/>
          </p:nvPr>
        </p:nvSpPr>
        <p:spPr>
          <a:xfrm rot="0">
            <a:off x="3124200" y="4767262"/>
            <a:ext cx="2895600" cy="274637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r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t>Пасечник Е.А.</a:t>
            </a:r>
          </a:p>
        </p:txBody>
      </p:sp>
      <p:sp>
        <p:nvSpPr>
          <p:cNvPr id="1048645" name=""/>
          <p:cNvSpPr/>
          <p:nvPr>
            <p:ph type="sldNum" sz="quarter" idx="4"/>
          </p:nvPr>
        </p:nvSpPr>
        <p:spPr>
          <a:xfrm rot="0">
            <a:off x="6553200" y="4767262"/>
            <a:ext cx="2133600" cy="274637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ru-RU" sz="1200" lang="ru-RU">
                <a:solidFill>
                  <a:srgbClr val="898989"/>
                </a:solidFill>
                <a:latin typeface="Calibri" pitchFamily="34" charset="0"/>
              </a:rPr>
              <a:pPr algn="r" eaLnBrk="1" hangingPunct="1" latinLnBrk="1" lvl="0"/>
            </a:fld>
            <a:endParaRPr altLang="ru-RU" sz="1200" lang="ru-RU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50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49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48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47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46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6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grpSp>
        <p:nvGrpSpPr>
          <p:cNvPr id="62" name=""/>
          <p:cNvGrpSpPr/>
          <p:nvPr/>
        </p:nvGrpSpPr>
        <p:grpSpPr>
          <a:xfrm rot="0">
            <a:off x="-30162" y="-30162"/>
            <a:ext cx="9204325" cy="5199062"/>
            <a:chOff x="-19" y="-19"/>
            <a:chExt cx="5798" cy="3275"/>
          </a:xfrm>
        </p:grpSpPr>
        <p:pic>
          <p:nvPicPr>
            <p:cNvPr id="2097183" name=""/>
            <p:cNvPicPr>
              <a:picLocks/>
            </p:cNvPicPr>
            <p:nvPr/>
          </p:nvPicPr>
          <p:blipFill>
            <a:blip xmlns:r="http://schemas.openxmlformats.org/officeDocument/2006/relationships" r:embed="rId2"/>
            <a:srcRect l="0" t="0" r="0" b="0"/>
            <a:stretch>
              <a:fillRect/>
            </a:stretch>
          </p:blipFill>
          <p:spPr>
            <a:xfrm rot="0">
              <a:off x="-19" y="-19"/>
              <a:ext cx="5798" cy="3275"/>
            </a:xfrm>
            <a:prstGeom prst="rect"/>
            <a:noFill/>
            <a:ln>
              <a:noFill/>
            </a:ln>
          </p:spPr>
        </p:pic>
        <p:sp>
          <p:nvSpPr>
            <p:cNvPr id="1048651" name=""/>
            <p:cNvSpPr txBox="1"/>
            <p:nvPr/>
          </p:nvSpPr>
          <p:spPr>
            <a:xfrm rot="0">
              <a:off x="32" y="32"/>
              <a:ext cx="5696" cy="3176"/>
            </a:xfrm>
            <a:prstGeom prst="rect"/>
            <a:noFill/>
            <a:ln>
              <a:noFill/>
            </a:ln>
          </p:spPr>
          <p:txBody>
            <a:bodyPr anchor="ctr" bIns="45720" lIns="91440" rIns="91440" tIns="45720" vert="horz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5pPr>
            </a:lstStyle>
            <a:p>
              <a:pPr algn="ctr" eaLnBrk="1" hangingPunct="1" latinLnBrk="1" lvl="0"/>
              <a:endParaRPr altLang="en-US" lang="en-US">
                <a:latin typeface="Calibri" pitchFamily="34" charset="0"/>
              </a:endParaRPr>
            </a:p>
          </p:txBody>
        </p:sp>
      </p:grpSp>
      <p:pic>
        <p:nvPicPr>
          <p:cNvPr id="2097184" name="" descr="зд.jpg"/>
          <p:cNvPicPr>
            <a:picLocks/>
          </p:cNvPicPr>
          <p:nvPr/>
        </p:nvPicPr>
        <p:blipFill>
          <a:blip xmlns:r="http://schemas.openxmlformats.org/officeDocument/2006/relationships"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429" t="8714" r="5000" b="1836"/>
          <a:stretch>
            <a:fillRect/>
          </a:stretch>
        </p:blipFill>
        <p:spPr>
          <a:xfrm rot="0">
            <a:off x="8143875" y="3714750"/>
            <a:ext cx="857250" cy="1238250"/>
          </a:xfrm>
          <a:prstGeom prst="rect"/>
          <a:noFill/>
          <a:ln>
            <a:noFill/>
          </a:ln>
        </p:spPr>
      </p:pic>
      <p:sp>
        <p:nvSpPr>
          <p:cNvPr id="1048654" name=""/>
          <p:cNvSpPr/>
          <p:nvPr>
            <p:ph type="dt" sz="half" idx="2"/>
          </p:nvPr>
        </p:nvSpPr>
        <p:spPr>
          <a:xfrm rot="0">
            <a:off x="457200" y="4767262"/>
            <a:ext cx="2133600" cy="274637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pPr eaLnBrk="1" hangingPunct="1" latinLnBrk="1" lvl="0"/>
            </a:fld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55" name=""/>
          <p:cNvSpPr/>
          <p:nvPr>
            <p:ph type="ftr" sz="quarter" idx="3"/>
          </p:nvPr>
        </p:nvSpPr>
        <p:spPr>
          <a:xfrm rot="0">
            <a:off x="3124200" y="4767262"/>
            <a:ext cx="2895600" cy="274637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r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t>Пасечник Е.А.</a:t>
            </a:r>
          </a:p>
        </p:txBody>
      </p:sp>
      <p:sp>
        <p:nvSpPr>
          <p:cNvPr id="1048656" name=""/>
          <p:cNvSpPr/>
          <p:nvPr>
            <p:ph type="sldNum" sz="quarter" idx="4"/>
          </p:nvPr>
        </p:nvSpPr>
        <p:spPr>
          <a:xfrm rot="0">
            <a:off x="6553200" y="4767262"/>
            <a:ext cx="2133600" cy="274637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ru-RU" sz="1200" lang="ru-RU">
                <a:solidFill>
                  <a:srgbClr val="898989"/>
                </a:solidFill>
                <a:latin typeface="Calibri" pitchFamily="34" charset="0"/>
              </a:rPr>
              <a:pPr algn="r" eaLnBrk="1" hangingPunct="1" latinLnBrk="1" lvl="0"/>
            </a:fld>
            <a:endParaRPr altLang="ru-RU" sz="1200" lang="ru-RU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57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3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grpSp>
        <p:nvGrpSpPr>
          <p:cNvPr id="34" name=""/>
          <p:cNvGrpSpPr/>
          <p:nvPr/>
        </p:nvGrpSpPr>
        <p:grpSpPr>
          <a:xfrm rot="0">
            <a:off x="-30162" y="-30162"/>
            <a:ext cx="9204325" cy="5199062"/>
            <a:chOff x="-19" y="-19"/>
            <a:chExt cx="5798" cy="3275"/>
          </a:xfrm>
        </p:grpSpPr>
        <p:pic>
          <p:nvPicPr>
            <p:cNvPr id="2097164" name=""/>
            <p:cNvPicPr>
              <a:picLocks/>
            </p:cNvPicPr>
            <p:nvPr/>
          </p:nvPicPr>
          <p:blipFill>
            <a:blip xmlns:r="http://schemas.openxmlformats.org/officeDocument/2006/relationships" r:embed="rId2"/>
            <a:srcRect l="0" t="0" r="0" b="0"/>
            <a:stretch>
              <a:fillRect/>
            </a:stretch>
          </p:blipFill>
          <p:spPr>
            <a:xfrm rot="0">
              <a:off x="-19" y="-19"/>
              <a:ext cx="5798" cy="3275"/>
            </a:xfrm>
            <a:prstGeom prst="rect"/>
            <a:noFill/>
            <a:ln>
              <a:noFill/>
            </a:ln>
          </p:spPr>
        </p:pic>
        <p:sp>
          <p:nvSpPr>
            <p:cNvPr id="1048594" name=""/>
            <p:cNvSpPr txBox="1"/>
            <p:nvPr/>
          </p:nvSpPr>
          <p:spPr>
            <a:xfrm rot="0">
              <a:off x="32" y="32"/>
              <a:ext cx="5696" cy="3176"/>
            </a:xfrm>
            <a:prstGeom prst="rect"/>
            <a:noFill/>
            <a:ln>
              <a:noFill/>
            </a:ln>
          </p:spPr>
          <p:txBody>
            <a:bodyPr anchor="ctr" bIns="45720" lIns="91440" rIns="91440" tIns="45720" vert="horz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5pPr>
            </a:lstStyle>
            <a:p>
              <a:pPr algn="ctr" eaLnBrk="1" hangingPunct="1" latinLnBrk="1" lvl="0"/>
              <a:endParaRPr altLang="en-US" lang="en-US">
                <a:latin typeface="Calibri" pitchFamily="34" charset="0"/>
              </a:endParaRPr>
            </a:p>
          </p:txBody>
        </p:sp>
      </p:grpSp>
      <p:pic>
        <p:nvPicPr>
          <p:cNvPr id="2097165" name="" descr="Baby Pooh and Friends 65 iron on stickers (heat transfer).gif"/>
          <p:cNvPicPr>
            <a:picLocks/>
          </p:cNvPicPr>
          <p:nvPr/>
        </p:nvPicPr>
        <p:blipFill>
          <a:blip xmlns:r="http://schemas.openxmlformats.org/officeDocument/2006/relationships" r:embed="rId3"/>
          <a:srcRect l="0" t="0" r="0" b="0"/>
          <a:stretch>
            <a:fillRect/>
          </a:stretch>
        </p:blipFill>
        <p:spPr>
          <a:xfrm rot="0">
            <a:off x="8072437" y="3786187"/>
            <a:ext cx="762000" cy="1214437"/>
          </a:xfrm>
          <a:prstGeom prst="rect"/>
          <a:noFill/>
          <a:ln>
            <a:noFill/>
          </a:ln>
        </p:spPr>
      </p:pic>
      <p:sp>
        <p:nvSpPr>
          <p:cNvPr id="1048597" name=""/>
          <p:cNvSpPr/>
          <p:nvPr>
            <p:ph type="dt" sz="half" idx="2"/>
          </p:nvPr>
        </p:nvSpPr>
        <p:spPr>
          <a:xfrm rot="0">
            <a:off x="457200" y="4767262"/>
            <a:ext cx="2133600" cy="274637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pPr eaLnBrk="1" hangingPunct="1" latinLnBrk="1" lvl="0"/>
            </a:fld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98" name=""/>
          <p:cNvSpPr/>
          <p:nvPr>
            <p:ph type="ftr" sz="quarter" idx="3"/>
          </p:nvPr>
        </p:nvSpPr>
        <p:spPr>
          <a:xfrm rot="0">
            <a:off x="3124200" y="4767262"/>
            <a:ext cx="2895600" cy="274637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r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t>Пасечник Е.А.</a:t>
            </a:r>
          </a:p>
        </p:txBody>
      </p:sp>
      <p:sp>
        <p:nvSpPr>
          <p:cNvPr id="1048599" name=""/>
          <p:cNvSpPr/>
          <p:nvPr>
            <p:ph type="sldNum" sz="quarter" idx="4"/>
          </p:nvPr>
        </p:nvSpPr>
        <p:spPr>
          <a:xfrm rot="0">
            <a:off x="6553200" y="4767262"/>
            <a:ext cx="2133600" cy="274637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ru-RU" sz="1200" lang="ru-RU">
                <a:solidFill>
                  <a:srgbClr val="898989"/>
                </a:solidFill>
                <a:latin typeface="Calibri" pitchFamily="34" charset="0"/>
              </a:rPr>
              <a:pPr algn="r" eaLnBrk="1" hangingPunct="1" latinLnBrk="1" lvl="0"/>
            </a:fld>
            <a:endParaRPr altLang="ru-RU" sz="1200" lang="ru-RU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661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62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4767262"/>
            <a:ext cx="2133600" cy="274637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pPr eaLnBrk="1" hangingPunct="1" latinLnBrk="1" lvl="0"/>
            </a:fld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4767262"/>
            <a:ext cx="2133600" cy="274637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ru-RU" sz="1200" lang="ru-RU">
                <a:solidFill>
                  <a:srgbClr val="898989"/>
                </a:solidFill>
                <a:latin typeface="Calibri" pitchFamily="34" charset="0"/>
              </a:rPr>
              <a:pPr algn="r" eaLnBrk="1" hangingPunct="1" latinLnBrk="1" lvl="0"/>
            </a:fld>
            <a:endParaRPr altLang="ru-RU" sz="1200" lang="ru-RU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4767262"/>
            <a:ext cx="2895600" cy="274637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r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t>Пасечник Е.А.</a:t>
            </a:r>
          </a:p>
        </p:txBody>
      </p:sp>
    </p:spTree>
  </p:cSld>
  <p:clrMapOvr>
    <a:masterClrMapping/>
  </p:clrMapOvr>
  <p:transition spd="slow" advClick="0" advTm="5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664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anchor="t" anchorCtr="0" bIns="45720" compatLnSpc="1" lIns="91440" numCol="1" rIns="91440" rtlCol="0" tIns="45720" vert="horz" wrap="square">
            <a:prstTxWarp prst="textNoShape"/>
            <a:normAutofit/>
          </a:bodyPr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baseline="0" b="0" cap="none" sz="3200" i="0" kern="1200" kumimoji="0" lang="ru-RU" noProof="0" normalizeH="0" spc="0" strike="noStrike" u="none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65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4767262"/>
            <a:ext cx="2133600" cy="274637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pPr eaLnBrk="1" hangingPunct="1" latinLnBrk="1" lvl="0"/>
            </a:fld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4767262"/>
            <a:ext cx="2133600" cy="274637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ru-RU" sz="1200" lang="ru-RU">
                <a:solidFill>
                  <a:srgbClr val="898989"/>
                </a:solidFill>
                <a:latin typeface="Calibri" pitchFamily="34" charset="0"/>
              </a:rPr>
              <a:pPr algn="r" eaLnBrk="1" hangingPunct="1" latinLnBrk="1" lvl="0"/>
            </a:fld>
            <a:endParaRPr altLang="ru-RU" sz="1200" lang="ru-RU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4767262"/>
            <a:ext cx="2895600" cy="274637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r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t>Пасечник Е.А.</a:t>
            </a:r>
          </a:p>
        </p:txBody>
      </p:sp>
    </p:spTree>
  </p:cSld>
  <p:clrMapOvr>
    <a:masterClrMapping/>
  </p:clrMapOvr>
  <p:transition spd="slow" advClick="0" advTm="5000">
    <p:split orient="vert"/>
  </p:transition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2.jpeg"/><Relationship Id="rId13" Type="http://schemas.openxmlformats.org/officeDocument/2006/relationships/image" Target="../media/image2.png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blipFill rotWithShape="0">
          <a:blip xmlns:r="http://schemas.openxmlformats.org/officeDocument/2006/relationships" r:embed="rId12">
            <a:alphaModFix amt="100000"/>
          </a:blip>
          <a:srcRect/>
          <a:stretch>
            <a:fillRect/>
          </a:stretch>
        </a:blipFill>
      </p:bgPr>
    </p:bg>
    <p:spTree>
      <p:nvGrpSpPr>
        <p:cNvPr id="2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76" name=""/>
          <p:cNvSpPr/>
          <p:nvPr>
            <p:ph type="title" sz="full" idx="0"/>
          </p:nvPr>
        </p:nvSpPr>
        <p:spPr>
          <a:xfrm rot="0">
            <a:off x="457200" y="206375"/>
            <a:ext cx="8229600" cy="85725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p>
            <a:pPr lvl="0"/>
            <a:r>
              <a:rPr altLang="ru-RU" lang="ru-RU"/>
              <a:t>Образец заголовка</a:t>
            </a:r>
          </a:p>
        </p:txBody>
      </p:sp>
      <p:sp>
        <p:nvSpPr>
          <p:cNvPr id="1048577" name=""/>
          <p:cNvSpPr/>
          <p:nvPr>
            <p:ph type="body" sz="full" idx="1"/>
          </p:nvPr>
        </p:nvSpPr>
        <p:spPr>
          <a:xfrm rot="0">
            <a:off x="457200" y="1200150"/>
            <a:ext cx="8229600" cy="3394075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lvl="0"/>
            <a:r>
              <a:rPr altLang="ru-RU" lang="ru-RU"/>
              <a:t>Образец текста</a:t>
            </a:r>
          </a:p>
          <a:p>
            <a:pPr lvl="1"/>
            <a:r>
              <a:rPr altLang="ru-RU" lang="ru-RU"/>
              <a:t>Второй уровень</a:t>
            </a:r>
          </a:p>
          <a:p>
            <a:pPr lvl="2"/>
            <a:r>
              <a:rPr altLang="ru-RU" lang="ru-RU"/>
              <a:t>Третий уровень</a:t>
            </a:r>
          </a:p>
          <a:p>
            <a:pPr lvl="3"/>
            <a:r>
              <a:rPr altLang="ru-RU" lang="ru-RU"/>
              <a:t>Четвертый уровень</a:t>
            </a:r>
          </a:p>
          <a:p>
            <a:pPr lvl="4"/>
            <a:r>
              <a:rPr altLang="ru-RU" lang="ru-RU"/>
              <a:t>Пятый уровень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4767262"/>
            <a:ext cx="2133600" cy="274637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pPr eaLnBrk="1" hangingPunct="1" latinLnBrk="1" lvl="0"/>
            </a:fld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4767262"/>
            <a:ext cx="2895600" cy="274637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r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t>Пасечник Е.А.</a:t>
            </a: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4767262"/>
            <a:ext cx="2133600" cy="274637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ru-RU" sz="1200" lang="ru-RU">
                <a:solidFill>
                  <a:srgbClr val="898989"/>
                </a:solidFill>
                <a:latin typeface="Calibri" pitchFamily="34" charset="0"/>
              </a:rPr>
              <a:pPr algn="r" eaLnBrk="1" hangingPunct="1" latinLnBrk="1" lvl="0"/>
            </a:fld>
            <a:endParaRPr altLang="ru-RU" sz="1200" lang="ru-RU">
              <a:solidFill>
                <a:srgbClr val="898989"/>
              </a:solidFill>
              <a:latin typeface="Calibri" pitchFamily="34" charset="0"/>
            </a:endParaRPr>
          </a:p>
        </p:txBody>
      </p:sp>
      <p:grpSp>
        <p:nvGrpSpPr>
          <p:cNvPr id="23" name=""/>
          <p:cNvGrpSpPr/>
          <p:nvPr/>
        </p:nvGrpSpPr>
        <p:grpSpPr>
          <a:xfrm rot="0">
            <a:off x="-30162" y="-30162"/>
            <a:ext cx="9204325" cy="5199062"/>
            <a:chOff x="-19" y="-19"/>
            <a:chExt cx="5798" cy="3275"/>
          </a:xfrm>
        </p:grpSpPr>
        <p:pic>
          <p:nvPicPr>
            <p:cNvPr id="2097152" name=""/>
            <p:cNvPicPr>
              <a:picLocks/>
            </p:cNvPicPr>
            <p:nvPr/>
          </p:nvPicPr>
          <p:blipFill>
            <a:blip xmlns:r="http://schemas.openxmlformats.org/officeDocument/2006/relationships" r:embed="rId13"/>
            <a:srcRect l="0" t="0" r="0" b="0"/>
            <a:stretch>
              <a:fillRect/>
            </a:stretch>
          </p:blipFill>
          <p:spPr>
            <a:xfrm rot="0">
              <a:off x="-19" y="-19"/>
              <a:ext cx="5798" cy="3275"/>
            </a:xfrm>
            <a:prstGeom prst="rect"/>
            <a:noFill/>
            <a:ln>
              <a:noFill/>
            </a:ln>
          </p:spPr>
        </p:pic>
        <p:sp>
          <p:nvSpPr>
            <p:cNvPr id="1048581" name=""/>
            <p:cNvSpPr txBox="1"/>
            <p:nvPr/>
          </p:nvSpPr>
          <p:spPr>
            <a:xfrm rot="0">
              <a:off x="32" y="32"/>
              <a:ext cx="5696" cy="3176"/>
            </a:xfrm>
            <a:prstGeom prst="rect"/>
            <a:noFill/>
            <a:ln>
              <a:noFill/>
            </a:ln>
          </p:spPr>
          <p:txBody>
            <a:bodyPr anchor="ctr" bIns="45720" lIns="91440" rIns="91440" tIns="45720" vert="horz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sym typeface="Arial" pitchFamily="34" charset="0"/>
                </a:defRPr>
              </a:lvl5pPr>
            </a:lstStyle>
            <a:p>
              <a:pPr algn="ctr" eaLnBrk="1" hangingPunct="1" latinLnBrk="1" lvl="0"/>
              <a:endParaRPr altLang="en-US" lang="en-US">
                <a:latin typeface="Calibri" pitchFamily="34" charset="0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1" hdr="0" sldNum="0"/>
  <p:txStyles>
    <p:titleStyle>
      <a:lvl1pPr algn="ctr" eaLnBrk="0" fontAlgn="base" hangingPunct="0" rtl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algn="ctr" fontAlgn="base" marL="4572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algn="ctr" fontAlgn="base" marL="9144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algn="ctr" fontAlgn="base" marL="13716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algn="ctr" fontAlgn="base" marL="18288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algn="l" eaLnBrk="0" fontAlgn="base" hangingPunct="0" indent="-342900" marL="342900" rtl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eaLnBrk="0" fontAlgn="base" hangingPunct="0" indent="-285750" marL="742950" rtl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eaLnBrk="0" fontAlgn="base" hangingPunct="0" indent="-228600" marL="1143000" rtl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eaLnBrk="0" fontAlgn="base" hangingPunct="0" indent="-228600" marL="1600200" rtl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eaLnBrk="0" fontAlgn="base" hangingPunct="0" indent="-228600" marL="2057400" rtl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2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90" name=""/>
          <p:cNvSpPr/>
          <p:nvPr>
            <p:ph type="ctrTitle" sz="full" idx="0"/>
          </p:nvPr>
        </p:nvSpPr>
        <p:spPr>
          <a:xfrm rot="0">
            <a:off x="685800" y="411162"/>
            <a:ext cx="7702550" cy="1439862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ctr">
              <a:defRPr sz="4400"/>
            </a:lvl1pPr>
          </a:lstStyle>
          <a:p>
            <a:pPr eaLnBrk="1" hangingPunct="1" latinLnBrk="1" lvl="0"/>
            <a:r>
              <a:rPr altLang="ru-RU" b="1" sz="2000" lang="ru-RU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</a:rPr>
              <a:t>Многофункциональное дидактическое пособие </a:t>
            </a:r>
            <a:br/>
            <a:r>
              <a:rPr altLang="ru-RU" b="1" sz="2400" lang="ru-RU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</a:rPr>
              <a:t>« СКАЗОЧНАЯ КАРУСЕЛЬ »</a:t>
            </a:r>
            <a:br/>
            <a:r>
              <a:rPr altLang="ru-RU" b="1" sz="1800" lang="ru-RU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</a:rPr>
              <a:t>для детей с трех лет</a:t>
            </a:r>
          </a:p>
        </p:txBody>
      </p:sp>
      <p:sp>
        <p:nvSpPr>
          <p:cNvPr id="1048591" name=""/>
          <p:cNvSpPr/>
          <p:nvPr>
            <p:ph type="subTitle" sz="full" idx="1"/>
          </p:nvPr>
        </p:nvSpPr>
        <p:spPr>
          <a:xfrm rot="0">
            <a:off x="5148262" y="2427287"/>
            <a:ext cx="3448050" cy="1368425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ctr" marL="0">
              <a:buNone/>
              <a:defRPr sz="3200">
                <a:solidFill>
                  <a:schemeClr val="dk1"/>
                </a:solidFill>
              </a:defRPr>
            </a:lvl1pPr>
            <a:lvl2pPr algn="ctr" marL="457200">
              <a:buNone/>
            </a:lvl2pPr>
            <a:lvl3pPr algn="ctr" marL="914400">
              <a:buNone/>
            </a:lvl3pPr>
            <a:lvl4pPr algn="ctr" marL="1371600">
              <a:buNone/>
            </a:lvl4pPr>
            <a:lvl5pPr algn="ctr" marL="1828800">
              <a:buNone/>
            </a:lvl5pPr>
          </a:lstStyle>
          <a:p>
            <a:pPr eaLnBrk="1" hangingPunct="1" latinLnBrk="1" lvl="0"/>
            <a:r>
              <a:rPr altLang="ru-RU" sz="1400" lang="ru-RU">
                <a:latin typeface="Times New Roman" pitchFamily="18" charset="0"/>
                <a:ea typeface="Times New Roman" pitchFamily="18" charset="0"/>
              </a:rPr>
              <a:t>    </a:t>
            </a:r>
            <a:r>
              <a:rPr altLang="ru-RU" b="1" sz="1400" lang="ru-RU">
                <a:latin typeface="Times New Roman" pitchFamily="18" charset="0"/>
                <a:ea typeface="Times New Roman" pitchFamily="18" charset="0"/>
              </a:rPr>
              <a:t>Автор:</a:t>
            </a:r>
          </a:p>
          <a:p>
            <a:pPr eaLnBrk="1" hangingPunct="1" latinLnBrk="1" lvl="0"/>
            <a:r>
              <a:rPr altLang="ru-RU" b="1" sz="1400" lang="ru-RU">
                <a:latin typeface="Times New Roman" pitchFamily="18" charset="0"/>
                <a:ea typeface="Times New Roman" pitchFamily="18" charset="0"/>
              </a:rPr>
              <a:t> Довбыш Александра Юрьевна                                                                     Педагог психолог                                                                  МБДОУ «Ясли – сад № 249 г. Донецка»</a:t>
            </a:r>
          </a:p>
        </p:txBody>
      </p:sp>
      <p:sp>
        <p:nvSpPr>
          <p:cNvPr id="1048592" name=""/>
          <p:cNvSpPr txBox="1"/>
          <p:nvPr/>
        </p:nvSpPr>
        <p:spPr>
          <a:xfrm rot="0">
            <a:off x="0" y="4767262"/>
            <a:ext cx="2895600" cy="274637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32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24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0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baseline="0" b="0" sz="20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indent="0" lvl="0" marL="0">
              <a:spcBef>
                <a:spcPct val="0"/>
              </a:spcBef>
              <a:buFontTx/>
              <a:buNone/>
            </a:pPr>
            <a:r>
              <a:rPr altLang="ru-RU" sz="1800" lang="ru-RU">
                <a:latin typeface="Arial" pitchFamily="34" charset="0"/>
                <a:ea typeface="Arial" pitchFamily="34" charset="0"/>
              </a:rPr>
              <a:t>Пасечник Е.А.</a:t>
            </a:r>
          </a:p>
        </p:txBody>
      </p:sp>
      <p:sp>
        <p:nvSpPr>
          <p:cNvPr id="1048593" name=""/>
          <p:cNvSpPr txBox="1"/>
          <p:nvPr/>
        </p:nvSpPr>
        <p:spPr>
          <a:xfrm rot="0">
            <a:off x="4572000" y="4572000"/>
            <a:ext cx="741679" cy="396240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r>
              <a:rPr altLang="en-US" b="1" sz="2000" lang="en-US">
                <a:solidFill>
                  <a:srgbClr val="403152"/>
                </a:solidFill>
                <a:latin typeface="Times New Roman" pitchFamily="18" charset="0"/>
                <a:ea typeface="Times New Roman" pitchFamily="18" charset="0"/>
              </a:rPr>
              <a:t>2023</a:t>
            </a:r>
          </a:p>
        </p:txBody>
      </p:sp>
      <p:pic>
        <p:nvPicPr>
          <p:cNvPr id="2097163" name="" descr="https://sun9-36.userapi.com/impg/z5mYKEWReaBd_ic8U1EnzHbBshb7eMfbd-D3cA/RJ1GNRGMkk4.jpg?size=1620x2160&amp;quality=95&amp;sign=581f61181549a13559a969cfb366534e&amp;type=album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1536700" y="1590675"/>
            <a:ext cx="3443287" cy="5359400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slow" advClick="0" advTm="5000">
    <p:split dir="out" orient="vert"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27" name=""/>
          <p:cNvSpPr/>
          <p:nvPr>
            <p:ph type="title" sz="full" idx="0"/>
          </p:nvPr>
        </p:nvSpPr>
        <p:spPr>
          <a:xfrm rot="0">
            <a:off x="457200" y="206375"/>
            <a:ext cx="4906962" cy="421005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lvl="0"/>
            <a:r>
              <a:rPr altLang="ru-RU" b="1" sz="2000" lang="ru-RU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ДИДАКТИЧЕСКАЯ ИГРА</a:t>
            </a:r>
            <a:br/>
            <a:r>
              <a:rPr altLang="ru-RU" b="1" sz="2000" lang="ru-RU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  «Герои любимых сказок»</a:t>
            </a:r>
            <a:br/>
            <a:r>
              <a:rPr altLang="ru-RU" b="1" sz="2000" lang="ru-RU">
                <a:latin typeface="Times New Roman" pitchFamily="18" charset="0"/>
                <a:ea typeface="Times New Roman" pitchFamily="18" charset="0"/>
              </a:rPr>
              <a:t>Цель</a:t>
            </a:r>
            <a:r>
              <a:rPr altLang="ru-RU" sz="2000" lang="ru-RU">
                <a:latin typeface="Times New Roman" pitchFamily="18" charset="0"/>
                <a:ea typeface="Times New Roman" pitchFamily="18" charset="0"/>
              </a:rPr>
              <a:t> : Закреплять знания детей о героях любимых сказок. Развивать речь, воображение, способность анализировать поступки сказочных героев.</a:t>
            </a:r>
            <a:br/>
            <a:r>
              <a:rPr altLang="ru-RU" b="1" sz="2000" lang="ru-RU">
                <a:latin typeface="Times New Roman" pitchFamily="18" charset="0"/>
                <a:ea typeface="Times New Roman" pitchFamily="18" charset="0"/>
              </a:rPr>
              <a:t>Ход игры:</a:t>
            </a:r>
            <a:r>
              <a:rPr altLang="ru-RU" sz="2000" lang="ru-RU">
                <a:latin typeface="Times New Roman" pitchFamily="18" charset="0"/>
                <a:ea typeface="Times New Roman" pitchFamily="18" charset="0"/>
              </a:rPr>
              <a:t> Воспитатель предлагает детям прослушать небольшое четверостишие про сказочного героя. Дети должны угадать героя из сказки и с помощи мимики, жестов передать особенности его характера.</a:t>
            </a:r>
            <a:br/>
            <a:endParaRPr altLang="ru-RU" sz="2000" lang="ru-RU"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1048628" name=""/>
          <p:cNvSpPr txBox="1"/>
          <p:nvPr/>
        </p:nvSpPr>
        <p:spPr>
          <a:xfrm rot="0">
            <a:off x="3124200" y="4767262"/>
            <a:ext cx="2895600" cy="274637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r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t>Пасечник Е.А.</a:t>
            </a:r>
          </a:p>
        </p:txBody>
      </p:sp>
      <p:pic>
        <p:nvPicPr>
          <p:cNvPr id="2097174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5310187" y="1017587"/>
            <a:ext cx="3711575" cy="6894512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slow" advClick="0" advTm="5000">
    <p:split dir="out"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29" name=""/>
          <p:cNvSpPr/>
          <p:nvPr>
            <p:ph type="title" sz="full" idx="0"/>
          </p:nvPr>
        </p:nvSpPr>
        <p:spPr>
          <a:xfrm rot="0">
            <a:off x="457200" y="206375"/>
            <a:ext cx="8229600" cy="1789112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lvl="0"/>
            <a:br/>
            <a:br/>
            <a:r>
              <a:rPr altLang="ru-RU" b="1" sz="1800" lang="ru-RU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Сенсорно-моторные игры (цвета, фигуры, лабиринты)</a:t>
            </a:r>
            <a:br/>
            <a:r>
              <a:rPr altLang="ru-RU" b="1" sz="1800" lang="ru-RU">
                <a:latin typeface="Times New Roman" pitchFamily="18" charset="0"/>
                <a:ea typeface="Times New Roman" pitchFamily="18" charset="0"/>
              </a:rPr>
              <a:t>Цель:</a:t>
            </a:r>
            <a:br/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-обогащать сенсорный опыт детей в ходе предметно-игровой деятельности;</a:t>
            </a:r>
            <a:br/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-развивать умение группировать и сравнивать предметы в соответствии с образцом;</a:t>
            </a:r>
            <a:br/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-формировать представление о сенсорных эталонах (цвет, форма, величина);</a:t>
            </a:r>
            <a:br/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-развивать и совершенствовать у детей все виды восприятия, обогащать их чувственный опыт;</a:t>
            </a:r>
            <a:br/>
            <a:endParaRPr altLang="ru-RU" sz="1800" lang="ru-RU"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1048630" name=""/>
          <p:cNvSpPr txBox="1"/>
          <p:nvPr/>
        </p:nvSpPr>
        <p:spPr>
          <a:xfrm rot="0">
            <a:off x="3124200" y="4767262"/>
            <a:ext cx="2895600" cy="274637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r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t>Пасечник Е.А.</a:t>
            </a:r>
          </a:p>
        </p:txBody>
      </p:sp>
      <p:pic>
        <p:nvPicPr>
          <p:cNvPr id="2097175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701675" y="2457450"/>
            <a:ext cx="2479675" cy="4930775"/>
          </a:xfrm>
          <a:prstGeom prst="rect"/>
          <a:noFill/>
          <a:ln>
            <a:noFill/>
          </a:ln>
        </p:spPr>
      </p:pic>
      <p:pic>
        <p:nvPicPr>
          <p:cNvPr id="2097176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3651250" y="2457450"/>
            <a:ext cx="2414587" cy="4930775"/>
          </a:xfrm>
          <a:prstGeom prst="rect"/>
          <a:noFill/>
          <a:ln>
            <a:noFill/>
          </a:ln>
        </p:spPr>
      </p:pic>
      <p:pic>
        <p:nvPicPr>
          <p:cNvPr id="2097177" name=""/>
          <p:cNvPicPr>
            <a:picLocks/>
          </p:cNvPicPr>
          <p:nvPr/>
        </p:nvPicPr>
        <p:blipFill>
          <a:blip xmlns:r="http://schemas.openxmlformats.org/officeDocument/2006/relationships" r:embed="rId3"/>
          <a:srcRect l="0" t="0" r="0" b="0"/>
          <a:stretch>
            <a:fillRect/>
          </a:stretch>
        </p:blipFill>
        <p:spPr>
          <a:xfrm rot="0">
            <a:off x="6534150" y="2457450"/>
            <a:ext cx="2212975" cy="4930775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slow" advClick="0" advTm="5000">
    <p:split dir="out"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31" name=""/>
          <p:cNvSpPr/>
          <p:nvPr/>
        </p:nvSpPr>
        <p:spPr>
          <a:xfrm rot="0">
            <a:off x="323850" y="339725"/>
            <a:ext cx="8424862" cy="203200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32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24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0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baseline="0" b="0" sz="20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algn="ctr" eaLnBrk="1" hangingPunct="1" indent="0" latinLnBrk="1" lvl="0" marL="0">
              <a:spcBef>
                <a:spcPct val="0"/>
              </a:spcBef>
              <a:buFontTx/>
              <a:buNone/>
            </a:pP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Пособие «Сказочная карусель» можн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 п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ст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янн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 обн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влять, </a:t>
            </a:r>
          </a:p>
          <a:p>
            <a:pPr algn="ctr" eaLnBrk="1" hangingPunct="1" indent="0" latinLnBrk="1" lvl="0" marL="0">
              <a:spcBef>
                <a:spcPct val="0"/>
              </a:spcBef>
              <a:buFontTx/>
              <a:buNone/>
            </a:pP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м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e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нять ск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a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зки, д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п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лнять н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выми игр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a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ми и 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a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трибут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a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ми.</a:t>
            </a:r>
            <a:br/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Игры и упражнения из данного пособия могут быть использованы психологами, педагогами при организации развивающих занятий с детьми с задержкой речевого развития, общим недоразвитием, а также этими играми </a:t>
            </a:r>
          </a:p>
          <a:p>
            <a:pPr algn="ctr" eaLnBrk="1" hangingPunct="1" indent="0" latinLnBrk="1" lvl="0" marL="0">
              <a:spcBef>
                <a:spcPct val="0"/>
              </a:spcBef>
              <a:buFontTx/>
              <a:buNone/>
            </a:pP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могут воспользоваться  родители.</a:t>
            </a:r>
            <a:br/>
            <a:endParaRPr altLang="ru-RU" sz="1800" lang="ru-RU">
              <a:latin typeface="Times New Roman" pitchFamily="18" charset="0"/>
              <a:ea typeface="Times New Roman" pitchFamily="18" charset="0"/>
            </a:endParaRPr>
          </a:p>
        </p:txBody>
      </p:sp>
      <p:pic>
        <p:nvPicPr>
          <p:cNvPr id="2097178" name="" descr="https://catherineasquithgallery.com/uploads/posts/2021-03/1614596883_75-p-spasibo-na-belom-fone-111.jpg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2676525" y="2200275"/>
            <a:ext cx="3432175" cy="4718050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slow" advClick="0" advTm="5000">
    <p:split dir="out"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3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01" name=""/>
          <p:cNvSpPr txBox="1"/>
          <p:nvPr/>
        </p:nvSpPr>
        <p:spPr>
          <a:xfrm rot="0">
            <a:off x="3124200" y="4767262"/>
            <a:ext cx="2895600" cy="274637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r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t>Пасечник Е.А.</a:t>
            </a:r>
          </a:p>
        </p:txBody>
      </p:sp>
      <p:sp>
        <p:nvSpPr>
          <p:cNvPr id="1048602" name=""/>
          <p:cNvSpPr/>
          <p:nvPr/>
        </p:nvSpPr>
        <p:spPr>
          <a:xfrm rot="0">
            <a:off x="214312" y="1143000"/>
            <a:ext cx="8643938" cy="106934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32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24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0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baseline="0" b="0" sz="20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eaLnBrk="1" hangingPunct="1" indent="0" latinLnBrk="1" lvl="0" marL="0">
              <a:spcBef>
                <a:spcPct val="0"/>
              </a:spcBef>
              <a:buFontTx/>
              <a:buNone/>
            </a:pPr>
            <a:endParaRPr altLang="ru-RU" b="1" sz="1200" lang="ru-RU">
              <a:latin typeface="Arial" pitchFamily="34" charset="0"/>
              <a:ea typeface="Arial" pitchFamily="34" charset="0"/>
            </a:endParaRPr>
          </a:p>
          <a:p>
            <a:pPr eaLnBrk="1" hangingPunct="1" indent="0" latinLnBrk="1" lvl="0" marL="0">
              <a:spcBef>
                <a:spcPct val="0"/>
              </a:spcBef>
              <a:buFontTx/>
              <a:buNone/>
            </a:pPr>
            <a:endParaRPr altLang="ru-RU" b="1" sz="1200" lang="ru-RU">
              <a:latin typeface="Arial" pitchFamily="34" charset="0"/>
              <a:ea typeface="Arial" pitchFamily="34" charset="0"/>
            </a:endParaRPr>
          </a:p>
          <a:p>
            <a:pPr eaLnBrk="1" hangingPunct="1" indent="0" latinLnBrk="1" lvl="0" marL="0">
              <a:spcBef>
                <a:spcPct val="0"/>
              </a:spcBef>
              <a:buFontTx/>
              <a:buNone/>
            </a:pPr>
            <a:endParaRPr altLang="ru-RU" b="1" sz="1200" lang="ru-RU">
              <a:latin typeface="Arial" pitchFamily="34" charset="0"/>
              <a:ea typeface="Arial" pitchFamily="34" charset="0"/>
            </a:endParaRPr>
          </a:p>
          <a:p>
            <a:pPr eaLnBrk="1" hangingPunct="1" indent="0" latinLnBrk="1" lvl="0" marL="0">
              <a:spcBef>
                <a:spcPct val="0"/>
              </a:spcBef>
              <a:buFontTx/>
              <a:buNone/>
            </a:pPr>
            <a:endParaRPr altLang="ru-RU" b="1" sz="1200" lang="ru-RU">
              <a:latin typeface="Arial" pitchFamily="34" charset="0"/>
              <a:ea typeface="Arial" pitchFamily="34" charset="0"/>
            </a:endParaRPr>
          </a:p>
          <a:p>
            <a:pPr eaLnBrk="1" hangingPunct="1" indent="0" latinLnBrk="1" lvl="0" marL="0">
              <a:spcBef>
                <a:spcPct val="0"/>
              </a:spcBef>
              <a:buFontTx/>
              <a:buNone/>
            </a:pPr>
            <a:endParaRPr altLang="ru-RU" sz="1800" lang="ru-RU">
              <a:latin typeface="Arial" pitchFamily="34" charset="0"/>
              <a:ea typeface="Arial" pitchFamily="34" charset="0"/>
            </a:endParaRPr>
          </a:p>
        </p:txBody>
      </p:sp>
      <p:sp>
        <p:nvSpPr>
          <p:cNvPr id="1048603" name=""/>
          <p:cNvSpPr/>
          <p:nvPr/>
        </p:nvSpPr>
        <p:spPr>
          <a:xfrm rot="0">
            <a:off x="1042987" y="74612"/>
            <a:ext cx="6840537" cy="515874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32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24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0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baseline="0" b="0" sz="20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eaLnBrk="1" hangingPunct="1" indent="0" latinLnBrk="1" lvl="0" marL="0">
              <a:spcBef>
                <a:spcPct val="0"/>
              </a:spcBef>
              <a:buFontTx/>
              <a:buNone/>
            </a:pPr>
            <a:r>
              <a:rPr altLang="ru-RU" b="1" sz="1800" lang="ru-RU">
                <a:latin typeface="Times New Roman" pitchFamily="18" charset="0"/>
                <a:ea typeface="Times New Roman" pitchFamily="18" charset="0"/>
              </a:rPr>
              <a:t>Цель дидактического пособия: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 рa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звитие л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гич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e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ског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o 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мышл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e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ния, тв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рческ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го в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oo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бр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a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жения, 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б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гащение сл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в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рн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го з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a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п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a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са д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e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тей дошкольного в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зраста, развити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e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 п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зн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a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вательн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й 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a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ктивн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сти, вним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a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ния, образн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-смысл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в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й п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a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мяти.</a:t>
            </a:r>
            <a:br/>
            <a:r>
              <a:rPr altLang="ru-RU" b="1" sz="1800" lang="ru-RU">
                <a:latin typeface="Times New Roman" pitchFamily="18" charset="0"/>
                <a:ea typeface="Times New Roman" pitchFamily="18" charset="0"/>
              </a:rPr>
              <a:t>Задачи: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 </a:t>
            </a:r>
          </a:p>
          <a:p>
            <a:pPr eaLnBrk="1" hangingPunct="1" indent="0" latinLnBrk="1" lvl="0" marL="0">
              <a:spcBef>
                <a:spcPct val="0"/>
              </a:spcBef>
              <a:buFontTx/>
              <a:buNone/>
            </a:pP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- прo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д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лжать ф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рмир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вать умение детей п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след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вательн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 п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e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р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e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давать с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держание литературн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г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 пр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изведения;</a:t>
            </a:r>
          </a:p>
          <a:p>
            <a:pPr eaLnBrk="1" hangingPunct="1" indent="0" latinLnBrk="1" lvl="0" marL="0">
              <a:spcBef>
                <a:spcPct val="0"/>
              </a:spcBef>
              <a:buFontTx/>
              <a:buNone/>
            </a:pP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- р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a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звив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a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ть тв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рческ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е вообр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a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жение, л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гическ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е мышление, внимание, память, п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знав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a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т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e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льный инт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e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р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e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с, м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e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лкую м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т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рику рук;</a:t>
            </a:r>
          </a:p>
          <a:p>
            <a:pPr eaLnBrk="1" hangingPunct="1" indent="0" latinLnBrk="1" lvl="0" marL="0">
              <a:spcBef>
                <a:spcPct val="0"/>
              </a:spcBef>
              <a:buFontTx/>
              <a:buNone/>
            </a:pP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- в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спитывать люб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вь и инт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e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р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e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с к худож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e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ств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e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нной лит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e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ратур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e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, нравств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e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нно-эст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e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тич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e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ско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e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 отнош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e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ни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e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 к п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e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рсон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a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ж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a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м лит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e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р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a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турного произв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e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д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e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ния.</a:t>
            </a:r>
            <a:br/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- р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a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сширять и 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a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ктивизиров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a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ть слов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a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рь;</a:t>
            </a:r>
            <a:br/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- р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a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звив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a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ть связную речь;</a:t>
            </a:r>
            <a:br/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- р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a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звив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a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ть т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a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ктильные ощущения д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e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т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e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й, м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e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лкую м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т</a:t>
            </a:r>
            <a:r>
              <a:rPr altLang="ru-RU" sz="18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рику пальцев рук</a:t>
            </a:r>
          </a:p>
          <a:p>
            <a:pPr eaLnBrk="1" hangingPunct="1" indent="0" latinLnBrk="1" lvl="0" marL="0">
              <a:spcBef>
                <a:spcPct val="0"/>
              </a:spcBef>
              <a:buFontTx/>
              <a:buNone/>
            </a:pPr>
            <a:r>
              <a:rPr altLang="ru-RU" b="1" sz="1800" lang="ru-RU">
                <a:latin typeface="Times New Roman" pitchFamily="18" charset="0"/>
                <a:ea typeface="Times New Roman" pitchFamily="18" charset="0"/>
              </a:rPr>
              <a:t>Возрастная категория: 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3-7 лет</a:t>
            </a:r>
          </a:p>
        </p:txBody>
      </p:sp>
    </p:spTree>
  </p:cSld>
  <p:clrMapOvr>
    <a:masterClrMapping/>
  </p:clrMapOvr>
  <p:transition spd="slow" advClick="0" advTm="5000">
    <p:split dir="out" orient="vert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3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04" name=""/>
          <p:cNvSpPr txBox="1"/>
          <p:nvPr/>
        </p:nvSpPr>
        <p:spPr>
          <a:xfrm rot="0">
            <a:off x="3124200" y="4767262"/>
            <a:ext cx="2895600" cy="274637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r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t>Пасечник Е.А.</a:t>
            </a:r>
          </a:p>
        </p:txBody>
      </p:sp>
      <p:sp>
        <p:nvSpPr>
          <p:cNvPr id="1048605" name=""/>
          <p:cNvSpPr txBox="1"/>
          <p:nvPr/>
        </p:nvSpPr>
        <p:spPr>
          <a:xfrm rot="0">
            <a:off x="395287" y="411162"/>
            <a:ext cx="8062912" cy="38163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32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24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0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baseline="0" b="0" sz="20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algn="ctr" indent="0" lvl="0" marL="0">
              <a:spcBef>
                <a:spcPct val="0"/>
              </a:spcBef>
              <a:buFontTx/>
              <a:buNone/>
            </a:pPr>
            <a:r>
              <a:rPr altLang="ru-RU" b="1" sz="2000" lang="ru-RU" u="sng">
                <a:latin typeface="Times New Roman" pitchFamily="18" charset="0"/>
                <a:ea typeface="Times New Roman" pitchFamily="18" charset="0"/>
              </a:rPr>
              <a:t>Дидактические игры </a:t>
            </a:r>
            <a:r>
              <a:rPr altLang="ru-RU" sz="2000" lang="en-GB">
                <a:latin typeface="Times New Roman" pitchFamily="18" charset="0"/>
                <a:ea typeface="Times New Roman" pitchFamily="18" charset="0"/>
              </a:rPr>
              <a:t>- это разновидность игр с правилами, специально создаваемых педагогикой в целях обучения и воспитания детей. </a:t>
            </a:r>
            <a:br/>
            <a:r>
              <a:rPr altLang="ru-RU" sz="2000" lang="en-GB">
                <a:latin typeface="Times New Roman" pitchFamily="18" charset="0"/>
                <a:ea typeface="Times New Roman" pitchFamily="18" charset="0"/>
              </a:rPr>
              <a:t>Они направлены на решение конкретных задач обучения детей, но в то же время в них проявляется воспитательное и развивающее </a:t>
            </a:r>
            <a:br/>
            <a:r>
              <a:rPr altLang="ru-RU" sz="2000" lang="en-GB">
                <a:latin typeface="Times New Roman" pitchFamily="18" charset="0"/>
                <a:ea typeface="Times New Roman" pitchFamily="18" charset="0"/>
              </a:rPr>
              <a:t>влияние игровой деятельности.</a:t>
            </a:r>
            <a:br/>
            <a:r>
              <a:rPr altLang="ru-RU" sz="2000" lang="en-GB">
                <a:latin typeface="Times New Roman" pitchFamily="18" charset="0"/>
                <a:ea typeface="Times New Roman" pitchFamily="18" charset="0"/>
              </a:rPr>
              <a:t>Развитию эмo</a:t>
            </a:r>
            <a:r>
              <a:rPr altLang="ru-RU" sz="2000" lang="ru-RU">
                <a:latin typeface="Times New Roman" pitchFamily="18" charset="0"/>
                <a:ea typeface="Times New Roman" pitchFamily="18" charset="0"/>
              </a:rPr>
              <a:t>ци</a:t>
            </a:r>
            <a:r>
              <a:rPr altLang="ru-RU" sz="20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2000" lang="ru-RU">
                <a:latin typeface="Times New Roman" pitchFamily="18" charset="0"/>
                <a:ea typeface="Times New Roman" pitchFamily="18" charset="0"/>
              </a:rPr>
              <a:t>нальн</a:t>
            </a:r>
            <a:r>
              <a:rPr altLang="ru-RU" sz="20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2000" lang="ru-RU">
                <a:latin typeface="Times New Roman" pitchFamily="18" charset="0"/>
                <a:ea typeface="Times New Roman" pitchFamily="18" charset="0"/>
              </a:rPr>
              <a:t>й сферы сп</a:t>
            </a:r>
            <a:r>
              <a:rPr altLang="ru-RU" sz="20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2000" lang="ru-RU">
                <a:latin typeface="Times New Roman" pitchFamily="18" charset="0"/>
                <a:ea typeface="Times New Roman" pitchFamily="18" charset="0"/>
              </a:rPr>
              <a:t>с</a:t>
            </a:r>
            <a:r>
              <a:rPr altLang="ru-RU" sz="20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2000" lang="ru-RU">
                <a:latin typeface="Times New Roman" pitchFamily="18" charset="0"/>
                <a:ea typeface="Times New Roman" pitchFamily="18" charset="0"/>
              </a:rPr>
              <a:t>бствуют все виды ф</a:t>
            </a:r>
            <a:r>
              <a:rPr altLang="ru-RU" sz="20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2000" lang="ru-RU">
                <a:latin typeface="Times New Roman" pitchFamily="18" charset="0"/>
                <a:ea typeface="Times New Roman" pitchFamily="18" charset="0"/>
              </a:rPr>
              <a:t>рмы и мет</a:t>
            </a:r>
            <a:r>
              <a:rPr altLang="ru-RU" sz="20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2000" lang="ru-RU">
                <a:latin typeface="Times New Roman" pitchFamily="18" charset="0"/>
                <a:ea typeface="Times New Roman" pitchFamily="18" charset="0"/>
              </a:rPr>
              <a:t>ды в</a:t>
            </a:r>
            <a:r>
              <a:rPr altLang="ru-RU" sz="20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2000" lang="ru-RU">
                <a:latin typeface="Times New Roman" pitchFamily="18" charset="0"/>
                <a:ea typeface="Times New Roman" pitchFamily="18" charset="0"/>
              </a:rPr>
              <a:t>спитания, н</a:t>
            </a:r>
            <a:r>
              <a:rPr altLang="ru-RU" sz="20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2000" lang="ru-RU">
                <a:latin typeface="Times New Roman" pitchFamily="18" charset="0"/>
                <a:ea typeface="Times New Roman" pitchFamily="18" charset="0"/>
              </a:rPr>
              <a:t> </a:t>
            </a:r>
            <a:r>
              <a:rPr altLang="ru-RU" sz="20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2000" lang="ru-RU">
                <a:latin typeface="Times New Roman" pitchFamily="18" charset="0"/>
                <a:ea typeface="Times New Roman" pitchFamily="18" charset="0"/>
              </a:rPr>
              <a:t>с</a:t>
            </a:r>
            <a:r>
              <a:rPr altLang="ru-RU" sz="20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2000" lang="ru-RU">
                <a:latin typeface="Times New Roman" pitchFamily="18" charset="0"/>
                <a:ea typeface="Times New Roman" pitchFamily="18" charset="0"/>
              </a:rPr>
              <a:t>бую р</a:t>
            </a:r>
            <a:r>
              <a:rPr altLang="ru-RU" sz="20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2000" lang="ru-RU">
                <a:latin typeface="Times New Roman" pitchFamily="18" charset="0"/>
                <a:ea typeface="Times New Roman" pitchFamily="18" charset="0"/>
              </a:rPr>
              <a:t>ль в </a:t>
            </a:r>
            <a:r>
              <a:rPr altLang="ru-RU" sz="20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2000" lang="ru-RU">
                <a:latin typeface="Times New Roman" pitchFamily="18" charset="0"/>
                <a:ea typeface="Times New Roman" pitchFamily="18" charset="0"/>
              </a:rPr>
              <a:t>б</a:t>
            </a:r>
            <a:r>
              <a:rPr altLang="ru-RU" sz="20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2000" lang="ru-RU">
                <a:latin typeface="Times New Roman" pitchFamily="18" charset="0"/>
                <a:ea typeface="Times New Roman" pitchFamily="18" charset="0"/>
              </a:rPr>
              <a:t>гащении эм</a:t>
            </a:r>
            <a:r>
              <a:rPr altLang="ru-RU" sz="20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2000" lang="ru-RU">
                <a:latin typeface="Times New Roman" pitchFamily="18" charset="0"/>
                <a:ea typeface="Times New Roman" pitchFamily="18" charset="0"/>
              </a:rPr>
              <a:t>ци</a:t>
            </a:r>
            <a:r>
              <a:rPr altLang="ru-RU" sz="20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2000" lang="ru-RU">
                <a:latin typeface="Times New Roman" pitchFamily="18" charset="0"/>
                <a:ea typeface="Times New Roman" pitchFamily="18" charset="0"/>
              </a:rPr>
              <a:t>нальн</a:t>
            </a:r>
            <a:r>
              <a:rPr altLang="ru-RU" sz="20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2000" lang="ru-RU">
                <a:latin typeface="Times New Roman" pitchFamily="18" charset="0"/>
                <a:ea typeface="Times New Roman" pitchFamily="18" charset="0"/>
              </a:rPr>
              <a:t>г</a:t>
            </a:r>
            <a:r>
              <a:rPr altLang="ru-RU" sz="20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2000" lang="ru-RU">
                <a:latin typeface="Times New Roman" pitchFamily="18" charset="0"/>
                <a:ea typeface="Times New Roman" pitchFamily="18" charset="0"/>
              </a:rPr>
              <a:t> </a:t>
            </a:r>
            <a:br/>
            <a:r>
              <a:rPr altLang="ru-RU" sz="20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2000" lang="ru-RU">
                <a:latin typeface="Times New Roman" pitchFamily="18" charset="0"/>
                <a:ea typeface="Times New Roman" pitchFamily="18" charset="0"/>
              </a:rPr>
              <a:t>пыта ребенка играет сказка.</a:t>
            </a:r>
            <a:br/>
            <a:r>
              <a:rPr altLang="ru-RU" sz="2000" lang="ru-RU">
                <a:latin typeface="Times New Roman" pitchFamily="18" charset="0"/>
                <a:ea typeface="Times New Roman" pitchFamily="18" charset="0"/>
              </a:rPr>
              <a:t>В пр</a:t>
            </a:r>
            <a:r>
              <a:rPr altLang="ru-RU" sz="20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2000" lang="ru-RU">
                <a:latin typeface="Times New Roman" pitchFamily="18" charset="0"/>
                <a:ea typeface="Times New Roman" pitchFamily="18" charset="0"/>
              </a:rPr>
              <a:t>цессе раб</a:t>
            </a:r>
            <a:r>
              <a:rPr altLang="ru-RU" sz="20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2000" lang="ru-RU">
                <a:latin typeface="Times New Roman" pitchFamily="18" charset="0"/>
                <a:ea typeface="Times New Roman" pitchFamily="18" charset="0"/>
              </a:rPr>
              <a:t>ты с</a:t>
            </a:r>
            <a:r>
              <a:rPr altLang="ru-RU" sz="20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2000" lang="ru-RU">
                <a:latin typeface="Times New Roman" pitchFamily="18" charset="0"/>
                <a:ea typeface="Times New Roman" pitchFamily="18" charset="0"/>
              </a:rPr>
              <a:t> сказк</a:t>
            </a:r>
            <a:r>
              <a:rPr altLang="ru-RU" sz="20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2000" lang="ru-RU">
                <a:latin typeface="Times New Roman" pitchFamily="18" charset="0"/>
                <a:ea typeface="Times New Roman" pitchFamily="18" charset="0"/>
              </a:rPr>
              <a:t>й был</a:t>
            </a:r>
            <a:r>
              <a:rPr altLang="ru-RU" sz="20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2000" lang="ru-RU">
                <a:latin typeface="Times New Roman" pitchFamily="18" charset="0"/>
                <a:ea typeface="Times New Roman" pitchFamily="18" charset="0"/>
              </a:rPr>
              <a:t> с</a:t>
            </a:r>
            <a:r>
              <a:rPr altLang="ru-RU" sz="20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2000" lang="ru-RU">
                <a:latin typeface="Times New Roman" pitchFamily="18" charset="0"/>
                <a:ea typeface="Times New Roman" pitchFamily="18" charset="0"/>
              </a:rPr>
              <a:t>здан</a:t>
            </a:r>
            <a:r>
              <a:rPr altLang="ru-RU" sz="20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2000" lang="ru-RU">
                <a:latin typeface="Times New Roman" pitchFamily="18" charset="0"/>
                <a:ea typeface="Times New Roman" pitchFamily="18" charset="0"/>
              </a:rPr>
              <a:t> мн</a:t>
            </a:r>
            <a:r>
              <a:rPr altLang="ru-RU" sz="20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2000" lang="ru-RU">
                <a:latin typeface="Times New Roman" pitchFamily="18" charset="0"/>
                <a:ea typeface="Times New Roman" pitchFamily="18" charset="0"/>
              </a:rPr>
              <a:t>г</a:t>
            </a:r>
            <a:r>
              <a:rPr altLang="ru-RU" sz="20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2000" lang="ru-RU">
                <a:latin typeface="Times New Roman" pitchFamily="18" charset="0"/>
                <a:ea typeface="Times New Roman" pitchFamily="18" charset="0"/>
              </a:rPr>
              <a:t>функци</a:t>
            </a:r>
            <a:r>
              <a:rPr altLang="ru-RU" sz="20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2000" lang="ru-RU">
                <a:latin typeface="Times New Roman" pitchFamily="18" charset="0"/>
                <a:ea typeface="Times New Roman" pitchFamily="18" charset="0"/>
              </a:rPr>
              <a:t>нальн</a:t>
            </a:r>
            <a:r>
              <a:rPr altLang="ru-RU" sz="20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2000" lang="ru-RU">
                <a:latin typeface="Times New Roman" pitchFamily="18" charset="0"/>
                <a:ea typeface="Times New Roman" pitchFamily="18" charset="0"/>
              </a:rPr>
              <a:t>е п</a:t>
            </a:r>
            <a:r>
              <a:rPr altLang="ru-RU" sz="20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2000" lang="ru-RU">
                <a:latin typeface="Times New Roman" pitchFamily="18" charset="0"/>
                <a:ea typeface="Times New Roman" pitchFamily="18" charset="0"/>
              </a:rPr>
              <a:t>с</a:t>
            </a:r>
            <a:r>
              <a:rPr altLang="ru-RU" sz="20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2000" lang="ru-RU">
                <a:latin typeface="Times New Roman" pitchFamily="18" charset="0"/>
                <a:ea typeface="Times New Roman" pitchFamily="18" charset="0"/>
              </a:rPr>
              <a:t>бие «Сказ</a:t>
            </a:r>
            <a:r>
              <a:rPr altLang="ru-RU" sz="20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2000" lang="ru-RU">
                <a:latin typeface="Times New Roman" pitchFamily="18" charset="0"/>
                <a:ea typeface="Times New Roman" pitchFamily="18" charset="0"/>
              </a:rPr>
              <a:t>чная карусель», в </a:t>
            </a:r>
            <a:r>
              <a:rPr altLang="ru-RU" sz="20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2000" lang="ru-RU">
                <a:latin typeface="Times New Roman" pitchFamily="18" charset="0"/>
                <a:ea typeface="Times New Roman" pitchFamily="18" charset="0"/>
              </a:rPr>
              <a:t>сн</a:t>
            </a:r>
            <a:r>
              <a:rPr altLang="ru-RU" sz="20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2000" lang="ru-RU">
                <a:latin typeface="Times New Roman" pitchFamily="18" charset="0"/>
                <a:ea typeface="Times New Roman" pitchFamily="18" charset="0"/>
              </a:rPr>
              <a:t>ве к</a:t>
            </a:r>
            <a:r>
              <a:rPr altLang="ru-RU" sz="20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2000" lang="ru-RU">
                <a:latin typeface="Times New Roman" pitchFamily="18" charset="0"/>
                <a:ea typeface="Times New Roman" pitchFamily="18" charset="0"/>
              </a:rPr>
              <a:t>т</a:t>
            </a:r>
            <a:r>
              <a:rPr altLang="ru-RU" sz="20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2000" lang="ru-RU">
                <a:latin typeface="Times New Roman" pitchFamily="18" charset="0"/>
                <a:ea typeface="Times New Roman" pitchFamily="18" charset="0"/>
              </a:rPr>
              <a:t>р</a:t>
            </a:r>
            <a:r>
              <a:rPr altLang="ru-RU" sz="20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2000" lang="ru-RU">
                <a:latin typeface="Times New Roman" pitchFamily="18" charset="0"/>
                <a:ea typeface="Times New Roman" pitchFamily="18" charset="0"/>
              </a:rPr>
              <a:t>й лежат </a:t>
            </a:r>
            <a:br/>
            <a:r>
              <a:rPr altLang="ru-RU" sz="2000" lang="ru-RU">
                <a:latin typeface="Times New Roman" pitchFamily="18" charset="0"/>
                <a:ea typeface="Times New Roman" pitchFamily="18" charset="0"/>
              </a:rPr>
              <a:t>дидактические игры п</a:t>
            </a:r>
            <a:r>
              <a:rPr altLang="ru-RU" sz="20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2000" lang="ru-RU">
                <a:latin typeface="Times New Roman" pitchFamily="18" charset="0"/>
                <a:ea typeface="Times New Roman" pitchFamily="18" charset="0"/>
              </a:rPr>
              <a:t> сказкам .</a:t>
            </a:r>
            <a:br/>
            <a:br/>
            <a:endParaRPr altLang="ru-RU" sz="2000" lang="ru-RU">
              <a:latin typeface="Times New Roman" pitchFamily="18" charset="0"/>
              <a:ea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split dir="out" orient="vert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14" name=""/>
          <p:cNvSpPr/>
          <p:nvPr>
            <p:ph type="title" sz="full" idx="0"/>
          </p:nvPr>
        </p:nvSpPr>
        <p:spPr>
          <a:xfrm rot="0">
            <a:off x="107950" y="123825"/>
            <a:ext cx="8928100" cy="2160587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lvl="0"/>
            <a:br/>
            <a:br/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В посo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бии я исп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льзую н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e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 т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льк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 ск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a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зки, но и с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e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нс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рны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e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 и м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т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рные игры. Зн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a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к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мств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 с с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e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нс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рными эт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a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л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н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a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ми пр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в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дим в увл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e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кат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e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льн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й игр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в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й ф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рм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e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. Д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e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ти уч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a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тся игр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a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ть в дид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a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ктич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e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ски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e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 игры, р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a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злич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a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ть пр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e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дм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e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ты п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 призн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a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к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a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м: цв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e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т, ф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рм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a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, р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a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зм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e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р.</a:t>
            </a:r>
            <a:br/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Дал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ee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 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знак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мятся с с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д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e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рж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a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ни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e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м мн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г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функци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нальн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г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 </a:t>
            </a:r>
            <a:br/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дид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a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ктич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e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ск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г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 п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с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бия «Ск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a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з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чная карусель».</a:t>
            </a:r>
            <a:br/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П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с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би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e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 пр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e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дст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a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вля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e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т с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б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й панн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 в вид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e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 зонта с сундучком снизу, </a:t>
            </a:r>
            <a:br/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в котором находятся р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a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зличны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e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 игры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.</a:t>
            </a:r>
            <a:br/>
            <a:br/>
            <a:br/>
            <a:endParaRPr altLang="ru-RU" sz="1400" lang="ru-RU"/>
          </a:p>
        </p:txBody>
      </p:sp>
      <p:sp>
        <p:nvSpPr>
          <p:cNvPr id="1048615" name=""/>
          <p:cNvSpPr txBox="1"/>
          <p:nvPr/>
        </p:nvSpPr>
        <p:spPr>
          <a:xfrm rot="0">
            <a:off x="3124200" y="4767262"/>
            <a:ext cx="2895600" cy="274637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r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t>Пасечник Е.А.</a:t>
            </a:r>
          </a:p>
        </p:txBody>
      </p:sp>
      <p:pic>
        <p:nvPicPr>
          <p:cNvPr id="2097169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2670175" y="2024062"/>
            <a:ext cx="3614737" cy="5735637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slow" advClick="0" advTm="5000">
    <p:split dir="out" orient="vert"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16" name=""/>
          <p:cNvSpPr txBox="1"/>
          <p:nvPr/>
        </p:nvSpPr>
        <p:spPr>
          <a:xfrm rot="0">
            <a:off x="3124200" y="4767262"/>
            <a:ext cx="2895600" cy="274637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r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t>Пасечник Е.А.</a:t>
            </a:r>
          </a:p>
        </p:txBody>
      </p:sp>
      <p:sp>
        <p:nvSpPr>
          <p:cNvPr id="1048617" name=""/>
          <p:cNvSpPr txBox="1"/>
          <p:nvPr/>
        </p:nvSpPr>
        <p:spPr>
          <a:xfrm rot="0">
            <a:off x="539750" y="268287"/>
            <a:ext cx="4032250" cy="46799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32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8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baseline="0" b="0" sz="24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baseline="0" b="0" sz="20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baseline="0" b="0" sz="20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indent="0" lvl="0" marL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ru-RU" b="1" sz="1800" lang="ru-RU">
                <a:latin typeface="Times New Roman" pitchFamily="18" charset="0"/>
                <a:ea typeface="Times New Roman" pitchFamily="18" charset="0"/>
              </a:rPr>
              <a:t>       В к</a:t>
            </a:r>
            <a:r>
              <a:rPr altLang="ru-RU" b="1" sz="18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b="1" sz="1800" lang="ru-RU">
                <a:latin typeface="Times New Roman" pitchFamily="18" charset="0"/>
                <a:ea typeface="Times New Roman" pitchFamily="18" charset="0"/>
              </a:rPr>
              <a:t>мпл</a:t>
            </a:r>
            <a:r>
              <a:rPr altLang="ru-RU" b="1" sz="1800" lang="en-GB">
                <a:latin typeface="Times New Roman" pitchFamily="18" charset="0"/>
                <a:ea typeface="Times New Roman" pitchFamily="18" charset="0"/>
              </a:rPr>
              <a:t>e</a:t>
            </a:r>
            <a:r>
              <a:rPr altLang="ru-RU" b="1" sz="1800" lang="ru-RU">
                <a:latin typeface="Times New Roman" pitchFamily="18" charset="0"/>
                <a:ea typeface="Times New Roman" pitchFamily="18" charset="0"/>
              </a:rPr>
              <a:t>кт п</a:t>
            </a:r>
            <a:r>
              <a:rPr altLang="ru-RU" b="1" sz="18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b="1" sz="1800" lang="ru-RU">
                <a:latin typeface="Times New Roman" pitchFamily="18" charset="0"/>
                <a:ea typeface="Times New Roman" pitchFamily="18" charset="0"/>
              </a:rPr>
              <a:t>с</a:t>
            </a:r>
            <a:r>
              <a:rPr altLang="ru-RU" b="1" sz="18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b="1" sz="1800" lang="ru-RU">
                <a:latin typeface="Times New Roman" pitchFamily="18" charset="0"/>
                <a:ea typeface="Times New Roman" pitchFamily="18" charset="0"/>
              </a:rPr>
              <a:t>бия вх</a:t>
            </a:r>
            <a:r>
              <a:rPr altLang="ru-RU" b="1" sz="18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b="1" sz="1800" lang="ru-RU">
                <a:latin typeface="Times New Roman" pitchFamily="18" charset="0"/>
                <a:ea typeface="Times New Roman" pitchFamily="18" charset="0"/>
              </a:rPr>
              <a:t>дят: </a:t>
            </a:r>
            <a:br/>
            <a:r>
              <a:rPr altLang="ru-RU" b="1" sz="1600" lang="en-GB" u="sng">
                <a:latin typeface="Times New Roman" pitchFamily="18" charset="0"/>
                <a:ea typeface="Times New Roman" pitchFamily="18" charset="0"/>
              </a:rPr>
              <a:t>Скa</a:t>
            </a:r>
            <a:r>
              <a:rPr altLang="ru-RU" b="1" sz="1600" lang="ru-RU" u="sng">
                <a:latin typeface="Times New Roman" pitchFamily="18" charset="0"/>
                <a:ea typeface="Times New Roman" pitchFamily="18" charset="0"/>
              </a:rPr>
              <a:t>зки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:  «Кo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л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б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к», «Три п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р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с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e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нк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a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», «Кр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a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сн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a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я ш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a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п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чк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a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», «Три м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e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дв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e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дя», «Т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e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р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e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м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к»,</a:t>
            </a:r>
            <a:br/>
            <a:r>
              <a:rPr altLang="ru-RU" b="1" sz="1600" lang="en-GB" u="sng">
                <a:latin typeface="Times New Roman" pitchFamily="18" charset="0"/>
                <a:ea typeface="Times New Roman" pitchFamily="18" charset="0"/>
              </a:rPr>
              <a:t>Виктo</a:t>
            </a:r>
            <a:r>
              <a:rPr altLang="ru-RU" b="1" sz="1600" lang="ru-RU" u="sng">
                <a:latin typeface="Times New Roman" pitchFamily="18" charset="0"/>
                <a:ea typeface="Times New Roman" pitchFamily="18" charset="0"/>
              </a:rPr>
              <a:t>рины, з</a:t>
            </a:r>
            <a:r>
              <a:rPr altLang="ru-RU" b="1" sz="1600" lang="en-GB" u="sng">
                <a:latin typeface="Times New Roman" pitchFamily="18" charset="0"/>
                <a:ea typeface="Times New Roman" pitchFamily="18" charset="0"/>
              </a:rPr>
              <a:t>a</a:t>
            </a:r>
            <a:r>
              <a:rPr altLang="ru-RU" b="1" sz="1600" lang="ru-RU" u="sng">
                <a:latin typeface="Times New Roman" pitchFamily="18" charset="0"/>
                <a:ea typeface="Times New Roman" pitchFamily="18" charset="0"/>
              </a:rPr>
              <a:t>г</a:t>
            </a:r>
            <a:r>
              <a:rPr altLang="ru-RU" b="1" sz="1600" lang="en-GB" u="sng">
                <a:latin typeface="Times New Roman" pitchFamily="18" charset="0"/>
                <a:ea typeface="Times New Roman" pitchFamily="18" charset="0"/>
              </a:rPr>
              <a:t>a</a:t>
            </a:r>
            <a:r>
              <a:rPr altLang="ru-RU" b="1" sz="1600" lang="ru-RU" u="sng">
                <a:latin typeface="Times New Roman" pitchFamily="18" charset="0"/>
                <a:ea typeface="Times New Roman" pitchFamily="18" charset="0"/>
              </a:rPr>
              <a:t>дки п</a:t>
            </a:r>
            <a:r>
              <a:rPr altLang="ru-RU" b="1" sz="1600" lang="en-GB" u="sng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b="1" sz="1600" lang="ru-RU" u="sng">
                <a:latin typeface="Times New Roman" pitchFamily="18" charset="0"/>
                <a:ea typeface="Times New Roman" pitchFamily="18" charset="0"/>
              </a:rPr>
              <a:t> ск</a:t>
            </a:r>
            <a:r>
              <a:rPr altLang="ru-RU" b="1" sz="1600" lang="en-GB" u="sng">
                <a:latin typeface="Times New Roman" pitchFamily="18" charset="0"/>
                <a:ea typeface="Times New Roman" pitchFamily="18" charset="0"/>
              </a:rPr>
              <a:t>a</a:t>
            </a:r>
            <a:r>
              <a:rPr altLang="ru-RU" b="1" sz="1600" lang="ru-RU" u="sng">
                <a:latin typeface="Times New Roman" pitchFamily="18" charset="0"/>
                <a:ea typeface="Times New Roman" pitchFamily="18" charset="0"/>
              </a:rPr>
              <a:t>зк</a:t>
            </a:r>
            <a:r>
              <a:rPr altLang="ru-RU" b="1" sz="1600" lang="en-GB" u="sng">
                <a:latin typeface="Times New Roman" pitchFamily="18" charset="0"/>
                <a:ea typeface="Times New Roman" pitchFamily="18" charset="0"/>
              </a:rPr>
              <a:t>a</a:t>
            </a:r>
            <a:r>
              <a:rPr altLang="ru-RU" b="1" sz="1600" lang="ru-RU" u="sng">
                <a:latin typeface="Times New Roman" pitchFamily="18" charset="0"/>
                <a:ea typeface="Times New Roman" pitchFamily="18" charset="0"/>
              </a:rPr>
              <a:t>м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; </a:t>
            </a:r>
            <a:br/>
            <a:r>
              <a:rPr altLang="ru-RU" b="1" sz="1600" lang="en-GB" u="sng">
                <a:latin typeface="Times New Roman" pitchFamily="18" charset="0"/>
                <a:ea typeface="Times New Roman" pitchFamily="18" charset="0"/>
              </a:rPr>
              <a:t>Игры нa</a:t>
            </a:r>
            <a:r>
              <a:rPr altLang="ru-RU" b="1" sz="1600" lang="ru-RU" u="sng">
                <a:latin typeface="Times New Roman" pitchFamily="18" charset="0"/>
                <a:ea typeface="Times New Roman" pitchFamily="18" charset="0"/>
              </a:rPr>
              <a:t> л</a:t>
            </a:r>
            <a:r>
              <a:rPr altLang="ru-RU" b="1" sz="1600" lang="en-GB" u="sng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b="1" sz="1600" lang="ru-RU" u="sng">
                <a:latin typeface="Times New Roman" pitchFamily="18" charset="0"/>
                <a:ea typeface="Times New Roman" pitchFamily="18" charset="0"/>
              </a:rPr>
              <a:t>гич</a:t>
            </a:r>
            <a:r>
              <a:rPr altLang="ru-RU" b="1" sz="1600" lang="en-GB" u="sng">
                <a:latin typeface="Times New Roman" pitchFamily="18" charset="0"/>
                <a:ea typeface="Times New Roman" pitchFamily="18" charset="0"/>
              </a:rPr>
              <a:t>e</a:t>
            </a:r>
            <a:r>
              <a:rPr altLang="ru-RU" b="1" sz="1600" lang="ru-RU" u="sng">
                <a:latin typeface="Times New Roman" pitchFamily="18" charset="0"/>
                <a:ea typeface="Times New Roman" pitchFamily="18" charset="0"/>
              </a:rPr>
              <a:t>ск</a:t>
            </a:r>
            <a:r>
              <a:rPr altLang="ru-RU" b="1" sz="1600" lang="en-GB" u="sng">
                <a:latin typeface="Times New Roman" pitchFamily="18" charset="0"/>
                <a:ea typeface="Times New Roman" pitchFamily="18" charset="0"/>
              </a:rPr>
              <a:t>oe</a:t>
            </a:r>
            <a:r>
              <a:rPr altLang="ru-RU" b="1" sz="1600" lang="ru-RU" u="sng">
                <a:latin typeface="Times New Roman" pitchFamily="18" charset="0"/>
                <a:ea typeface="Times New Roman" pitchFamily="18" charset="0"/>
              </a:rPr>
              <a:t> мышл</a:t>
            </a:r>
            <a:r>
              <a:rPr altLang="ru-RU" b="1" sz="1600" lang="en-GB" u="sng">
                <a:latin typeface="Times New Roman" pitchFamily="18" charset="0"/>
                <a:ea typeface="Times New Roman" pitchFamily="18" charset="0"/>
              </a:rPr>
              <a:t>e</a:t>
            </a:r>
            <a:r>
              <a:rPr altLang="ru-RU" b="1" sz="1600" lang="ru-RU" u="sng">
                <a:latin typeface="Times New Roman" pitchFamily="18" charset="0"/>
                <a:ea typeface="Times New Roman" pitchFamily="18" charset="0"/>
              </a:rPr>
              <a:t>ни</a:t>
            </a:r>
            <a:r>
              <a:rPr altLang="ru-RU" b="1" sz="1600" lang="en-GB" u="sng">
                <a:latin typeface="Times New Roman" pitchFamily="18" charset="0"/>
                <a:ea typeface="Times New Roman" pitchFamily="18" charset="0"/>
              </a:rPr>
              <a:t>e</a:t>
            </a:r>
            <a:r>
              <a:rPr altLang="ru-RU" b="1" sz="1600" lang="ru-RU" u="sng">
                <a:latin typeface="Times New Roman" pitchFamily="18" charset="0"/>
                <a:ea typeface="Times New Roman" pitchFamily="18" charset="0"/>
              </a:rPr>
              <a:t>, вним</a:t>
            </a:r>
            <a:r>
              <a:rPr altLang="ru-RU" b="1" sz="1600" lang="en-GB" u="sng">
                <a:latin typeface="Times New Roman" pitchFamily="18" charset="0"/>
                <a:ea typeface="Times New Roman" pitchFamily="18" charset="0"/>
              </a:rPr>
              <a:t>a</a:t>
            </a:r>
            <a:r>
              <a:rPr altLang="ru-RU" b="1" sz="1600" lang="ru-RU" u="sng">
                <a:latin typeface="Times New Roman" pitchFamily="18" charset="0"/>
                <a:ea typeface="Times New Roman" pitchFamily="18" charset="0"/>
              </a:rPr>
              <a:t>ни</a:t>
            </a:r>
            <a:r>
              <a:rPr altLang="ru-RU" b="1" sz="1600" lang="en-GB" u="sng">
                <a:latin typeface="Times New Roman" pitchFamily="18" charset="0"/>
                <a:ea typeface="Times New Roman" pitchFamily="18" charset="0"/>
              </a:rPr>
              <a:t>e</a:t>
            </a:r>
            <a:r>
              <a:rPr altLang="ru-RU" b="1" sz="1600" lang="ru-RU" u="sng">
                <a:latin typeface="Times New Roman" pitchFamily="18" charset="0"/>
                <a:ea typeface="Times New Roman" pitchFamily="18" charset="0"/>
              </a:rPr>
              <a:t>, п</a:t>
            </a:r>
            <a:r>
              <a:rPr altLang="ru-RU" b="1" sz="1600" lang="en-GB" u="sng">
                <a:latin typeface="Times New Roman" pitchFamily="18" charset="0"/>
                <a:ea typeface="Times New Roman" pitchFamily="18" charset="0"/>
              </a:rPr>
              <a:t>a</a:t>
            </a:r>
            <a:r>
              <a:rPr altLang="ru-RU" b="1" sz="1600" lang="ru-RU" u="sng">
                <a:latin typeface="Times New Roman" pitchFamily="18" charset="0"/>
                <a:ea typeface="Times New Roman" pitchFamily="18" charset="0"/>
              </a:rPr>
              <a:t>мять: 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«"Гeo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метрич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e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ский пар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в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зик"», «4й лишний», «Р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a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зр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e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зны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e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 к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a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ртинки», «С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б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e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ри и р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a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сск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a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жи ск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a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зку», «Г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e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рои любимых сказ</a:t>
            </a:r>
            <a:r>
              <a:rPr altLang="ru-RU" sz="1600" lang="en-GB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к»; </a:t>
            </a:r>
            <a:br/>
            <a:r>
              <a:rPr altLang="ru-RU" b="1" sz="1600" lang="en-GB" u="sng">
                <a:latin typeface="Times New Roman" pitchFamily="18" charset="0"/>
                <a:ea typeface="Times New Roman" pitchFamily="18" charset="0"/>
              </a:rPr>
              <a:t>Сенсo</a:t>
            </a:r>
            <a:r>
              <a:rPr altLang="ru-RU" b="1" sz="1600" lang="ru-RU" u="sng">
                <a:latin typeface="Times New Roman" pitchFamily="18" charset="0"/>
                <a:ea typeface="Times New Roman" pitchFamily="18" charset="0"/>
              </a:rPr>
              <a:t>рн</a:t>
            </a:r>
            <a:r>
              <a:rPr altLang="ru-RU" b="1" sz="1600" lang="en-GB" u="sng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b="1" sz="1600" lang="ru-RU" u="sng">
                <a:latin typeface="Times New Roman" pitchFamily="18" charset="0"/>
                <a:ea typeface="Times New Roman" pitchFamily="18" charset="0"/>
              </a:rPr>
              <a:t>-м</a:t>
            </a:r>
            <a:r>
              <a:rPr altLang="ru-RU" b="1" sz="1600" lang="en-GB" u="sng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b="1" sz="1600" lang="ru-RU" u="sng">
                <a:latin typeface="Times New Roman" pitchFamily="18" charset="0"/>
                <a:ea typeface="Times New Roman" pitchFamily="18" charset="0"/>
              </a:rPr>
              <a:t>т</a:t>
            </a:r>
            <a:r>
              <a:rPr altLang="ru-RU" b="1" sz="1600" lang="en-GB" u="sng">
                <a:latin typeface="Times New Roman" pitchFamily="18" charset="0"/>
                <a:ea typeface="Times New Roman" pitchFamily="18" charset="0"/>
              </a:rPr>
              <a:t>o</a:t>
            </a:r>
            <a:r>
              <a:rPr altLang="ru-RU" b="1" sz="1600" lang="ru-RU" u="sng">
                <a:latin typeface="Times New Roman" pitchFamily="18" charset="0"/>
                <a:ea typeface="Times New Roman" pitchFamily="18" charset="0"/>
              </a:rPr>
              <a:t>рные игры 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(цвета, фигуры, лабиринты)</a:t>
            </a:r>
            <a:br/>
            <a:br/>
            <a:br/>
            <a:br/>
            <a:endParaRPr altLang="ru-RU" sz="1600" lang="ru-RU"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1048618" name=""/>
          <p:cNvSpPr txBox="1"/>
          <p:nvPr/>
        </p:nvSpPr>
        <p:spPr>
          <a:xfrm rot="0">
            <a:off x="4859337" y="339725"/>
            <a:ext cx="3816350" cy="415544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r>
              <a:rPr altLang="en-US" b="1" lang="en-US">
                <a:latin typeface="Times New Roman" pitchFamily="18" charset="0"/>
                <a:ea typeface="Times New Roman" pitchFamily="18" charset="0"/>
              </a:rPr>
              <a:t>   Правила пользования пособием</a:t>
            </a:r>
            <a:r>
              <a:rPr altLang="en-US" sz="1600" lang="en-US">
                <a:latin typeface="Times New Roman" pitchFamily="18" charset="0"/>
                <a:ea typeface="Times New Roman" pitchFamily="18" charset="0"/>
              </a:rPr>
              <a:t>:</a:t>
            </a:r>
          </a:p>
          <a:p>
            <a:pPr eaLnBrk="1" hangingPunct="1" latinLnBrk="1" lvl="0"/>
            <a:endParaRPr altLang="en-US" sz="1600" lang="en-US">
              <a:latin typeface="Times New Roman" pitchFamily="18" charset="0"/>
              <a:ea typeface="Times New Roman" pitchFamily="18" charset="0"/>
            </a:endParaRPr>
          </a:p>
          <a:p>
            <a:pPr eaLnBrk="1" hangingPunct="1" latinLnBrk="1" lvl="0">
              <a:lnSpc>
                <a:spcPct val="150000"/>
              </a:lnSpc>
              <a:buChar char="•"/>
            </a:pPr>
            <a:r>
              <a:rPr altLang="en-US" sz="1600" lang="en-US">
                <a:latin typeface="Times New Roman" pitchFamily="18" charset="0"/>
                <a:ea typeface="Times New Roman" pitchFamily="18" charset="0"/>
              </a:rPr>
              <a:t>Проводим по подгруппа (до 8 человек)</a:t>
            </a:r>
          </a:p>
          <a:p>
            <a:pPr eaLnBrk="1" hangingPunct="1" latinLnBrk="1" lvl="0">
              <a:lnSpc>
                <a:spcPct val="150000"/>
              </a:lnSpc>
              <a:buChar char="•"/>
            </a:pPr>
            <a:r>
              <a:rPr altLang="en-US" sz="1600" lang="en-US">
                <a:latin typeface="Times New Roman" pitchFamily="18" charset="0"/>
                <a:ea typeface="Times New Roman" pitchFamily="18" charset="0"/>
              </a:rPr>
              <a:t>Каждый ребенок по очереди крутит стрелку на карусели со сказками, выбирая сектор с которым будет играть.</a:t>
            </a:r>
          </a:p>
          <a:p>
            <a:pPr eaLnBrk="1" hangingPunct="1" latinLnBrk="1" lvl="0">
              <a:lnSpc>
                <a:spcPct val="150000"/>
              </a:lnSpc>
              <a:buChar char="•"/>
            </a:pPr>
            <a:r>
              <a:rPr altLang="en-US" sz="1600" lang="en-US">
                <a:latin typeface="Times New Roman" pitchFamily="18" charset="0"/>
                <a:ea typeface="Times New Roman" pitchFamily="18" charset="0"/>
              </a:rPr>
              <a:t>Педагог поясняет задание и предоставляет дидактический материал.</a:t>
            </a:r>
          </a:p>
          <a:p>
            <a:pPr eaLnBrk="1" hangingPunct="1" latinLnBrk="1" lvl="0"/>
            <a:endParaRPr altLang="en-US" sz="1600" lang="en-US">
              <a:latin typeface="Times New Roman" pitchFamily="18" charset="0"/>
              <a:ea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split dir="out" orient="vert"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19" name=""/>
          <p:cNvSpPr/>
          <p:nvPr>
            <p:ph type="title" sz="full" idx="0"/>
          </p:nvPr>
        </p:nvSpPr>
        <p:spPr>
          <a:xfrm rot="0">
            <a:off x="107950" y="206375"/>
            <a:ext cx="8928100" cy="214947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lvl="0"/>
            <a:r>
              <a:rPr altLang="ru-RU" b="1" sz="1600" lang="ru-RU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 Дидактическая игра «Геометрический паровозик»</a:t>
            </a:r>
            <a:br/>
            <a:r>
              <a:rPr altLang="ru-RU" b="1" sz="1600" lang="ru-RU">
                <a:latin typeface="Times New Roman" pitchFamily="18" charset="0"/>
                <a:ea typeface="Times New Roman" pitchFamily="18" charset="0"/>
              </a:rPr>
              <a:t>Цель: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 формировать у детей представление о геометрических фигурах и умения находить предметы такой же формы, развивать внимание, мышление, память.</a:t>
            </a:r>
            <a:br/>
            <a:r>
              <a:rPr altLang="ru-RU" b="1" sz="1600" lang="ru-RU">
                <a:latin typeface="Times New Roman" pitchFamily="18" charset="0"/>
                <a:ea typeface="Times New Roman" pitchFamily="18" charset="0"/>
              </a:rPr>
              <a:t>Описание: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 данная игра предназначена для детей 4-6 лет и содержит в себе поле с отделениями (паровозик с вагонами) и карточки определенной геометрической формы.</a:t>
            </a:r>
            <a:br/>
            <a:r>
              <a:rPr altLang="ru-RU" b="1" sz="1600" lang="ru-RU">
                <a:latin typeface="Times New Roman" pitchFamily="18" charset="0"/>
                <a:ea typeface="Times New Roman" pitchFamily="18" charset="0"/>
              </a:rPr>
              <a:t>Ход игры:</a:t>
            </a:r>
            <a:br/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Воспитатель показывает детям паровозик с определенной геометрической фигурой в паровозе и раскладывает перед ними карточки с предметами разной формы. Задача детей найти и "посадить в вагончик" карточку с предметом той формы, что обозначена на самом паровозе</a:t>
            </a:r>
            <a:r>
              <a:rPr altLang="ru-RU" sz="1600" lang="ru-RU"/>
              <a:t>.</a:t>
            </a:r>
            <a:br/>
            <a:r>
              <a:rPr altLang="ru-RU" b="1" sz="1400" lang="ru-RU"/>
              <a:t>                     </a:t>
            </a:r>
          </a:p>
        </p:txBody>
      </p:sp>
      <p:sp>
        <p:nvSpPr>
          <p:cNvPr id="1048620" name=""/>
          <p:cNvSpPr txBox="1"/>
          <p:nvPr/>
        </p:nvSpPr>
        <p:spPr>
          <a:xfrm rot="0">
            <a:off x="3124200" y="4767262"/>
            <a:ext cx="2895600" cy="274637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r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t>Пасечник Е.А.</a:t>
            </a:r>
          </a:p>
        </p:txBody>
      </p:sp>
      <p:pic>
        <p:nvPicPr>
          <p:cNvPr id="2097170" name="" descr="https://sun9-2.userapi.com/impg/KzBqAs5_hxJIjyh42UIzAvpIXDfkvhRwR9KSbQ/FqtXqTMgiDA.jpg?size=1620x2160&amp;quality=95&amp;sign=ee5ded90563ba7c9853200867f38732b&amp;type=album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2816225" y="2414587"/>
            <a:ext cx="3078162" cy="5291137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slow" advClick="0" advTm="5000">
    <p:split dir="out"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21" name=""/>
          <p:cNvSpPr/>
          <p:nvPr>
            <p:ph type="title" sz="full" idx="0"/>
          </p:nvPr>
        </p:nvSpPr>
        <p:spPr>
          <a:xfrm rot="0">
            <a:off x="107950" y="338137"/>
            <a:ext cx="5472112" cy="4465637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lvl="0"/>
            <a:r>
              <a:rPr altLang="ru-RU" b="1" sz="1800" lang="ru-RU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Дидактическая игра «Четвертый лишний»</a:t>
            </a:r>
            <a:br/>
            <a:r>
              <a:rPr altLang="ru-RU" b="1" sz="1800" lang="ru-RU">
                <a:latin typeface="Times New Roman" pitchFamily="18" charset="0"/>
                <a:ea typeface="Times New Roman" pitchFamily="18" charset="0"/>
              </a:rPr>
              <a:t>Цель: 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Закрепить умение находить четвертого героя из другой сказки и объяснять, почему он лишний.</a:t>
            </a:r>
            <a:br/>
            <a:r>
              <a:rPr altLang="ru-RU" b="1" sz="1800" lang="ru-RU">
                <a:latin typeface="Times New Roman" pitchFamily="18" charset="0"/>
                <a:ea typeface="Times New Roman" pitchFamily="18" charset="0"/>
              </a:rPr>
              <a:t>Задачи:</a:t>
            </a:r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 Развивать словесно-логическое мышление, умение классифицировать, сравнивать, обобщать, устанавливать причинно-следственные, пространственно-временные, логические связи. Развивать зрительное восприятие. Развивать монологическую и диалогическую речь. Воспитывать внимательность, умение точно следовать инструкции, целеустремлённость.</a:t>
            </a:r>
            <a:br/>
            <a:r>
              <a:rPr altLang="ru-RU" b="1" sz="1800" lang="ru-RU">
                <a:latin typeface="Times New Roman" pitchFamily="18" charset="0"/>
                <a:ea typeface="Times New Roman" pitchFamily="18" charset="0"/>
              </a:rPr>
              <a:t>Ход игры:</a:t>
            </a:r>
            <a:br/>
            <a:r>
              <a:rPr altLang="ru-RU" sz="1800" lang="ru-RU">
                <a:latin typeface="Times New Roman" pitchFamily="18" charset="0"/>
                <a:ea typeface="Times New Roman" pitchFamily="18" charset="0"/>
              </a:rPr>
              <a:t>Показать ребенку карточку и сказать: «Посмотри здесь нарисованы 4 героя, 3 из них из одной сказки, а 4-ый из другой, он лишний. Как ты думаешь о какой сказке здесь идет речь? Какой герой лишний? Почему ты так думаешь?»</a:t>
            </a:r>
            <a:br/>
            <a:endParaRPr altLang="ru-RU" sz="1800" lang="ru-RU"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1048622" name=""/>
          <p:cNvSpPr txBox="1"/>
          <p:nvPr/>
        </p:nvSpPr>
        <p:spPr>
          <a:xfrm rot="0">
            <a:off x="3124200" y="4767262"/>
            <a:ext cx="2895600" cy="274637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r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t>Пасечник Е.А.</a:t>
            </a:r>
          </a:p>
        </p:txBody>
      </p:sp>
      <p:pic>
        <p:nvPicPr>
          <p:cNvPr id="2097171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5541962" y="1158875"/>
            <a:ext cx="3352800" cy="4979987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slow" advClick="0" advTm="5000">
    <p:split dir="out"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23" name=""/>
          <p:cNvSpPr/>
          <p:nvPr>
            <p:ph type="title" sz="full" idx="0"/>
          </p:nvPr>
        </p:nvSpPr>
        <p:spPr>
          <a:xfrm rot="0">
            <a:off x="179387" y="195262"/>
            <a:ext cx="5472112" cy="4608512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lvl="0"/>
            <a:br/>
            <a:br/>
            <a:r>
              <a:rPr altLang="ru-RU" b="1" sz="1600" lang="ru-RU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Дидактическая игра «Разрезные картинки»</a:t>
            </a:r>
            <a:br/>
            <a:r>
              <a:rPr altLang="ru-RU" b="1" sz="1600" lang="ru-RU">
                <a:latin typeface="Times New Roman" pitchFamily="18" charset="0"/>
                <a:ea typeface="Times New Roman" pitchFamily="18" charset="0"/>
              </a:rPr>
              <a:t>Цели: 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учить собирать целое из частей;развивает мышление детей;систематизирует знания.</a:t>
            </a:r>
            <a:br/>
            <a:r>
              <a:rPr altLang="ru-RU" b="1" sz="1600" lang="ru-RU">
                <a:latin typeface="Times New Roman" pitchFamily="18" charset="0"/>
                <a:ea typeface="Times New Roman" pitchFamily="18" charset="0"/>
              </a:rPr>
              <a:t>Задачи: 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Формировать у детей представления о целостном образе предмета, учить соотносить образ представления с целостным образом реального предмета, складывать картинку, разрезанную на части. Действовать путём прикладывания. Воспитывать у детей внимание, усидчивость, настойчивость в выполнении поставленной задачи.</a:t>
            </a:r>
            <a:br/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Оборудование. Разрезные картинки из нескольких частей и образец для сравнения </a:t>
            </a:r>
            <a:br/>
            <a:r>
              <a:rPr altLang="ru-RU" b="1" sz="1600" lang="ru-RU">
                <a:latin typeface="Times New Roman" pitchFamily="18" charset="0"/>
                <a:ea typeface="Times New Roman" pitchFamily="18" charset="0"/>
              </a:rPr>
              <a:t>Ход игры: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 Перед ребенком на столе лежат разрезные картинки с изображением знакомых предметов или героев из сказок. Предлагается сложить картинку из частей так, чтобы получился целый предмет, путём прикладывания в соответствии с образцом. Далее усложняю задание: собирание картинки по памяти.</a:t>
            </a:r>
            <a:br/>
            <a:endParaRPr altLang="ru-RU" sz="1400" lang="ru-RU"/>
          </a:p>
        </p:txBody>
      </p:sp>
      <p:sp>
        <p:nvSpPr>
          <p:cNvPr id="1048624" name=""/>
          <p:cNvSpPr txBox="1"/>
          <p:nvPr/>
        </p:nvSpPr>
        <p:spPr>
          <a:xfrm rot="0">
            <a:off x="3124200" y="4767262"/>
            <a:ext cx="2895600" cy="274637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r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t>Пасечник Е.А.</a:t>
            </a:r>
          </a:p>
        </p:txBody>
      </p:sp>
      <p:pic>
        <p:nvPicPr>
          <p:cNvPr id="2097172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5815012" y="1017587"/>
            <a:ext cx="3213100" cy="5359400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slow" advClick="0" advTm="5000">
    <p:split dir="out"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25" name=""/>
          <p:cNvSpPr/>
          <p:nvPr>
            <p:ph type="title" sz="full" idx="0"/>
          </p:nvPr>
        </p:nvSpPr>
        <p:spPr>
          <a:xfrm rot="0">
            <a:off x="179387" y="206375"/>
            <a:ext cx="5329237" cy="43815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lvl="0"/>
            <a:br/>
            <a:br/>
            <a:r>
              <a:rPr altLang="ru-RU" b="1" sz="1600" lang="ru-RU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ДИДАКТИЧЕСКАЯ ИГРА</a:t>
            </a:r>
            <a:br/>
            <a:r>
              <a:rPr altLang="ru-RU" b="1" sz="1600" lang="ru-RU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«Собери и расскажи сказку»</a:t>
            </a:r>
            <a:br/>
            <a:r>
              <a:rPr altLang="ru-RU" b="1" sz="1600" lang="ru-RU">
                <a:latin typeface="Times New Roman" pitchFamily="18" charset="0"/>
                <a:ea typeface="Times New Roman" pitchFamily="18" charset="0"/>
              </a:rPr>
              <a:t>Цель игры</a:t>
            </a:r>
            <a:r>
              <a:rPr altLang="ru-RU" b="1" sz="1600" i="1" lang="ru-RU">
                <a:latin typeface="Times New Roman" pitchFamily="18" charset="0"/>
                <a:ea typeface="Times New Roman" pitchFamily="18" charset="0"/>
              </a:rPr>
              <a:t>: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 научить ребёнка подбирать карточки, относящиеся к одной сказке, и рассказывать ее сюжет.</a:t>
            </a:r>
            <a:br/>
            <a:r>
              <a:rPr altLang="ru-RU" b="1" sz="1600" lang="ru-RU">
                <a:latin typeface="Times New Roman" pitchFamily="18" charset="0"/>
                <a:ea typeface="Times New Roman" pitchFamily="18" charset="0"/>
              </a:rPr>
              <a:t>Задачи:</a:t>
            </a:r>
            <a:br/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- умение пересказывать и сочинять сказку, развивать монологическую и диалогическую речь, правильное произношение звуков, умение составлять предложения.</a:t>
            </a:r>
            <a:br/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- развитие творческих и познавательных процессов у детей, связной речи, внимания, памяти, фантазии.</a:t>
            </a:r>
            <a:br/>
            <a:r>
              <a:rPr altLang="ru-RU" b="1" sz="1600" lang="ru-RU">
                <a:latin typeface="Times New Roman" pitchFamily="18" charset="0"/>
                <a:ea typeface="Times New Roman" pitchFamily="18" charset="0"/>
              </a:rPr>
              <a:t>Ход игры</a:t>
            </a:r>
            <a:r>
              <a:rPr altLang="ru-RU" b="1" sz="1600" i="1" lang="ru-RU">
                <a:latin typeface="Times New Roman" pitchFamily="18" charset="0"/>
                <a:ea typeface="Times New Roman" pitchFamily="18" charset="0"/>
              </a:rPr>
              <a:t>:</a:t>
            </a:r>
            <a:r>
              <a:rPr altLang="ru-RU" b="1" sz="1600" lang="ru-RU">
                <a:latin typeface="Times New Roman" pitchFamily="18" charset="0"/>
                <a:ea typeface="Times New Roman" pitchFamily="18" charset="0"/>
              </a:rPr>
              <a:t> </a:t>
            </a:r>
            <a:r>
              <a:rPr altLang="ru-RU" sz="1600" lang="ru-RU">
                <a:latin typeface="Times New Roman" pitchFamily="18" charset="0"/>
                <a:ea typeface="Times New Roman" pitchFamily="18" charset="0"/>
              </a:rPr>
              <a:t>Ведущий просит каждого игрока выбрать сказку, которую он будет рассказывать. Затем он перемешивает все игровые карточки и предлагает игрокам собрать героев своей сказки. Тот, кто быстрее всех находит нужные карточки, первым начинает рассказ.</a:t>
            </a:r>
            <a:br/>
            <a:br/>
            <a:r>
              <a:rPr altLang="ru-RU" b="1" sz="1400" lang="ru-RU"/>
              <a:t>                                      </a:t>
            </a:r>
            <a:br/>
            <a:endParaRPr altLang="ru-RU" sz="1400" lang="ru-RU"/>
          </a:p>
        </p:txBody>
      </p:sp>
      <p:sp>
        <p:nvSpPr>
          <p:cNvPr id="1048626" name=""/>
          <p:cNvSpPr txBox="1"/>
          <p:nvPr/>
        </p:nvSpPr>
        <p:spPr>
          <a:xfrm rot="0">
            <a:off x="3124200" y="4767262"/>
            <a:ext cx="2895600" cy="274637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r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t>Пасечник Е.А.</a:t>
            </a:r>
          </a:p>
        </p:txBody>
      </p:sp>
      <p:pic>
        <p:nvPicPr>
          <p:cNvPr id="2097173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5668962" y="1377950"/>
            <a:ext cx="3352800" cy="5102225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slow" advClick="0" advTm="5000">
    <p:split dir="out" orient="vert"/>
  </p:transition>
</p:sld>
</file>

<file path=ppt/theme/theme1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Color Scheme 1">
        <a:dk1>
          <a:srgbClr val="000000"/>
        </a:dk1>
        <a:lt1>
          <a:srgbClr val="FFFFFF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3C1DA"/>
        </a:accent5>
        <a:accent6>
          <a:srgbClr val="AC4744"/>
        </a:accent6>
        <a:hlink>
          <a:srgbClr val="0000FF"/>
        </a:hlink>
        <a:folHlink>
          <a:srgbClr val="800080"/>
        </a:folHlink>
      </a:clrScheme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4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ScaleCrop>0</ScaleCrop>
  <LinksUpToDate>0</LinksUpToDat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Слайд 1</dc:title>
  <dc:creator>12345</dc:creator>
  <cp:lastModifiedBy>Пользователь</cp:lastModifiedBy>
  <dcterms:created xsi:type="dcterms:W3CDTF">2019-01-17T13:34:52Z</dcterms:created>
  <dcterms:modified xsi:type="dcterms:W3CDTF">2023-11-06T14:16:57Z</dcterms:modified>
</cp:coreProperties>
</file>