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7"/>
  </p:notesMasterIdLst>
  <p:sldIdLst>
    <p:sldId id="256" r:id="rId2"/>
    <p:sldId id="391" r:id="rId3"/>
    <p:sldId id="394" r:id="rId4"/>
    <p:sldId id="395" r:id="rId5"/>
    <p:sldId id="421" r:id="rId6"/>
    <p:sldId id="408" r:id="rId7"/>
    <p:sldId id="400" r:id="rId8"/>
    <p:sldId id="412" r:id="rId9"/>
    <p:sldId id="399" r:id="rId10"/>
    <p:sldId id="425" r:id="rId11"/>
    <p:sldId id="419" r:id="rId12"/>
    <p:sldId id="415" r:id="rId13"/>
    <p:sldId id="416" r:id="rId14"/>
    <p:sldId id="420" r:id="rId15"/>
    <p:sldId id="424" r:id="rId1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695" autoAdjust="0"/>
  </p:normalViewPr>
  <p:slideViewPr>
    <p:cSldViewPr>
      <p:cViewPr varScale="1">
        <p:scale>
          <a:sx n="94" d="100"/>
          <a:sy n="94" d="100"/>
        </p:scale>
        <p:origin x="2076" y="9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DA23C-4EB3-4DDB-9607-386147CA6A78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682F4-3235-4503-ABF7-1A93C921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682F4-3235-4503-ABF7-1A93C9218E4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05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0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41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0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99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0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800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82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831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09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24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5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4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4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1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21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8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-685800" y="1981200"/>
            <a:ext cx="9982200" cy="2834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lang="ru-RU" sz="3200" b="1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196850" algn="ctr">
              <a:lnSpc>
                <a:spcPct val="100000"/>
              </a:lnSpc>
              <a:spcBef>
                <a:spcPts val="105"/>
              </a:spcBef>
            </a:pPr>
            <a:r>
              <a:rPr lang="ru-RU" sz="32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Как научить детей видеть математику </a:t>
            </a:r>
          </a:p>
          <a:p>
            <a:pPr marL="196850" algn="ctr">
              <a:lnSpc>
                <a:spcPct val="100000"/>
              </a:lnSpc>
              <a:spcBef>
                <a:spcPts val="105"/>
              </a:spcBef>
            </a:pPr>
            <a:r>
              <a:rPr lang="ru-RU" sz="3200" b="1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себя?</a:t>
            </a:r>
            <a:endParaRPr lang="en-US" sz="3200" b="1" spc="-15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685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1" spc="-1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spc="-15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spc="-1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i="1" spc="-15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истема</a:t>
            </a:r>
            <a:r>
              <a:rPr lang="ru-RU" sz="2800" b="1" i="1" spc="-15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по формированию</a:t>
            </a:r>
          </a:p>
          <a:p>
            <a:pPr marL="19685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1" i="1" spc="-15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математической грамотности</a:t>
            </a:r>
          </a:p>
          <a:p>
            <a:pPr marL="19685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1" i="1" spc="-15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учащихся начальных классов</a:t>
            </a:r>
            <a:r>
              <a:rPr lang="en-US" sz="2800" b="1" i="1" spc="-15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" y="4876800"/>
            <a:ext cx="5562600" cy="1436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8590" marR="139700" indent="635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Нурутдинова Р. Р.</a:t>
            </a:r>
          </a:p>
          <a:p>
            <a:pPr marL="148590" marR="139700" indent="635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marL="148590" marR="139700" indent="635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№4</a:t>
            </a:r>
          </a:p>
          <a:p>
            <a:pPr marL="148590" marR="139700" indent="635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Бугульминского</a:t>
            </a:r>
            <a:r>
              <a:rPr lang="ru-RU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Республики Татарстан</a:t>
            </a:r>
            <a:endParaRPr lang="en-US" b="1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52" y="313904"/>
            <a:ext cx="2242948" cy="2060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264100"/>
              </p:ext>
            </p:extLst>
          </p:nvPr>
        </p:nvGraphicFramePr>
        <p:xfrm>
          <a:off x="533400" y="579120"/>
          <a:ext cx="7772400" cy="521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1407854589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753671306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159382168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74705848"/>
                    </a:ext>
                  </a:extLst>
                </a:gridCol>
              </a:tblGrid>
              <a:tr h="1253286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Клубничный сок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Лимонад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Яблочный сок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240880"/>
                  </a:ext>
                </a:extLst>
              </a:tr>
              <a:tr h="7261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Незнайка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560352"/>
                  </a:ext>
                </a:extLst>
              </a:tr>
              <a:tr h="12532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Винтик и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Шпунтик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85628"/>
                  </a:ext>
                </a:extLst>
              </a:tr>
              <a:tr h="7261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Торопыжка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835147"/>
                  </a:ext>
                </a:extLst>
              </a:tr>
              <a:tr h="12532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Поэт Цветик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15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0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382000" cy="303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750"/>
              </a:spcAft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 математической грамотности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en-US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Понимание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математической символики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терминологии, построение математических суждений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рассуждений). 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3505200" y="5029200"/>
            <a:ext cx="2203705" cy="1563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39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5334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детский сад привезли 20 кг яблок и 8 пакетов винограда. На сколько килограммов больше привезли яблок, чем винограда?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59884"/>
            <a:ext cx="2438400" cy="14916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294586"/>
            <a:ext cx="2438400" cy="16245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927" y="4294586"/>
            <a:ext cx="1881187" cy="17476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359884"/>
            <a:ext cx="2338387" cy="153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1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14747"/>
              </p:ext>
            </p:extLst>
          </p:nvPr>
        </p:nvGraphicFramePr>
        <p:xfrm>
          <a:off x="457200" y="2286000"/>
          <a:ext cx="8382000" cy="4201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389">
                  <a:extLst>
                    <a:ext uri="{9D8B030D-6E8A-4147-A177-3AD203B41FA5}">
                      <a16:colId xmlns:a16="http://schemas.microsoft.com/office/drawing/2014/main" val="2709919561"/>
                    </a:ext>
                  </a:extLst>
                </a:gridCol>
                <a:gridCol w="1352764">
                  <a:extLst>
                    <a:ext uri="{9D8B030D-6E8A-4147-A177-3AD203B41FA5}">
                      <a16:colId xmlns:a16="http://schemas.microsoft.com/office/drawing/2014/main" val="2779198263"/>
                    </a:ext>
                  </a:extLst>
                </a:gridCol>
                <a:gridCol w="5024847">
                  <a:extLst>
                    <a:ext uri="{9D8B030D-6E8A-4147-A177-3AD203B41FA5}">
                      <a16:colId xmlns:a16="http://schemas.microsoft.com/office/drawing/2014/main" val="2942365332"/>
                    </a:ext>
                  </a:extLst>
                </a:gridCol>
              </a:tblGrid>
              <a:tr h="12405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тарифа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1 минуты разговора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условия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extLst>
                  <a:ext uri="{0D108BD9-81ED-4DB2-BD59-A6C34878D82A}">
                    <a16:rowId xmlns:a16="http://schemas.microsoft.com/office/drawing/2014/main" val="1047284846"/>
                  </a:ext>
                </a:extLst>
              </a:tr>
              <a:tr h="5127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«Детский»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50копеек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условий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extLst>
                  <a:ext uri="{0D108BD9-81ED-4DB2-BD59-A6C34878D82A}">
                    <a16:rowId xmlns:a16="http://schemas.microsoft.com/office/drawing/2014/main" val="527153419"/>
                  </a:ext>
                </a:extLst>
              </a:tr>
              <a:tr h="13627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«Подарочный»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копеек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13 ч. 00 мин. цена первой минуты разговора 1 рубль 50 копеек за 1 минуту, остальное время по 25 копеек за минуту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extLst>
                  <a:ext uri="{0D108BD9-81ED-4DB2-BD59-A6C34878D82A}">
                    <a16:rowId xmlns:a16="http://schemas.microsoft.com/office/drawing/2014/main" val="3070615980"/>
                  </a:ext>
                </a:extLst>
              </a:tr>
              <a:tr h="998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«Дружеский»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копеек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13 ч.00мин. цена минуты 1рубль, а после 13 ч. 00 мин. – цена 1 минуты – 15 копеек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680" marR="106680" marT="53340" marB="53340"/>
                </a:tc>
                <a:extLst>
                  <a:ext uri="{0D108BD9-81ED-4DB2-BD59-A6C34878D82A}">
                    <a16:rowId xmlns:a16="http://schemas.microsoft.com/office/drawing/2014/main" val="74815353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1055" y="152400"/>
            <a:ext cx="8305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Ваня Петров разговаривает с мамой с 12 ч.50 мин до 13 ч. 10 мин. Каким тарифом нужно воспользоваться Ване, чтобы ему хватило на весь разговор 8 рублей.</a:t>
            </a:r>
            <a:endParaRPr kumimoji="0" lang="ru-RU" altLang="ru-RU" sz="3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2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85800"/>
            <a:ext cx="7924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/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Где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жизни вы встречаетесь с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данными   явлениями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объектами?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Где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жизни вам пригодятся эти знания и умения?</a:t>
            </a:r>
          </a:p>
          <a:p>
            <a:pPr marL="457200" indent="-457200" algn="just">
              <a:spcAft>
                <a:spcPts val="0"/>
              </a:spcAft>
              <a:buAutoNum type="arabicPeriod"/>
            </a:pP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Какие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пригодятся в той или иной ситуации?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7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85800"/>
            <a:ext cx="7924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/>
            <a:endParaRPr lang="ru-RU" sz="3600" dirty="0" smtClean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algn="just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для жизни, а для школы мы учимся.</a:t>
            </a:r>
          </a:p>
          <a:p>
            <a:pPr marL="0" lvl="3" algn="r"/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Упрек Сенеки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14300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ru-RU" sz="3600" b="1" dirty="0" smtClean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«Россия должна войти в число 10 ведущих стран мира по качеству общего образования»</a:t>
            </a:r>
          </a:p>
          <a:p>
            <a:pPr algn="just"/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algn="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В.В. Путин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800"/>
            <a:ext cx="8229600" cy="309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750"/>
              </a:spcAft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 математической грамотности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Понимание необходимости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математических знаний, чтобы решать учебные и жизненные задачи,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оценивать учебные ситуации, которые требуют математических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3505200" y="4953000"/>
            <a:ext cx="2203705" cy="156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66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13266"/>
            <a:ext cx="4572000" cy="30495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0999" y="3733800"/>
            <a:ext cx="84582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 Австралии в 2021году прошла гонка, в которой участвовали только автомобили на… </a:t>
            </a:r>
          </a:p>
        </p:txBody>
      </p:sp>
    </p:spTree>
    <p:extLst>
      <p:ext uri="{BB962C8B-B14F-4D97-AF65-F5344CB8AC3E}">
        <p14:creationId xmlns:p14="http://schemas.microsoft.com/office/powerpoint/2010/main" val="19195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286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 электричеству, подаренному солнцем, можно ежедневно проезжать 30 километров. Некоторые авто способны разгоняться до 89 км/ч. Именно этот автомобиль победил в гонке в 2021 году. Он сконструирован сотрудниками голландской компании. Солнечная батарея авто весит 135 кг, ее площадь 2 м</a:t>
            </a:r>
            <a:r>
              <a:rPr lang="ru-RU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64 дм</a:t>
            </a:r>
            <a:r>
              <a:rPr lang="ru-RU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94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67854"/>
            <a:ext cx="8458200" cy="3528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750"/>
              </a:spcAft>
            </a:pP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 математической грамотности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математических отношений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зависимости,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математической информацией: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умственных операций, математических методов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3276600" y="5029200"/>
            <a:ext cx="2203705" cy="156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8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multiurok.ru/html/2020/12/15/s_5fd8e60708d32/1594302_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0772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04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multiurok.ru/html/2020/12/15/s_5fd8e60708d32/1594302_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84860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4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228600"/>
            <a:ext cx="8610600" cy="3162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Готовясь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путешествию, Незнайка закупил 10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литров клубничного сока,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литров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яблочного сока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10 литров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лимонада.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Винтик 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Шпунтик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вместе купили 13 литров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клубничного сока,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литра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лимонада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10 литров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яблочного сока.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Торопыжка – 6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литров яблочного сока,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лимонада 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клубничного сока.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 Цветик – 20 литров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лимонада,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литра клубничного сока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4 литра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яблочного сока. </a:t>
            </a: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Преобразуйте 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текстовую информацию в табличную. Дайте названия столбцам и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заполните 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таблицу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endParaRPr lang="ru-RU" sz="1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51193"/>
              </p:ext>
            </p:extLst>
          </p:nvPr>
        </p:nvGraphicFramePr>
        <p:xfrm>
          <a:off x="838200" y="3061876"/>
          <a:ext cx="7543800" cy="284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5950">
                  <a:extLst>
                    <a:ext uri="{9D8B030D-6E8A-4147-A177-3AD203B41FA5}">
                      <a16:colId xmlns:a16="http://schemas.microsoft.com/office/drawing/2014/main" val="150804542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455147989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211584768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557868769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892976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90145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17932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56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82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352</Words>
  <Application>Microsoft Office PowerPoint</Application>
  <PresentationFormat>Экран (4:3)</PresentationFormat>
  <Paragraphs>68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Microsoft JhengHei</vt:lpstr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«Интеграция информационного   и образовательного пространства  в системе обучения школьников города Рудного»</dc:title>
  <dc:creator>WORK</dc:creator>
  <cp:lastModifiedBy>Румия</cp:lastModifiedBy>
  <cp:revision>131</cp:revision>
  <dcterms:created xsi:type="dcterms:W3CDTF">2020-02-23T22:41:10Z</dcterms:created>
  <dcterms:modified xsi:type="dcterms:W3CDTF">2024-02-04T14:48:32Z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2020-02-23T00:00:00Z</vt:filetime>
  </property>
</Properties>
</file>