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5" r:id="rId6"/>
    <p:sldId id="266" r:id="rId7"/>
    <p:sldId id="260" r:id="rId8"/>
    <p:sldId id="261" r:id="rId9"/>
    <p:sldId id="262" r:id="rId10"/>
    <p:sldId id="263" r:id="rId11"/>
    <p:sldId id="278" r:id="rId12"/>
    <p:sldId id="264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35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430967"/>
            <a:ext cx="75009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казенное дошкольное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 -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Новочановский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сад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Барабинского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Новосибирской области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Zelsv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204864"/>
            <a:ext cx="5020834" cy="4384862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Заголовок 13"/>
          <p:cNvSpPr>
            <a:spLocks noGrp="1"/>
          </p:cNvSpPr>
          <p:nvPr>
            <p:ph type="ctrTitle"/>
          </p:nvPr>
        </p:nvSpPr>
        <p:spPr>
          <a:xfrm>
            <a:off x="1547664" y="2636912"/>
            <a:ext cx="6400800" cy="1495428"/>
          </a:xfrm>
        </p:spPr>
        <p:txBody>
          <a:bodyPr>
            <a:normAutofit fontScale="90000"/>
          </a:bodyPr>
          <a:lstStyle/>
          <a:p>
            <a:r>
              <a:rPr lang="ru-RU" sz="2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мотивационно – </a:t>
            </a:r>
            <a:r>
              <a:rPr lang="ru-RU" sz="2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поведенческой </a:t>
            </a:r>
            <a:r>
              <a:rPr lang="ru-RU" sz="2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ребенка, как основы безопасности в условиях общения с дорогой и улицей»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33257" y="5303708"/>
            <a:ext cx="2841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Разработала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Щербакова О.А.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09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552" y="3645024"/>
            <a:ext cx="8352927" cy="220486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200" dirty="0" smtClean="0">
                <a:solidFill>
                  <a:schemeClr val="tx1"/>
                </a:solidFill>
              </a:rPr>
              <a:t>сформировать </a:t>
            </a:r>
            <a:r>
              <a:rPr lang="ru-RU" sz="3200" dirty="0">
                <a:solidFill>
                  <a:schemeClr val="tx1"/>
                </a:solidFill>
              </a:rPr>
              <a:t>у </a:t>
            </a:r>
            <a:r>
              <a:rPr lang="ru-RU" sz="3200" dirty="0" smtClean="0">
                <a:solidFill>
                  <a:schemeClr val="tx1"/>
                </a:solidFill>
              </a:rPr>
              <a:t>дошкольников необходимые </a:t>
            </a:r>
            <a:r>
              <a:rPr lang="ru-RU" sz="3200" dirty="0">
                <a:solidFill>
                  <a:schemeClr val="tx1"/>
                </a:solidFill>
              </a:rPr>
              <a:t>умения и навыки для безопасного поведения на улицах </a:t>
            </a:r>
            <a:r>
              <a:rPr lang="ru-RU" sz="3200" dirty="0" smtClean="0">
                <a:solidFill>
                  <a:schemeClr val="tx1"/>
                </a:solidFill>
              </a:rPr>
              <a:t>села и города</a:t>
            </a:r>
            <a:r>
              <a:rPr lang="ru-RU" sz="3200" dirty="0">
                <a:solidFill>
                  <a:schemeClr val="tx1"/>
                </a:solidFill>
              </a:rPr>
              <a:t>.</a:t>
            </a:r>
            <a:br>
              <a:rPr lang="ru-RU" sz="3200" dirty="0">
                <a:solidFill>
                  <a:schemeClr val="tx1"/>
                </a:solidFill>
              </a:rPr>
            </a:b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7" name="Рисунок 6" descr="Dorog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343153"/>
            <a:ext cx="3592621" cy="3081964"/>
          </a:xfrm>
          <a:prstGeom prst="rect">
            <a:avLst/>
          </a:prstGeom>
        </p:spPr>
      </p:pic>
      <p:pic>
        <p:nvPicPr>
          <p:cNvPr id="8" name="Рисунок 7" descr="tupi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2430" y="343153"/>
            <a:ext cx="3330641" cy="307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40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b="1" u="sng" dirty="0" smtClean="0">
                <a:solidFill>
                  <a:schemeClr val="bg1"/>
                </a:solidFill>
              </a:rPr>
              <a:t>Задачи:</a:t>
            </a:r>
            <a:r>
              <a:rPr lang="ru-RU" b="1" dirty="0" smtClean="0"/>
              <a:t> </a:t>
            </a:r>
            <a:endParaRPr lang="ru-RU" b="1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14348" y="1412776"/>
            <a:ext cx="7715304" cy="1652003"/>
            <a:chOff x="0" y="0"/>
            <a:chExt cx="7715304" cy="1652003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0" y="0"/>
              <a:ext cx="7715304" cy="165200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1708261" y="0"/>
              <a:ext cx="6007042" cy="165200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600" b="1" kern="1200" dirty="0" smtClean="0"/>
                <a:t>Формировать у детей практические навыки поведения в различных ситуациях на дороге и соответствующую модель поведения</a:t>
              </a:r>
              <a:endParaRPr lang="ru-RU" sz="2600" b="1" kern="1200" dirty="0"/>
            </a:p>
          </p:txBody>
        </p:sp>
      </p:grpSp>
      <p:sp>
        <p:nvSpPr>
          <p:cNvPr id="8" name="Скругленный прямоугольник 7"/>
          <p:cNvSpPr/>
          <p:nvPr/>
        </p:nvSpPr>
        <p:spPr>
          <a:xfrm>
            <a:off x="1043608" y="1611485"/>
            <a:ext cx="1052645" cy="1254584"/>
          </a:xfrm>
          <a:prstGeom prst="roundRect">
            <a:avLst>
              <a:gd name="adj" fmla="val 10000"/>
            </a:avLst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9" name="Группа 8"/>
          <p:cNvGrpSpPr/>
          <p:nvPr/>
        </p:nvGrpSpPr>
        <p:grpSpPr>
          <a:xfrm>
            <a:off x="714348" y="3064779"/>
            <a:ext cx="7715304" cy="1652003"/>
            <a:chOff x="0" y="1817204"/>
            <a:chExt cx="7715304" cy="1652003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0" y="1817204"/>
              <a:ext cx="7715304" cy="165200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1708261" y="1817204"/>
              <a:ext cx="6007042" cy="165200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600" b="1" kern="1200" dirty="0" smtClean="0"/>
                <a:t>Активизировать внимание родительской общественности к решению задач по обучению детей дорожной грамоте</a:t>
              </a:r>
              <a:endParaRPr lang="ru-RU" sz="2600" b="1" kern="1200" dirty="0"/>
            </a:p>
          </p:txBody>
        </p:sp>
      </p:grpSp>
      <p:sp>
        <p:nvSpPr>
          <p:cNvPr id="12" name="Скругленный прямоугольник 11"/>
          <p:cNvSpPr/>
          <p:nvPr/>
        </p:nvSpPr>
        <p:spPr>
          <a:xfrm>
            <a:off x="1043607" y="3243472"/>
            <a:ext cx="1052645" cy="1294615"/>
          </a:xfrm>
          <a:prstGeom prst="roundRect">
            <a:avLst>
              <a:gd name="adj" fmla="val 10000"/>
            </a:avLst>
          </a:prstGeom>
          <a:blipFill rotWithShape="0">
            <a:blip r:embed="rId3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3" name="Группа 12"/>
          <p:cNvGrpSpPr/>
          <p:nvPr/>
        </p:nvGrpSpPr>
        <p:grpSpPr>
          <a:xfrm>
            <a:off x="714348" y="4716782"/>
            <a:ext cx="7715304" cy="1652003"/>
            <a:chOff x="0" y="3634408"/>
            <a:chExt cx="7715304" cy="1652003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0" y="3634408"/>
              <a:ext cx="7715304" cy="165200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1708261" y="3634408"/>
              <a:ext cx="6007042" cy="165200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600" b="1" kern="1200" dirty="0" smtClean="0"/>
                <a:t>Организовать предметно – развивающую среду в группе по проблеме</a:t>
              </a:r>
              <a:endParaRPr lang="ru-RU" sz="2600" b="1" kern="1200" dirty="0"/>
            </a:p>
          </p:txBody>
        </p:sp>
      </p:grpSp>
      <p:sp>
        <p:nvSpPr>
          <p:cNvPr id="16" name="Скругленный прямоугольник 15"/>
          <p:cNvSpPr/>
          <p:nvPr/>
        </p:nvSpPr>
        <p:spPr>
          <a:xfrm>
            <a:off x="1043608" y="4938183"/>
            <a:ext cx="1052645" cy="1209200"/>
          </a:xfrm>
          <a:prstGeom prst="roundRect">
            <a:avLst>
              <a:gd name="adj" fmla="val 10000"/>
            </a:avLst>
          </a:prstGeom>
          <a:blipFill rotWithShape="0">
            <a:blip r:embed="rId4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4368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u="sng" dirty="0" smtClean="0">
                <a:solidFill>
                  <a:schemeClr val="bg1"/>
                </a:solidFill>
              </a:rPr>
              <a:t>Принципы организации образовательного процесса: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Рисунок 5" descr="mashin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2420888"/>
            <a:ext cx="3488536" cy="2857520"/>
          </a:xfrm>
          <a:prstGeom prst="rect">
            <a:avLst/>
          </a:prstGeom>
        </p:spPr>
      </p:pic>
      <p:sp>
        <p:nvSpPr>
          <p:cNvPr id="7" name="Круговая стрелка 6"/>
          <p:cNvSpPr/>
          <p:nvPr/>
        </p:nvSpPr>
        <p:spPr>
          <a:xfrm>
            <a:off x="2200857" y="1246405"/>
            <a:ext cx="5206485" cy="5206485"/>
          </a:xfrm>
          <a:prstGeom prst="circularArrow">
            <a:avLst>
              <a:gd name="adj1" fmla="val 5544"/>
              <a:gd name="adj2" fmla="val 330680"/>
              <a:gd name="adj3" fmla="val 13972126"/>
              <a:gd name="adj4" fmla="val 17267679"/>
              <a:gd name="adj5" fmla="val 5757"/>
            </a:avLst>
          </a:prstGeom>
          <a:scene3d>
            <a:camera prst="orthographicFront"/>
            <a:lightRig rig="chilly" dir="t"/>
          </a:scene3d>
          <a:sp3d z="-12700" extrusionH="1700" prstMaterial="translucentPowder">
            <a:bevelT w="25400" h="6350" prst="softRound"/>
            <a:bevelB w="0" h="0" prst="convex"/>
          </a:sp3d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9" name="Группа 28"/>
          <p:cNvGrpSpPr/>
          <p:nvPr/>
        </p:nvGrpSpPr>
        <p:grpSpPr>
          <a:xfrm>
            <a:off x="3602479" y="1332480"/>
            <a:ext cx="2228669" cy="819327"/>
            <a:chOff x="2993334" y="1778"/>
            <a:chExt cx="2228669" cy="819327"/>
          </a:xfrm>
          <a:scene3d>
            <a:camera prst="orthographicFront"/>
            <a:lightRig rig="chilly" dir="t"/>
          </a:scene3d>
        </p:grpSpPr>
        <p:sp>
          <p:nvSpPr>
            <p:cNvPr id="48" name="Скругленный прямоугольник 47"/>
            <p:cNvSpPr/>
            <p:nvPr/>
          </p:nvSpPr>
          <p:spPr>
            <a:xfrm>
              <a:off x="2993334" y="1778"/>
              <a:ext cx="2228669" cy="819327"/>
            </a:xfrm>
            <a:prstGeom prst="roundRect">
              <a:avLst/>
            </a:prstGeom>
            <a:solidFill>
              <a:srgbClr val="FFFF99">
                <a:alpha val="57647"/>
              </a:srgbClr>
            </a:solidFill>
            <a:ln>
              <a:noFill/>
            </a:ln>
            <a:effectLst/>
            <a:sp3d prstMaterial="translucentPowder">
              <a:bevelT w="127000" h="25400" prst="softRound"/>
            </a:sp3d>
          </p:spPr>
        </p:sp>
        <p:sp>
          <p:nvSpPr>
            <p:cNvPr id="49" name="Скругленный прямоугольник 4"/>
            <p:cNvSpPr/>
            <p:nvPr/>
          </p:nvSpPr>
          <p:spPr>
            <a:xfrm>
              <a:off x="3033330" y="41774"/>
              <a:ext cx="2148677" cy="739335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Последовательности</a:t>
              </a:r>
              <a:endPara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6252748" y="2445129"/>
            <a:ext cx="1795343" cy="819327"/>
            <a:chOff x="5643603" y="1114427"/>
            <a:chExt cx="1795343" cy="819327"/>
          </a:xfrm>
          <a:scene3d>
            <a:camera prst="orthographicFront"/>
            <a:lightRig rig="chilly" dir="t"/>
          </a:scene3d>
        </p:grpSpPr>
        <p:sp>
          <p:nvSpPr>
            <p:cNvPr id="46" name="Скругленный прямоугольник 45"/>
            <p:cNvSpPr/>
            <p:nvPr/>
          </p:nvSpPr>
          <p:spPr>
            <a:xfrm>
              <a:off x="5643603" y="1114427"/>
              <a:ext cx="1795343" cy="819327"/>
            </a:xfrm>
            <a:prstGeom prst="roundRect">
              <a:avLst/>
            </a:prstGeom>
            <a:solidFill>
              <a:srgbClr val="FFCCFF"/>
            </a:solidFill>
            <a:ln>
              <a:noFill/>
            </a:ln>
            <a:effectLst/>
            <a:sp3d prstMaterial="translucentPowder">
              <a:bevelT w="127000" h="25400" prst="softRound"/>
            </a:sp3d>
          </p:spPr>
        </p:sp>
        <p:sp>
          <p:nvSpPr>
            <p:cNvPr id="47" name="Скругленный прямоугольник 6"/>
            <p:cNvSpPr/>
            <p:nvPr/>
          </p:nvSpPr>
          <p:spPr>
            <a:xfrm>
              <a:off x="5683599" y="1154423"/>
              <a:ext cx="1715351" cy="739335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Наглядности</a:t>
              </a:r>
              <a:endPara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6324193" y="4088192"/>
            <a:ext cx="1638655" cy="819327"/>
            <a:chOff x="5715048" y="2757490"/>
            <a:chExt cx="1638655" cy="819327"/>
          </a:xfrm>
          <a:scene3d>
            <a:camera prst="orthographicFront"/>
            <a:lightRig rig="chilly" dir="t"/>
          </a:scene3d>
        </p:grpSpPr>
        <p:sp>
          <p:nvSpPr>
            <p:cNvPr id="44" name="Скругленный прямоугольник 43"/>
            <p:cNvSpPr/>
            <p:nvPr/>
          </p:nvSpPr>
          <p:spPr>
            <a:xfrm>
              <a:off x="5715048" y="2757490"/>
              <a:ext cx="1638655" cy="819327"/>
            </a:xfrm>
            <a:prstGeom prst="roundRect">
              <a:avLst/>
            </a:prstGeom>
            <a:solidFill>
              <a:srgbClr val="8064A2"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  <a:sp3d prstMaterial="translucentPowder">
              <a:bevelT w="127000" h="25400" prst="softRound"/>
            </a:sp3d>
          </p:spPr>
        </p:sp>
        <p:sp>
          <p:nvSpPr>
            <p:cNvPr id="45" name="Скругленный прямоугольник 8"/>
            <p:cNvSpPr/>
            <p:nvPr/>
          </p:nvSpPr>
          <p:spPr>
            <a:xfrm>
              <a:off x="5755044" y="2797486"/>
              <a:ext cx="1558663" cy="739335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Деятельности</a:t>
              </a:r>
              <a:endPara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5038303" y="5445506"/>
            <a:ext cx="1638655" cy="819327"/>
            <a:chOff x="4429158" y="4114804"/>
            <a:chExt cx="1638655" cy="819327"/>
          </a:xfrm>
          <a:scene3d>
            <a:camera prst="orthographicFront"/>
            <a:lightRig rig="chilly" dir="t"/>
          </a:scene3d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4429158" y="4114804"/>
              <a:ext cx="1638655" cy="819327"/>
            </a:xfrm>
            <a:prstGeom prst="roundRect">
              <a:avLst/>
            </a:prstGeom>
            <a:solidFill>
              <a:srgbClr val="4BACC6"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  <a:sp3d prstMaterial="translucentPowder">
              <a:bevelT w="127000" h="25400" prst="softRound"/>
            </a:sp3d>
          </p:spPr>
        </p:sp>
        <p:sp>
          <p:nvSpPr>
            <p:cNvPr id="43" name="Скругленный прямоугольник 10"/>
            <p:cNvSpPr/>
            <p:nvPr/>
          </p:nvSpPr>
          <p:spPr>
            <a:xfrm>
              <a:off x="4469154" y="4154800"/>
              <a:ext cx="1558663" cy="739335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Интеграции</a:t>
              </a:r>
              <a:endPara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2823720" y="5445526"/>
            <a:ext cx="1638655" cy="819327"/>
            <a:chOff x="2214575" y="4114824"/>
            <a:chExt cx="1638655" cy="819327"/>
          </a:xfrm>
          <a:scene3d>
            <a:camera prst="orthographicFront"/>
            <a:lightRig rig="chilly" dir="t"/>
          </a:scene3d>
        </p:grpSpPr>
        <p:sp>
          <p:nvSpPr>
            <p:cNvPr id="40" name="Скругленный прямоугольник 39"/>
            <p:cNvSpPr/>
            <p:nvPr/>
          </p:nvSpPr>
          <p:spPr>
            <a:xfrm>
              <a:off x="2214575" y="4114824"/>
              <a:ext cx="1638655" cy="819327"/>
            </a:xfrm>
            <a:prstGeom prst="roundRect">
              <a:avLst/>
            </a:prstGeom>
            <a:solidFill>
              <a:srgbClr val="F79646"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  <a:sp3d prstMaterial="translucentPowder">
              <a:bevelT w="127000" h="25400" prst="softRound"/>
            </a:sp3d>
          </p:spPr>
        </p:sp>
        <p:sp>
          <p:nvSpPr>
            <p:cNvPr id="41" name="Скругленный прямоугольник 12"/>
            <p:cNvSpPr/>
            <p:nvPr/>
          </p:nvSpPr>
          <p:spPr>
            <a:xfrm>
              <a:off x="2254571" y="4154820"/>
              <a:ext cx="1558663" cy="739335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Дифференцированного подхода </a:t>
              </a:r>
              <a:endPara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1394960" y="4159636"/>
            <a:ext cx="1638655" cy="819327"/>
            <a:chOff x="785815" y="2828934"/>
            <a:chExt cx="1638655" cy="819327"/>
          </a:xfrm>
          <a:scene3d>
            <a:camera prst="orthographicFront"/>
            <a:lightRig rig="chilly" dir="t"/>
          </a:scene3d>
        </p:grpSpPr>
        <p:sp>
          <p:nvSpPr>
            <p:cNvPr id="38" name="Скругленный прямоугольник 37"/>
            <p:cNvSpPr/>
            <p:nvPr/>
          </p:nvSpPr>
          <p:spPr>
            <a:xfrm>
              <a:off x="785815" y="2828934"/>
              <a:ext cx="1638655" cy="819327"/>
            </a:xfrm>
            <a:prstGeom prst="roundRect">
              <a:avLst/>
            </a:prstGeom>
            <a:solidFill>
              <a:srgbClr val="C0504D"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  <a:sp3d prstMaterial="translucentPowder">
              <a:bevelT w="127000" h="25400" prst="softRound"/>
            </a:sp3d>
          </p:spPr>
        </p:sp>
        <p:sp>
          <p:nvSpPr>
            <p:cNvPr id="39" name="Скругленный прямоугольник 14"/>
            <p:cNvSpPr/>
            <p:nvPr/>
          </p:nvSpPr>
          <p:spPr>
            <a:xfrm>
              <a:off x="825811" y="2868930"/>
              <a:ext cx="1558663" cy="739335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Возрастной </a:t>
              </a:r>
              <a:r>
                <a:rPr kumimoji="0" lang="ru-RU" sz="16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адресованности</a:t>
              </a:r>
              <a:r>
                <a:rPr kumimoji="0" lang="ru-RU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endPara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1323526" y="2445130"/>
            <a:ext cx="1790361" cy="819327"/>
            <a:chOff x="714381" y="1114428"/>
            <a:chExt cx="1790361" cy="819327"/>
          </a:xfrm>
          <a:scene3d>
            <a:camera prst="orthographicFront"/>
            <a:lightRig rig="chilly" dir="t"/>
          </a:scene3d>
        </p:grpSpPr>
        <p:sp>
          <p:nvSpPr>
            <p:cNvPr id="36" name="Скругленный прямоугольник 35"/>
            <p:cNvSpPr/>
            <p:nvPr/>
          </p:nvSpPr>
          <p:spPr>
            <a:xfrm>
              <a:off x="714381" y="1114428"/>
              <a:ext cx="1790361" cy="819327"/>
            </a:xfrm>
            <a:prstGeom prst="roundRect">
              <a:avLst/>
            </a:prstGeom>
            <a:solidFill>
              <a:srgbClr val="9BBB59"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  <a:sp3d prstMaterial="translucentPowder">
              <a:bevelT w="127000" h="25400" prst="softRound"/>
            </a:sp3d>
          </p:spPr>
        </p:sp>
        <p:sp>
          <p:nvSpPr>
            <p:cNvPr id="37" name="Скругленный прямоугольник 16"/>
            <p:cNvSpPr/>
            <p:nvPr/>
          </p:nvSpPr>
          <p:spPr>
            <a:xfrm>
              <a:off x="754377" y="1154424"/>
              <a:ext cx="1710369" cy="739335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Преемственности</a:t>
              </a:r>
              <a:endPara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94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b="1" u="sng" dirty="0" smtClean="0">
                <a:solidFill>
                  <a:schemeClr val="bg1"/>
                </a:solidFill>
              </a:rPr>
              <a:t>Вот так я строю свою работу</a:t>
            </a:r>
            <a:endParaRPr lang="ru-RU" u="sng" dirty="0">
              <a:solidFill>
                <a:schemeClr val="bg1"/>
              </a:solidFill>
            </a:endParaRPr>
          </a:p>
        </p:txBody>
      </p:sp>
      <p:pic>
        <p:nvPicPr>
          <p:cNvPr id="5122" name="Picture 2" descr="F:\пдд\пдд2017\WP_20150410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04" y="1412776"/>
            <a:ext cx="4081334" cy="23050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788024" y="1916832"/>
            <a:ext cx="38946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Создание уголка в группе</a:t>
            </a:r>
            <a:endParaRPr lang="ru-RU" sz="3200" dirty="0"/>
          </a:p>
        </p:txBody>
      </p:sp>
      <p:pic>
        <p:nvPicPr>
          <p:cNvPr id="5123" name="Picture 3" descr="F:\пдд\пдд2017\WP_20160606_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11" y="4365104"/>
            <a:ext cx="3185320" cy="179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940424" y="4725976"/>
            <a:ext cx="38946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Создание книжек-малышек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267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пдд\пдд2017\WP_20150410_0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352" y="4005064"/>
            <a:ext cx="4769496" cy="26936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F:\пдд\пдд2018\IMG_20181023_1015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0099"/>
            <a:ext cx="4392488" cy="32943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88024" y="1540228"/>
            <a:ext cx="44999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Изучение дорожных знаков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-25504" y="4903352"/>
            <a:ext cx="4499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Дидактические игры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5392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пдд\пдд2017\WP_20150410_0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370" y="980728"/>
            <a:ext cx="6446367" cy="36406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067944" y="142116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55576" y="5068397"/>
            <a:ext cx="75963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Игры на макете села с дорогой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50231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пдд\пдд2017\WP_20150410_0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194" y="1340768"/>
            <a:ext cx="6718545" cy="37944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62297" y="5373216"/>
            <a:ext cx="75963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Игры в уголке «Гараж»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55840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4392488" cy="32943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F:\пдд\пдд2017\WP_20150410_0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27117"/>
            <a:ext cx="4392487" cy="30243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20071" y="2564904"/>
            <a:ext cx="366941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Игры-ситуации в «городке юного пешехода»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54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пдд\пдд2017\WP_20150410_0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764704"/>
            <a:ext cx="4680519" cy="26434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пдд\пдд2017\WP_20150410_0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879151"/>
            <a:ext cx="4694837" cy="26514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2573478"/>
            <a:ext cx="36694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Сюжетно-ролевые игры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30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19672" y="620688"/>
            <a:ext cx="6048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Физминутки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безопасности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4" name="Picture 2" descr="F:\пдд\пдд2018\IMG_20181025_1039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113" y="1815302"/>
            <a:ext cx="5647789" cy="4235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33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F:\пдд\пдд2018\IMG_20181022_1620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37" y="1264668"/>
            <a:ext cx="3301110" cy="24758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F:\пдд\пдд2018\IMG_20181023_1004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712" y="1264668"/>
            <a:ext cx="3215053" cy="24112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F:\пдд\пдд2017\WP_20150205_00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149080"/>
            <a:ext cx="3264972" cy="22093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043608" y="404665"/>
            <a:ext cx="7046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 и аппликация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79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727" y="3789040"/>
            <a:ext cx="3960440" cy="29703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 descr="F:\пдд\пдд2018\IMG-20181024-WA00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896" y="1700808"/>
            <a:ext cx="2576736" cy="19325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F:\пдд\пдд2018\IMG-20181024-WA00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948" y="1700808"/>
            <a:ext cx="2576736" cy="19325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48882" y="337245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Поход в гости в младшую группу, рассказывание стихов про цвета светофора, совместные игры, вручение медалек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«знатоки ПДД»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72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8882" y="33724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на площадке «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Автогородок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F:\пдд\пдд2018\IMG_20181026_1035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66" y="798910"/>
            <a:ext cx="3803686" cy="28527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F:\пдд\пдд2018\IMG_20181026_1036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573" y="3212976"/>
            <a:ext cx="4401001" cy="33007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70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1\Desktop\p57_foto041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48680"/>
            <a:ext cx="3672408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User\Desktop\P110058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356992"/>
            <a:ext cx="4176464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035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8882" y="337245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Отрабатывание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безопасного маршрута по дорогам села, знакомство со знаками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F:\пдд\пдд2018\IMG_20181026_1038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494" y="1628800"/>
            <a:ext cx="5023720" cy="37677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64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пдд\пдд2018\IMG_20181026_1039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20" y="404664"/>
            <a:ext cx="4609056" cy="34567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F:\пдд\пдд2018\IMG_20181026_1045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100878"/>
            <a:ext cx="4748318" cy="35612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33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:\пдд\пдд2018\IMG_20181026_1046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665181"/>
            <a:ext cx="3873455" cy="29050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F:\пдд\пдд2018\IMG_20181026_1042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78" y="598772"/>
            <a:ext cx="4088546" cy="30664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424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30931" y="337244"/>
            <a:ext cx="2833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«Автобус»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F:\пдд\пдд2018\IMG_20181025_1004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70278"/>
            <a:ext cx="3384376" cy="25382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F:\пдд\пдд2018\IMG_20181025_1009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069" y="818567"/>
            <a:ext cx="3384376" cy="25382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F:\пдд\пдд2018\IMG_20181025_10174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9688"/>
            <a:ext cx="3384376" cy="25382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F:\пдд\пдд2018\IMG_20181025_10234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069" y="4049688"/>
            <a:ext cx="3384376" cy="25382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539203" y="378888"/>
            <a:ext cx="2833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«Грузовик»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6085" y="3356849"/>
            <a:ext cx="28336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«Собери светофор»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39203" y="3541514"/>
            <a:ext cx="2833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«Собери знак»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76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:\пдд\пдд2018\IMG_20181025_1031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32" y="780261"/>
            <a:ext cx="3521456" cy="26410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F:\пдд\пдд2018\IMG_20181025_1037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808377"/>
            <a:ext cx="3483968" cy="2612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30931" y="337244"/>
            <a:ext cx="2833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«Переход»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41167" y="342532"/>
            <a:ext cx="2833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«Светофор»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40" name="Picture 4" descr="F:\пдд\пдд2018\IMG_20181025_10433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360" y="3421353"/>
            <a:ext cx="4249815" cy="31873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339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0642" y="798909"/>
            <a:ext cx="7213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родителями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 descr="F:\пдд\пдд2017\WP_20160406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38" y="1364767"/>
            <a:ext cx="4237902" cy="2393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175661" y="1369319"/>
            <a:ext cx="3098458" cy="5243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стендовой информации</a:t>
            </a: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latin typeface="Times New Roman"/>
                <a:ea typeface="Calibri"/>
                <a:cs typeface="Times New Roman"/>
              </a:rPr>
              <a:t>Папок-передвижек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о безопасности дошкольников на 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дорогах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C:\Users\1\Desktop\detsad-246867-142771316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453" y="4149080"/>
            <a:ext cx="3788271" cy="2144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2267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:\пдд\пдд2017\WP_20150930_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3545360" cy="20023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39206" y="908720"/>
            <a:ext cx="4104456" cy="3848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Выставка рисунков и поделок «Дорожные знаки», «Веселый </a:t>
            </a:r>
            <a:r>
              <a:rPr lang="ru-RU" sz="2400" dirty="0" err="1">
                <a:latin typeface="Times New Roman"/>
                <a:ea typeface="Calibri"/>
                <a:cs typeface="Times New Roman"/>
              </a:rPr>
              <a:t>светофорик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»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1400" dirty="0">
              <a:effectLst/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1400" dirty="0" smtClean="0"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1400" dirty="0" smtClean="0">
              <a:effectLst/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1400" dirty="0">
              <a:effectLst/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effectLst/>
                <a:latin typeface="Times New Roman"/>
                <a:ea typeface="Calibri"/>
                <a:cs typeface="Times New Roman"/>
              </a:rPr>
              <a:t>Вручение памяток на пешеходном переходе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181685"/>
            <a:ext cx="3545360" cy="26590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005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620688"/>
            <a:ext cx="32004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11560" y="4005064"/>
            <a:ext cx="8100900" cy="31270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latin typeface="Times New Roman"/>
                <a:ea typeface="Calibri"/>
                <a:cs typeface="Times New Roman"/>
              </a:rPr>
              <a:t>Свою работу считаю актуальной и очень важной!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2400" dirty="0"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latin typeface="Times New Roman"/>
                <a:ea typeface="Calibri"/>
                <a:cs typeface="Times New Roman"/>
              </a:rPr>
              <a:t>Спасибо за внимание!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1400" dirty="0">
              <a:effectLst/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1400" dirty="0" smtClean="0"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1400" dirty="0" smtClean="0">
              <a:effectLst/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1400" dirty="0">
              <a:effectLst/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2702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199</TotalTime>
  <Words>250</Words>
  <Application>Microsoft Office PowerPoint</Application>
  <PresentationFormat>Экран (4:3)</PresentationFormat>
  <Paragraphs>58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Волна</vt:lpstr>
      <vt:lpstr>«Формирование мотивационно – поведенческой культуры ребенка, как основы безопасности в условиях общения с дорогой и улицей» </vt:lpstr>
      <vt:lpstr>Цель : сформировать у дошкольников необходимые умения и навыки для безопасного поведения на улицах села и города. </vt:lpstr>
      <vt:lpstr>Задачи: </vt:lpstr>
      <vt:lpstr> Принципы организации образовательного процесса:  </vt:lpstr>
      <vt:lpstr>Вот так я строю свою работу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«Формирование мотивационно – поведенческой культуры ребенка, как основы безопасности в условиях общения с дорогой и улицей» </dc:title>
  <dc:creator>Admin</dc:creator>
  <cp:lastModifiedBy>Admin</cp:lastModifiedBy>
  <cp:revision>19</cp:revision>
  <dcterms:created xsi:type="dcterms:W3CDTF">2018-10-28T08:10:42Z</dcterms:created>
  <dcterms:modified xsi:type="dcterms:W3CDTF">2018-10-28T11:40:02Z</dcterms:modified>
</cp:coreProperties>
</file>