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97" r:id="rId3"/>
    <p:sldId id="302" r:id="rId4"/>
    <p:sldId id="270" r:id="rId5"/>
    <p:sldId id="295" r:id="rId6"/>
    <p:sldId id="299" r:id="rId7"/>
    <p:sldId id="315" r:id="rId8"/>
    <p:sldId id="316" r:id="rId9"/>
    <p:sldId id="320" r:id="rId10"/>
    <p:sldId id="321" r:id="rId11"/>
    <p:sldId id="322" r:id="rId12"/>
    <p:sldId id="323" r:id="rId13"/>
    <p:sldId id="31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60" autoAdjust="0"/>
  </p:normalViewPr>
  <p:slideViewPr>
    <p:cSldViewPr>
      <p:cViewPr>
        <p:scale>
          <a:sx n="66" d="100"/>
          <a:sy n="66" d="100"/>
        </p:scale>
        <p:origin x="-1500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032" y="0"/>
            <a:ext cx="8147936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836712"/>
            <a:ext cx="7203482" cy="3096343"/>
          </a:xfrm>
        </p:spPr>
        <p:txBody>
          <a:bodyPr>
            <a:normAutofit/>
          </a:bodyPr>
          <a:lstStyle/>
          <a:p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коррекционно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-образовательной 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работы учителя-логопеда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</a:t>
            </a:r>
            <a:r>
              <a:rPr lang="ru-RU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гиперактивными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детьми 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логопатами.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725144"/>
            <a:ext cx="6400800" cy="1152128"/>
          </a:xfrm>
        </p:spPr>
        <p:txBody>
          <a:bodyPr>
            <a:normAutofit fontScale="55000" lnSpcReduction="20000"/>
          </a:bodyPr>
          <a:lstStyle/>
          <a:p>
            <a:pPr algn="r"/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Ходжава Хатуна </a:t>
            </a:r>
            <a:r>
              <a:rPr lang="ru-RU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Шотаевна</a:t>
            </a:r>
            <a:endParaRPr lang="ru-RU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читель-логопед</a:t>
            </a:r>
          </a:p>
          <a:p>
            <a:pPr algn="r"/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МАОУ «СОШ № 1»</a:t>
            </a:r>
          </a:p>
          <a:p>
            <a:pPr algn="r"/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Город Корсаков, Сахалинская область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890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prstClr val="black"/>
                </a:solidFill>
              </a:rPr>
              <a:t>          </a:t>
            </a:r>
            <a:r>
              <a:rPr lang="ru-RU" sz="3600" b="1" dirty="0" smtClean="0">
                <a:solidFill>
                  <a:prstClr val="black"/>
                </a:solidFill>
              </a:rPr>
              <a:t>Игры </a:t>
            </a:r>
            <a:r>
              <a:rPr lang="ru-RU" sz="3600" b="1" dirty="0">
                <a:solidFill>
                  <a:prstClr val="black"/>
                </a:solidFill>
              </a:rPr>
              <a:t>и упражнения,  </a:t>
            </a:r>
            <a:br>
              <a:rPr lang="ru-RU" sz="3600" b="1" dirty="0">
                <a:solidFill>
                  <a:prstClr val="black"/>
                </a:solidFill>
              </a:rPr>
            </a:br>
            <a:r>
              <a:rPr lang="ru-RU" sz="3600" dirty="0">
                <a:solidFill>
                  <a:prstClr val="black"/>
                </a:solidFill>
              </a:rPr>
              <a:t>                 </a:t>
            </a:r>
            <a:r>
              <a:rPr lang="ru-RU" sz="1800" dirty="0">
                <a:solidFill>
                  <a:prstClr val="black"/>
                </a:solidFill>
              </a:rPr>
              <a:t>направленные на коррекцию агрессивного поведения: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4727" y="2204864"/>
            <a:ext cx="82809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i="1" dirty="0" smtClean="0"/>
              <a:t>1. «Злые </a:t>
            </a:r>
            <a:r>
              <a:rPr lang="ru-RU" sz="2000" b="1" i="1" dirty="0"/>
              <a:t>и добрые кошки»</a:t>
            </a:r>
            <a:endParaRPr lang="ru-RU" sz="2000" dirty="0"/>
          </a:p>
          <a:p>
            <a:r>
              <a:rPr lang="ru-RU" sz="2000" u="sng" dirty="0"/>
              <a:t>Цель:</a:t>
            </a:r>
            <a:r>
              <a:rPr lang="ru-RU" sz="2000" dirty="0"/>
              <a:t> снятие общей агрессии.</a:t>
            </a:r>
          </a:p>
          <a:p>
            <a:r>
              <a:rPr lang="ru-RU" sz="2000" i="1" dirty="0" smtClean="0"/>
              <a:t>2.</a:t>
            </a:r>
            <a:r>
              <a:rPr lang="ru-RU" sz="2000" b="1" i="1" dirty="0"/>
              <a:t> Игра «Улей»</a:t>
            </a:r>
            <a:endParaRPr lang="ru-RU" sz="2000" dirty="0"/>
          </a:p>
          <a:p>
            <a:r>
              <a:rPr lang="ru-RU" sz="2000" u="sng" dirty="0"/>
              <a:t>Цель</a:t>
            </a:r>
            <a:r>
              <a:rPr lang="ru-RU" sz="2000" dirty="0"/>
              <a:t>: реализовать вербальную потребность детей.</a:t>
            </a:r>
          </a:p>
          <a:p>
            <a:pPr lvl="0"/>
            <a:r>
              <a:rPr lang="ru-RU" sz="2000" b="1" i="1" dirty="0" smtClean="0"/>
              <a:t>2. Игра </a:t>
            </a:r>
            <a:r>
              <a:rPr lang="ru-RU" sz="2000" b="1" i="1" dirty="0"/>
              <a:t>«Ёж»</a:t>
            </a:r>
            <a:endParaRPr lang="ru-RU" sz="2000" dirty="0"/>
          </a:p>
          <a:p>
            <a:r>
              <a:rPr lang="ru-RU" sz="2000" u="sng" dirty="0"/>
              <a:t>Цель:</a:t>
            </a:r>
            <a:r>
              <a:rPr lang="ru-RU" sz="2000" dirty="0"/>
              <a:t> реализует потребность детей в агрессии, снимающей у них мышечные зажимы.</a:t>
            </a:r>
          </a:p>
          <a:p>
            <a:pPr lvl="0"/>
            <a:r>
              <a:rPr lang="ru-RU" sz="2000" b="1" i="1" dirty="0" smtClean="0"/>
              <a:t>3. Игра </a:t>
            </a:r>
            <a:r>
              <a:rPr lang="ru-RU" sz="2000" b="1" i="1" dirty="0"/>
              <a:t>«Хищник»</a:t>
            </a:r>
            <a:endParaRPr lang="ru-RU" sz="2000" dirty="0"/>
          </a:p>
          <a:p>
            <a:r>
              <a:rPr lang="ru-RU" sz="2000" u="sng" dirty="0"/>
              <a:t>Цель:</a:t>
            </a:r>
            <a:r>
              <a:rPr lang="ru-RU" sz="2000" dirty="0"/>
              <a:t> игра реализует потребность в агрессии, снимаемой мышечное напряжение.</a:t>
            </a:r>
          </a:p>
          <a:p>
            <a:pPr lvl="0"/>
            <a:r>
              <a:rPr lang="ru-RU" sz="2000" b="1" i="1" dirty="0"/>
              <a:t>Упражнение «Котенок спит»</a:t>
            </a:r>
            <a:endParaRPr lang="ru-RU" sz="2000" dirty="0"/>
          </a:p>
          <a:p>
            <a:pPr lvl="0"/>
            <a:r>
              <a:rPr lang="ru-RU" sz="2000" b="1" i="1" dirty="0" smtClean="0"/>
              <a:t>4. Игра </a:t>
            </a:r>
            <a:r>
              <a:rPr lang="ru-RU" sz="2000" b="1" i="1" dirty="0"/>
              <a:t>«Маленькое привидение»</a:t>
            </a:r>
            <a:endParaRPr lang="ru-RU" sz="2000" dirty="0"/>
          </a:p>
          <a:p>
            <a:r>
              <a:rPr lang="ru-RU" sz="2000" u="sng" dirty="0"/>
              <a:t>Цель:</a:t>
            </a:r>
            <a:r>
              <a:rPr lang="ru-RU" sz="2000" dirty="0"/>
              <a:t> научить в приемлемой форме выплеснуть накопив­шийся у агрессивного ребенка гнев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1317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458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prstClr val="black"/>
                </a:solidFill>
              </a:rPr>
              <a:t>      Игры </a:t>
            </a:r>
            <a:r>
              <a:rPr lang="ru-RU" sz="3600" b="1" dirty="0">
                <a:solidFill>
                  <a:prstClr val="black"/>
                </a:solidFill>
              </a:rPr>
              <a:t>и упражнения,  </a:t>
            </a:r>
            <a:br>
              <a:rPr lang="ru-RU" sz="3600" b="1" dirty="0">
                <a:solidFill>
                  <a:prstClr val="black"/>
                </a:solidFill>
              </a:rPr>
            </a:br>
            <a:r>
              <a:rPr lang="ru-RU" sz="3600" dirty="0">
                <a:solidFill>
                  <a:prstClr val="black"/>
                </a:solidFill>
              </a:rPr>
              <a:t>                 </a:t>
            </a:r>
            <a:r>
              <a:rPr lang="ru-RU" sz="1800" dirty="0">
                <a:solidFill>
                  <a:prstClr val="black"/>
                </a:solidFill>
              </a:rPr>
              <a:t>направленные на коррекцию агрессивного поведения: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95446" y="1988840"/>
            <a:ext cx="820891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/>
              <a:t>1. Упражнение </a:t>
            </a:r>
            <a:r>
              <a:rPr lang="ru-RU" sz="2000" b="1" i="1" dirty="0"/>
              <a:t>«Я злюсь, когда...»</a:t>
            </a:r>
            <a:endParaRPr lang="ru-RU" sz="2000" dirty="0"/>
          </a:p>
          <a:p>
            <a:r>
              <a:rPr lang="ru-RU" sz="2000" i="1" u="sng" dirty="0"/>
              <a:t>Цель</a:t>
            </a:r>
            <a:r>
              <a:rPr lang="ru-RU" sz="2000" i="1" dirty="0"/>
              <a:t>:</a:t>
            </a:r>
            <a:r>
              <a:rPr lang="ru-RU" sz="2000" dirty="0"/>
              <a:t> обучение детей способам снятия агрессии</a:t>
            </a:r>
            <a:r>
              <a:rPr lang="ru-RU" sz="2000" dirty="0" smtClean="0"/>
              <a:t>. </a:t>
            </a:r>
          </a:p>
          <a:p>
            <a:r>
              <a:rPr lang="ru-RU" sz="2000" b="1" i="1" dirty="0" smtClean="0"/>
              <a:t>2. Упражнение </a:t>
            </a:r>
            <a:r>
              <a:rPr lang="ru-RU" sz="2000" b="1" i="1" dirty="0"/>
              <a:t>"Рисунок на спине"</a:t>
            </a:r>
            <a:endParaRPr lang="ru-RU" sz="2000" dirty="0"/>
          </a:p>
          <a:p>
            <a:r>
              <a:rPr lang="ru-RU" sz="2000" i="1" u="sng" dirty="0"/>
              <a:t>Цель</a:t>
            </a:r>
            <a:r>
              <a:rPr lang="ru-RU" sz="2000" i="1" dirty="0"/>
              <a:t>: </a:t>
            </a:r>
            <a:r>
              <a:rPr lang="ru-RU" sz="2000" dirty="0"/>
              <a:t>развитие </a:t>
            </a:r>
            <a:r>
              <a:rPr lang="ru-RU" sz="2000" dirty="0" err="1"/>
              <a:t>эмпатии</a:t>
            </a:r>
            <a:r>
              <a:rPr lang="ru-RU" sz="2000" dirty="0"/>
              <a:t>, группового взаимодействия.</a:t>
            </a:r>
          </a:p>
          <a:p>
            <a:r>
              <a:rPr lang="ru-RU" sz="2000" b="1" dirty="0" smtClean="0"/>
              <a:t>3. Упражнение </a:t>
            </a:r>
            <a:r>
              <a:rPr lang="ru-RU" sz="2000" b="1" dirty="0"/>
              <a:t>«Согреем птенца»</a:t>
            </a:r>
            <a:endParaRPr lang="ru-RU" sz="2000" dirty="0"/>
          </a:p>
          <a:p>
            <a:r>
              <a:rPr lang="ru-RU" sz="2000" i="1" u="sng" dirty="0"/>
              <a:t>Цель</a:t>
            </a:r>
            <a:r>
              <a:rPr lang="ru-RU" sz="2000" u="sng" dirty="0"/>
              <a:t>:</a:t>
            </a:r>
            <a:r>
              <a:rPr lang="ru-RU" sz="2000" dirty="0"/>
              <a:t> развитие </a:t>
            </a:r>
            <a:r>
              <a:rPr lang="ru-RU" sz="2000" dirty="0" err="1"/>
              <a:t>эмпатии</a:t>
            </a:r>
            <a:r>
              <a:rPr lang="ru-RU" sz="2000" dirty="0"/>
              <a:t>, группового взаимодействия</a:t>
            </a:r>
            <a:r>
              <a:rPr lang="ru-RU" sz="2000" dirty="0" smtClean="0"/>
              <a:t>. </a:t>
            </a:r>
          </a:p>
          <a:p>
            <a:r>
              <a:rPr lang="ru-RU" sz="2000" b="1" dirty="0" smtClean="0"/>
              <a:t>4</a:t>
            </a:r>
            <a:r>
              <a:rPr lang="ru-RU" sz="2000" dirty="0" smtClean="0"/>
              <a:t>. </a:t>
            </a:r>
            <a:r>
              <a:rPr lang="ru-RU" sz="2000" b="1" dirty="0" smtClean="0"/>
              <a:t>Упражнение «Листок </a:t>
            </a:r>
            <a:r>
              <a:rPr lang="ru-RU" sz="2000" b="1" dirty="0"/>
              <a:t>гнева»</a:t>
            </a:r>
            <a:endParaRPr lang="ru-RU" sz="2000" dirty="0"/>
          </a:p>
          <a:p>
            <a:r>
              <a:rPr lang="ru-RU" sz="2000" i="1" u="sng" dirty="0" smtClean="0"/>
              <a:t>Цель</a:t>
            </a:r>
            <a:r>
              <a:rPr lang="ru-RU" sz="2000" i="1" u="sng" dirty="0"/>
              <a:t>:</a:t>
            </a:r>
            <a:r>
              <a:rPr lang="ru-RU" sz="2000" dirty="0"/>
              <a:t> формирование умения выражать свой гнев в приемлемой форме, снижение эмоционального напряжения</a:t>
            </a:r>
            <a:r>
              <a:rPr lang="ru-RU" sz="2000" dirty="0" smtClean="0"/>
              <a:t>. </a:t>
            </a:r>
          </a:p>
          <a:p>
            <a:r>
              <a:rPr lang="ru-RU" sz="2000" b="1" i="1" dirty="0"/>
              <a:t>5. Игра «Волшебные шарики»</a:t>
            </a:r>
            <a:endParaRPr lang="ru-RU" sz="2000" dirty="0"/>
          </a:p>
          <a:p>
            <a:r>
              <a:rPr lang="ru-RU" sz="2000" u="sng" dirty="0"/>
              <a:t>Цель:</a:t>
            </a:r>
            <a:r>
              <a:rPr lang="ru-RU" sz="2000" dirty="0"/>
              <a:t> снятие эмоционального напряжения</a:t>
            </a:r>
            <a:r>
              <a:rPr lang="ru-RU" sz="2000" dirty="0" smtClean="0"/>
              <a:t>.</a:t>
            </a:r>
          </a:p>
          <a:p>
            <a:r>
              <a:rPr lang="ru-RU" sz="2000" b="1" i="1" dirty="0" smtClean="0"/>
              <a:t>6. </a:t>
            </a:r>
            <a:r>
              <a:rPr lang="ru-RU" sz="2000" b="1" i="1" dirty="0"/>
              <a:t>Игра «</a:t>
            </a:r>
            <a:r>
              <a:rPr lang="ru-RU" sz="2000" b="1" i="1" dirty="0" err="1"/>
              <a:t>Жужа</a:t>
            </a:r>
            <a:r>
              <a:rPr lang="ru-RU" sz="2000" b="1" i="1" dirty="0"/>
              <a:t>»</a:t>
            </a:r>
          </a:p>
          <a:p>
            <a:r>
              <a:rPr lang="ru-RU" sz="2000" u="sng" dirty="0"/>
              <a:t>Цель</a:t>
            </a:r>
            <a:r>
              <a:rPr lang="ru-RU" sz="2000" dirty="0"/>
              <a:t>: снятие общей коллективной агрессии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0270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764704"/>
            <a:ext cx="820891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                Список литературы</a:t>
            </a:r>
          </a:p>
          <a:p>
            <a:pPr algn="ctr"/>
            <a:endParaRPr lang="ru-RU" sz="3600" b="1" dirty="0"/>
          </a:p>
          <a:p>
            <a:pPr lvl="0"/>
            <a:r>
              <a:rPr lang="ru-RU" sz="2000" dirty="0" smtClean="0"/>
              <a:t>1. Коррекционно-развивающие </a:t>
            </a:r>
            <a:r>
              <a:rPr lang="ru-RU" sz="2000" dirty="0"/>
              <a:t>занятия и мероприятия: комплекс мероприятий по развитию воображения. Занятия по снижению детской агрессии/сост. С.В. Лесина, Г.П. Попова, Т.Л. Снисаренко. Волгоград: Учитель, 2008</a:t>
            </a:r>
            <a:r>
              <a:rPr lang="ru-RU" sz="2000" dirty="0" smtClean="0"/>
              <a:t>.</a:t>
            </a:r>
            <a:endParaRPr lang="ru-RU" sz="2000" dirty="0"/>
          </a:p>
          <a:p>
            <a:pPr lvl="0"/>
            <a:r>
              <a:rPr lang="ru-RU" sz="2000" dirty="0" smtClean="0"/>
              <a:t>2. </a:t>
            </a:r>
            <a:r>
              <a:rPr lang="ru-RU" sz="2000" dirty="0" err="1" smtClean="0"/>
              <a:t>Кряжева</a:t>
            </a:r>
            <a:r>
              <a:rPr lang="ru-RU" sz="2000" dirty="0" smtClean="0"/>
              <a:t> </a:t>
            </a:r>
            <a:r>
              <a:rPr lang="ru-RU" sz="2000" dirty="0"/>
              <a:t>Н.Л. Мир детских эмоций. Дети 5-7 лет. – Ярославль: Академия развития, 2000.</a:t>
            </a:r>
          </a:p>
          <a:p>
            <a:pPr lvl="0"/>
            <a:r>
              <a:rPr lang="ru-RU" sz="2000" dirty="0" smtClean="0"/>
              <a:t>3. Клюева </a:t>
            </a:r>
            <a:r>
              <a:rPr lang="ru-RU" sz="2000" dirty="0"/>
              <a:t>Н.В., Касаткина Ю.В. Учим детей общению. – Ярославль, 1996г.</a:t>
            </a:r>
          </a:p>
          <a:p>
            <a:pPr lvl="0"/>
            <a:r>
              <a:rPr lang="ru-RU" sz="2000" dirty="0" smtClean="0"/>
              <a:t>4. Лютова </a:t>
            </a:r>
            <a:r>
              <a:rPr lang="ru-RU" sz="2000" dirty="0"/>
              <a:t>Е.К., Монина Г.Б. Шпаргалка для родителей. СПб.: Издательство «Речь», 2002г.</a:t>
            </a:r>
          </a:p>
          <a:p>
            <a:pPr lvl="0"/>
            <a:r>
              <a:rPr lang="ru-RU" sz="2000" dirty="0" smtClean="0"/>
              <a:t>5. Лютова </a:t>
            </a:r>
            <a:r>
              <a:rPr lang="ru-RU" sz="2000" dirty="0"/>
              <a:t>Е.К., Монина Г.Б. Тренинг эффективного взаимодействия с детьми. СПб.: Издательство «Речь», 2006</a:t>
            </a:r>
            <a:r>
              <a:rPr lang="ru-RU" sz="2000" dirty="0" smtClean="0"/>
              <a:t>.</a:t>
            </a:r>
            <a:endParaRPr lang="ru-RU" sz="2000" dirty="0"/>
          </a:p>
          <a:p>
            <a:pPr lvl="0"/>
            <a:r>
              <a:rPr lang="ru-RU" sz="2000" dirty="0" smtClean="0"/>
              <a:t>6. Шипицына </a:t>
            </a:r>
            <a:r>
              <a:rPr lang="ru-RU" sz="2000" dirty="0"/>
              <a:t>Л.М., </a:t>
            </a:r>
            <a:r>
              <a:rPr lang="ru-RU" sz="2000" dirty="0" err="1"/>
              <a:t>Хилько</a:t>
            </a:r>
            <a:r>
              <a:rPr lang="ru-RU" sz="2000" dirty="0"/>
              <a:t> А.А., </a:t>
            </a:r>
            <a:r>
              <a:rPr lang="ru-RU" sz="2000" dirty="0" err="1"/>
              <a:t>Галлямова</a:t>
            </a:r>
            <a:r>
              <a:rPr lang="ru-RU" sz="2000" dirty="0"/>
              <a:t> Ю.С., Демьянчук Р.В., Яковлева Н.Н. Комплексное сопровождение детей дошкольного возраста. СПб: Речь, 2005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7694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141538"/>
            <a:ext cx="5724005" cy="3231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414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889844"/>
            <a:ext cx="748883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        Проявления  </a:t>
            </a:r>
          </a:p>
          <a:p>
            <a:pPr algn="ctr"/>
            <a:r>
              <a:rPr lang="ru-RU" sz="2400" b="1" dirty="0"/>
              <a:t> </a:t>
            </a:r>
            <a:r>
              <a:rPr lang="ru-RU" sz="2400" b="1" dirty="0" smtClean="0"/>
              <a:t>                   </a:t>
            </a:r>
            <a:r>
              <a:rPr lang="ru-RU" sz="2400" b="1" dirty="0" err="1" smtClean="0"/>
              <a:t>гиперактивности</a:t>
            </a:r>
            <a:r>
              <a:rPr lang="ru-RU" sz="2400" b="1" dirty="0" smtClean="0"/>
              <a:t> и импульсивности</a:t>
            </a:r>
          </a:p>
          <a:p>
            <a:pPr algn="ctr"/>
            <a:endParaRPr lang="ru-RU" sz="2000" b="1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ru-RU" sz="2000" dirty="0" smtClean="0"/>
              <a:t>Часто </a:t>
            </a:r>
            <a:r>
              <a:rPr lang="ru-RU" sz="2000" dirty="0"/>
              <a:t>наблюдаются беспокойные движения в кистях и стопах; сидя на стуле, крутится, вертится. </a:t>
            </a:r>
            <a:endParaRPr lang="ru-RU" sz="2000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ru-RU" sz="2000" dirty="0" smtClean="0"/>
              <a:t>Часто </a:t>
            </a:r>
            <a:r>
              <a:rPr lang="ru-RU" sz="2000" dirty="0"/>
              <a:t>встает со своего места в классе во время уроков или в других ситуациях, когда нужно оставаться на месте. </a:t>
            </a:r>
            <a:endParaRPr lang="ru-RU" sz="2000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ru-RU" sz="2000" dirty="0" smtClean="0"/>
              <a:t>Часто </a:t>
            </a:r>
            <a:r>
              <a:rPr lang="ru-RU" sz="2000" dirty="0"/>
              <a:t>проявляет бесцельную двигательную активность: бегает, крутится, пытается куда-то залезть, причем в таких ситуациях, когда это неприемлемо. </a:t>
            </a:r>
            <a:endParaRPr lang="ru-RU" sz="2000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ru-RU" sz="2000" dirty="0" smtClean="0"/>
              <a:t>Обычно </a:t>
            </a:r>
            <a:r>
              <a:rPr lang="ru-RU" sz="2000" dirty="0"/>
              <a:t>не может тихо, спокойно играть или заниматься чем-либо на досуге. </a:t>
            </a:r>
            <a:endParaRPr lang="ru-RU" sz="2000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ru-RU" sz="2000" dirty="0" smtClean="0"/>
              <a:t>Часто </a:t>
            </a:r>
            <a:r>
              <a:rPr lang="ru-RU" sz="2000" dirty="0"/>
              <a:t>находится в постоянном движении и ведет себя так, «как будто к нему прикрепили мотор». </a:t>
            </a:r>
            <a:endParaRPr lang="ru-RU" sz="2000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ru-RU" sz="2000" dirty="0" smtClean="0"/>
              <a:t>Часто </a:t>
            </a:r>
            <a:r>
              <a:rPr lang="ru-RU" sz="2000" dirty="0"/>
              <a:t>бывает </a:t>
            </a:r>
            <a:r>
              <a:rPr lang="ru-RU" sz="2000" dirty="0" smtClean="0"/>
              <a:t>«болтливым».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1555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27584" y="476672"/>
            <a:ext cx="770485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                  </a:t>
            </a:r>
          </a:p>
          <a:p>
            <a:r>
              <a:rPr lang="ru-RU" sz="2800" b="1" dirty="0"/>
              <a:t> </a:t>
            </a:r>
            <a:r>
              <a:rPr lang="ru-RU" sz="2800" b="1" dirty="0" smtClean="0"/>
              <a:t>                                 Причины </a:t>
            </a:r>
          </a:p>
          <a:p>
            <a:pPr algn="r"/>
            <a:r>
              <a:rPr lang="ru-RU" sz="2800" b="1" dirty="0" smtClean="0"/>
              <a:t>проявления </a:t>
            </a:r>
            <a:r>
              <a:rPr lang="ru-RU" sz="2800" b="1" dirty="0" err="1" smtClean="0"/>
              <a:t>гиперактивности</a:t>
            </a:r>
            <a:r>
              <a:rPr lang="ru-RU" sz="2800" b="1" dirty="0" smtClean="0"/>
              <a:t>: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600" dirty="0" smtClean="0"/>
              <a:t>- минимальная </a:t>
            </a:r>
            <a:r>
              <a:rPr lang="ru-RU" sz="2600" dirty="0"/>
              <a:t>мозговая дисфункция (ММД); </a:t>
            </a:r>
            <a:endParaRPr lang="ru-RU" sz="26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600" dirty="0" smtClean="0"/>
              <a:t>- </a:t>
            </a:r>
            <a:r>
              <a:rPr lang="ru-RU" sz="2600" dirty="0"/>
              <a:t>органические поражения головного мозга; </a:t>
            </a:r>
            <a:endParaRPr lang="ru-RU" sz="26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600" dirty="0" smtClean="0"/>
              <a:t>- </a:t>
            </a:r>
            <a:r>
              <a:rPr lang="ru-RU" sz="2600" dirty="0" err="1"/>
              <a:t>пренатальная</a:t>
            </a:r>
            <a:r>
              <a:rPr lang="ru-RU" sz="2600" dirty="0"/>
              <a:t> патология; </a:t>
            </a:r>
            <a:endParaRPr lang="ru-RU" sz="26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600" dirty="0" smtClean="0"/>
              <a:t>- </a:t>
            </a:r>
            <a:r>
              <a:rPr lang="ru-RU" sz="2600" dirty="0"/>
              <a:t>генетический факторы;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600" dirty="0" smtClean="0"/>
              <a:t>- </a:t>
            </a:r>
            <a:r>
              <a:rPr lang="ru-RU" sz="2600" dirty="0"/>
              <a:t>влияние неблагоприятных факторов внешней среды;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600" dirty="0" smtClean="0"/>
              <a:t>- </a:t>
            </a:r>
            <a:r>
              <a:rPr lang="ru-RU" sz="2600" dirty="0"/>
              <a:t>социальные факторы; </a:t>
            </a:r>
            <a:endParaRPr lang="ru-RU" sz="26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600" dirty="0" smtClean="0"/>
              <a:t>- </a:t>
            </a:r>
            <a:r>
              <a:rPr lang="ru-RU" sz="2600" dirty="0"/>
              <a:t>заболевание, нарушающие деятельность мозга - особенности нейрофизиологии и нейроанатомии; </a:t>
            </a:r>
            <a:endParaRPr lang="ru-RU" sz="26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600" dirty="0" smtClean="0"/>
              <a:t>- </a:t>
            </a:r>
            <a:r>
              <a:rPr lang="ru-RU" sz="2600" dirty="0"/>
              <a:t>психосоциальные факторы (до рождения ребенка)</a:t>
            </a:r>
          </a:p>
        </p:txBody>
      </p:sp>
    </p:spTree>
    <p:extLst>
      <p:ext uri="{BB962C8B-B14F-4D97-AF65-F5344CB8AC3E}">
        <p14:creationId xmlns:p14="http://schemas.microsoft.com/office/powerpoint/2010/main" val="290813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55576" y="1052737"/>
            <a:ext cx="76328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600" b="1" dirty="0" smtClean="0"/>
              <a:t>                         Компетентность</a:t>
            </a:r>
            <a:r>
              <a:rPr lang="ru-RU" sz="3600" dirty="0" smtClean="0"/>
              <a:t> </a:t>
            </a:r>
          </a:p>
          <a:p>
            <a:pPr algn="r"/>
            <a:r>
              <a:rPr lang="ru-RU" sz="3200" dirty="0" smtClean="0"/>
              <a:t>учителя-логопеда в </a:t>
            </a:r>
            <a:r>
              <a:rPr lang="ru-RU" sz="3200" dirty="0"/>
              <a:t>сфере </a:t>
            </a:r>
            <a:r>
              <a:rPr lang="ru-RU" sz="3200" dirty="0" err="1" smtClean="0"/>
              <a:t>гиперактивности</a:t>
            </a:r>
            <a:r>
              <a:rPr lang="ru-RU" sz="3200" dirty="0" smtClean="0"/>
              <a:t> позволяет </a:t>
            </a:r>
          </a:p>
          <a:p>
            <a:pPr algn="r"/>
            <a:r>
              <a:rPr lang="ru-RU" sz="3200" dirty="0" smtClean="0"/>
              <a:t>организовать логопедическое сопровождение дошкольников, результатом </a:t>
            </a:r>
            <a:r>
              <a:rPr lang="ru-RU" sz="3200" dirty="0"/>
              <a:t>которого является максимально возможный </a:t>
            </a:r>
            <a:endParaRPr lang="ru-RU" sz="3200" dirty="0" smtClean="0"/>
          </a:p>
          <a:p>
            <a:pPr algn="r"/>
            <a:r>
              <a:rPr lang="ru-RU" sz="3200" dirty="0" smtClean="0"/>
              <a:t>уровень   коррекции </a:t>
            </a:r>
            <a:r>
              <a:rPr lang="ru-RU" sz="3200" dirty="0"/>
              <a:t>речевых </a:t>
            </a:r>
            <a:endParaRPr lang="ru-RU" sz="3200" dirty="0" smtClean="0"/>
          </a:p>
          <a:p>
            <a:pPr algn="r"/>
            <a:r>
              <a:rPr lang="ru-RU" sz="3200" dirty="0" smtClean="0"/>
              <a:t>нарушений</a:t>
            </a:r>
            <a:r>
              <a:rPr lang="ru-RU" sz="3200" dirty="0"/>
              <a:t>, что стимулирует интеллектуальное </a:t>
            </a:r>
            <a:r>
              <a:rPr lang="ru-RU" sz="3200" dirty="0" smtClean="0"/>
              <a:t>развитие ….</a:t>
            </a:r>
            <a:endParaRPr lang="ru-RU" sz="3200" dirty="0"/>
          </a:p>
        </p:txBody>
      </p:sp>
      <p:pic>
        <p:nvPicPr>
          <p:cNvPr id="2050" name="Picture 2" descr="C:\Users\вакуленко\Desktop\hqdefaul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81" t="15608" r="29359" b="12556"/>
          <a:stretch/>
        </p:blipFill>
        <p:spPr bwMode="auto">
          <a:xfrm>
            <a:off x="395536" y="2564904"/>
            <a:ext cx="2376264" cy="254795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645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6729"/>
            <a:ext cx="7920880" cy="6583362"/>
          </a:xfrm>
        </p:spPr>
        <p:txBody>
          <a:bodyPr>
            <a:noAutofit/>
          </a:bodyPr>
          <a:lstStyle/>
          <a:p>
            <a:pPr algn="l"/>
            <a:r>
              <a:rPr lang="ru-RU" sz="2000" b="1" dirty="0"/>
              <a:t> </a:t>
            </a:r>
            <a:r>
              <a:rPr lang="ru-RU" sz="2000" b="1" dirty="0" smtClean="0"/>
              <a:t>                                                </a:t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>                                                  Правила </a:t>
            </a:r>
            <a:r>
              <a:rPr lang="ru-RU" sz="2000" b="1" dirty="0"/>
              <a:t>работы </a:t>
            </a:r>
            <a:r>
              <a:rPr lang="ru-RU" sz="2000" dirty="0"/>
              <a:t>с </a:t>
            </a:r>
            <a:r>
              <a:rPr lang="ru-RU" sz="2000" dirty="0" err="1"/>
              <a:t>гиперактивными</a:t>
            </a:r>
            <a:r>
              <a:rPr lang="ru-RU" sz="2000" dirty="0"/>
              <a:t> </a:t>
            </a:r>
            <a:r>
              <a:rPr lang="ru-RU" sz="2000" dirty="0" smtClean="0"/>
              <a:t>детьми:</a:t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                                     1</a:t>
            </a:r>
            <a:r>
              <a:rPr lang="ru-RU" sz="2000" dirty="0"/>
              <a:t>. Работать с ребенком в начале дня, а не вечером.</a:t>
            </a:r>
            <a:br>
              <a:rPr lang="ru-RU" sz="2000" dirty="0"/>
            </a:br>
            <a:r>
              <a:rPr lang="ru-RU" sz="2000" dirty="0" smtClean="0"/>
              <a:t>                                     2</a:t>
            </a:r>
            <a:r>
              <a:rPr lang="ru-RU" sz="2000" dirty="0"/>
              <a:t>. Уменьшить рабочую нагрузку ребенка.</a:t>
            </a:r>
            <a:br>
              <a:rPr lang="ru-RU" sz="2000" dirty="0"/>
            </a:br>
            <a:r>
              <a:rPr lang="ru-RU" sz="2000" dirty="0"/>
              <a:t>3. Делить работу на более короткие, но более частые периоды. </a:t>
            </a:r>
            <a:br>
              <a:rPr lang="ru-RU" sz="2000" dirty="0"/>
            </a:br>
            <a:r>
              <a:rPr lang="ru-RU" sz="2000" dirty="0"/>
              <a:t>Использовать физкультминутки.</a:t>
            </a:r>
            <a:br>
              <a:rPr lang="ru-RU" sz="2000" dirty="0"/>
            </a:br>
            <a:r>
              <a:rPr lang="ru-RU" sz="2000" dirty="0"/>
              <a:t>4. Быть драматичным, экспрессивным педагогом.</a:t>
            </a:r>
            <a:br>
              <a:rPr lang="ru-RU" sz="2000" dirty="0"/>
            </a:br>
            <a:r>
              <a:rPr lang="ru-RU" sz="2000" dirty="0"/>
              <a:t>5. Снизить требования к аккуратности в начале работы, </a:t>
            </a:r>
            <a:r>
              <a:rPr lang="ru-RU" sz="2000" dirty="0" smtClean="0"/>
              <a:t>чтобы сформировать </a:t>
            </a:r>
            <a:r>
              <a:rPr lang="ru-RU" sz="2000" dirty="0"/>
              <a:t>чувство успеха.</a:t>
            </a:r>
            <a:br>
              <a:rPr lang="ru-RU" sz="2000" dirty="0"/>
            </a:br>
            <a:r>
              <a:rPr lang="ru-RU" sz="2000" dirty="0"/>
              <a:t>6. Посадить ребенка во время занятий рядом с взрослым.</a:t>
            </a:r>
            <a:br>
              <a:rPr lang="ru-RU" sz="2000" dirty="0"/>
            </a:br>
            <a:r>
              <a:rPr lang="ru-RU" sz="2000" dirty="0"/>
              <a:t>7. Использовать тактильный контакт (элементы массажа, прикосновения, </a:t>
            </a:r>
            <a:r>
              <a:rPr lang="ru-RU" sz="2000" dirty="0" smtClean="0"/>
              <a:t>поглаживания</a:t>
            </a:r>
            <a:r>
              <a:rPr lang="ru-RU" sz="2000" dirty="0"/>
              <a:t>).</a:t>
            </a:r>
            <a:br>
              <a:rPr lang="ru-RU" sz="2000" dirty="0"/>
            </a:br>
            <a:r>
              <a:rPr lang="ru-RU" sz="2000" dirty="0"/>
              <a:t>8. Договариваться с ребенком о тех или иных действиях заранее.</a:t>
            </a:r>
            <a:br>
              <a:rPr lang="ru-RU" sz="2000" dirty="0"/>
            </a:br>
            <a:r>
              <a:rPr lang="ru-RU" sz="2000" dirty="0"/>
              <a:t>9. Давать короткие, четкие и конкретные инструкции.</a:t>
            </a:r>
            <a:br>
              <a:rPr lang="ru-RU" sz="2000" dirty="0"/>
            </a:br>
            <a:r>
              <a:rPr lang="ru-RU" sz="2000" dirty="0"/>
              <a:t>10.Использовать гибкую систему поощрений и наказаний.</a:t>
            </a:r>
            <a:br>
              <a:rPr lang="ru-RU" sz="2000" dirty="0"/>
            </a:br>
            <a:r>
              <a:rPr lang="ru-RU" sz="2000" dirty="0"/>
              <a:t>11. Поощрять ребенка сразу же, не откладывая на будущее.</a:t>
            </a:r>
            <a:br>
              <a:rPr lang="ru-RU" sz="2000" dirty="0"/>
            </a:br>
            <a:r>
              <a:rPr lang="ru-RU" sz="2000" dirty="0"/>
              <a:t>12.Предоставлять ребенку возможность выбора.</a:t>
            </a:r>
            <a:br>
              <a:rPr lang="ru-RU" sz="2000" dirty="0"/>
            </a:br>
            <a:r>
              <a:rPr lang="ru-RU" sz="2000" dirty="0"/>
              <a:t>13. Оставаться спокойным. Нет хладнокровия - нет преимущества</a:t>
            </a:r>
          </a:p>
        </p:txBody>
      </p:sp>
    </p:spTree>
    <p:extLst>
      <p:ext uri="{BB962C8B-B14F-4D97-AF65-F5344CB8AC3E}">
        <p14:creationId xmlns:p14="http://schemas.microsoft.com/office/powerpoint/2010/main" val="129778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116632"/>
            <a:ext cx="799288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                                                          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  </a:t>
            </a:r>
            <a:r>
              <a:rPr lang="ru-RU" sz="2000" b="1" dirty="0" smtClean="0"/>
              <a:t>Рекомендации </a:t>
            </a:r>
            <a:r>
              <a:rPr lang="ru-RU" sz="2000" b="1" dirty="0"/>
              <a:t>родителям </a:t>
            </a:r>
            <a:r>
              <a:rPr lang="ru-RU" sz="2000" b="1" dirty="0" smtClean="0"/>
              <a:t>(</a:t>
            </a:r>
            <a:r>
              <a:rPr lang="ru-RU" sz="2000" b="1" dirty="0"/>
              <a:t>законным </a:t>
            </a:r>
            <a:endParaRPr lang="ru-RU" sz="2000" b="1" dirty="0" smtClean="0"/>
          </a:p>
          <a:p>
            <a:r>
              <a:rPr lang="ru-RU" sz="2000" b="1" dirty="0"/>
              <a:t> </a:t>
            </a:r>
            <a:r>
              <a:rPr lang="ru-RU" sz="2000" b="1" dirty="0" smtClean="0"/>
              <a:t>                                                        представителям</a:t>
            </a:r>
            <a:r>
              <a:rPr lang="ru-RU" sz="2000" b="1" dirty="0"/>
              <a:t>) , воспитывающим </a:t>
            </a:r>
            <a:r>
              <a:rPr lang="ru-RU" sz="2000" b="1" dirty="0" smtClean="0"/>
              <a:t>  </a:t>
            </a:r>
          </a:p>
          <a:p>
            <a:r>
              <a:rPr lang="ru-RU" sz="2000" b="1" dirty="0"/>
              <a:t> </a:t>
            </a:r>
            <a:r>
              <a:rPr lang="ru-RU" sz="2000" b="1" dirty="0" smtClean="0"/>
              <a:t>                                                         </a:t>
            </a:r>
            <a:r>
              <a:rPr lang="ru-RU" sz="2000" b="1" dirty="0" err="1" smtClean="0"/>
              <a:t>гиперактивного</a:t>
            </a:r>
            <a:r>
              <a:rPr lang="ru-RU" sz="2000" b="1" dirty="0" smtClean="0"/>
              <a:t> </a:t>
            </a:r>
            <a:r>
              <a:rPr lang="ru-RU" sz="2000" b="1" smtClean="0"/>
              <a:t>ребенка. </a:t>
            </a:r>
            <a:endParaRPr lang="ru-RU" sz="2000" b="1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ru-RU" sz="1400" dirty="0" smtClean="0"/>
              <a:t>Придерживайтесь </a:t>
            </a:r>
            <a:r>
              <a:rPr lang="ru-RU" sz="1400" dirty="0"/>
              <a:t>позитивной модели. Хвалите его в каждом случае, когда он этого заслужил, подчеркивайте успехи. Это поможет укрепить уверенность ребенка в собственных силах. </a:t>
            </a:r>
            <a:endParaRPr lang="ru-RU" sz="1400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ru-RU" sz="1400" dirty="0" smtClean="0"/>
              <a:t>Избегайте </a:t>
            </a:r>
            <a:r>
              <a:rPr lang="ru-RU" sz="1400" dirty="0"/>
              <a:t>повторений слов «нет» и «нельзя» </a:t>
            </a:r>
            <a:endParaRPr lang="ru-RU" sz="1400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ru-RU" sz="1400" dirty="0" smtClean="0"/>
              <a:t>Говорите </a:t>
            </a:r>
            <a:r>
              <a:rPr lang="ru-RU" sz="1400" dirty="0"/>
              <a:t>сдержанно, спокойно и мягко. </a:t>
            </a:r>
            <a:endParaRPr lang="ru-RU" sz="1400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ru-RU" sz="1400" dirty="0" smtClean="0"/>
              <a:t>Давайте </a:t>
            </a:r>
            <a:r>
              <a:rPr lang="ru-RU" sz="1400" dirty="0"/>
              <a:t>ребенку только одно задание на определенный отрезок времени, чтобы он мог его завершить. </a:t>
            </a:r>
            <a:endParaRPr lang="ru-RU" sz="1400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ru-RU" sz="1400" dirty="0" smtClean="0"/>
              <a:t>Для </a:t>
            </a:r>
            <a:r>
              <a:rPr lang="ru-RU" sz="1400" dirty="0"/>
              <a:t>подкрепления устных инструкций используйте зрительную стимуляцию. </a:t>
            </a:r>
            <a:endParaRPr lang="ru-RU" sz="1400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ru-RU" sz="1400" dirty="0" smtClean="0"/>
              <a:t>Поощряйте </a:t>
            </a:r>
            <a:r>
              <a:rPr lang="ru-RU" sz="1400" dirty="0"/>
              <a:t>ребенка за все виды деятельности, требующие концентрации внимания (например, работа с кубиками, раскрашивание, чтение).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1400" dirty="0" smtClean="0"/>
              <a:t>Поддерживайте </a:t>
            </a:r>
            <a:r>
              <a:rPr lang="ru-RU" sz="1400" dirty="0"/>
              <a:t>дома четкий распорядок дня. Время приема пищи, выполнения домашних заданий и сна должно соответствовать этому распорядку. </a:t>
            </a:r>
            <a:endParaRPr lang="ru-RU" sz="1400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ru-RU" sz="1400" dirty="0" smtClean="0"/>
              <a:t>Избегайте </a:t>
            </a:r>
            <a:r>
              <a:rPr lang="ru-RU" sz="1400" dirty="0"/>
              <a:t>по возможности скоплений людей. Пребывание в крупных магазинах, на рынках, в ресторанах и т. п. оказывает на ребенка чрезмерно стимулирующее воздействие. </a:t>
            </a:r>
            <a:endParaRPr lang="ru-RU" sz="1400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ru-RU" sz="1400" dirty="0" smtClean="0"/>
              <a:t>Во </a:t>
            </a:r>
            <a:r>
              <a:rPr lang="ru-RU" sz="1400" dirty="0"/>
              <a:t>время игр ограничивайте ребенка лишь одним партнером. Избегайте беспокойных, шумных приятелей. </a:t>
            </a:r>
            <a:endParaRPr lang="ru-RU" sz="1400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ru-RU" sz="1400" dirty="0" smtClean="0"/>
              <a:t>Оберегайте </a:t>
            </a:r>
            <a:r>
              <a:rPr lang="ru-RU" sz="1400" dirty="0"/>
              <a:t>ребенка от утомления, поскольку оно приводит к снижению самоконтроля и нарастанию </a:t>
            </a:r>
            <a:r>
              <a:rPr lang="ru-RU" sz="1400" dirty="0" err="1"/>
              <a:t>гиперактивности</a:t>
            </a:r>
            <a:r>
              <a:rPr lang="ru-RU" sz="1400" dirty="0"/>
              <a:t>. 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1400" dirty="0" smtClean="0"/>
              <a:t>Давайте </a:t>
            </a:r>
            <a:r>
              <a:rPr lang="ru-RU" sz="1400" dirty="0"/>
              <a:t>ребенку возможность расходовать избыточную энергию. Полезна ежедневная физическая активность на свежем воздухе: длительные прогулки, бег, спортивные </a:t>
            </a:r>
            <a:r>
              <a:rPr lang="ru-RU" sz="1400" dirty="0" smtClean="0"/>
              <a:t>занятия.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1400" dirty="0" smtClean="0"/>
              <a:t>Постоянно </a:t>
            </a:r>
            <a:r>
              <a:rPr lang="ru-RU" sz="1400" dirty="0"/>
              <a:t>учитывайте недостатки поведения ребенка. </a:t>
            </a:r>
            <a:r>
              <a:rPr lang="ru-RU" sz="1400" dirty="0" err="1" smtClean="0"/>
              <a:t>Гиперактивность</a:t>
            </a:r>
            <a:r>
              <a:rPr lang="ru-RU" sz="1400" dirty="0" smtClean="0"/>
              <a:t>  детям  присуща, но </a:t>
            </a:r>
            <a:r>
              <a:rPr lang="ru-RU" sz="1400" dirty="0"/>
              <a:t>может удерживаться под разумным контролем с помощью перечисленных мер</a:t>
            </a:r>
            <a:r>
              <a:rPr lang="ru-RU" sz="1400" dirty="0" smtClean="0"/>
              <a:t>.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76607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3568" y="620688"/>
            <a:ext cx="7920880" cy="136815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 </a:t>
            </a:r>
            <a:r>
              <a:rPr lang="ru-RU" b="1" dirty="0" smtClean="0"/>
              <a:t>                          </a:t>
            </a:r>
            <a:r>
              <a:rPr lang="ru-RU" sz="2800" b="1" dirty="0" smtClean="0"/>
              <a:t>Агрессивность -  </a:t>
            </a:r>
            <a:br>
              <a:rPr lang="ru-RU" sz="2800" b="1" dirty="0" smtClean="0"/>
            </a:br>
            <a:r>
              <a:rPr lang="ru-RU" sz="2800" b="1" dirty="0"/>
              <a:t> </a:t>
            </a:r>
            <a:r>
              <a:rPr lang="ru-RU" sz="2800" b="1" dirty="0" smtClean="0"/>
              <a:t>                       </a:t>
            </a:r>
            <a:r>
              <a:rPr lang="ru-RU" sz="2800" dirty="0" smtClean="0"/>
              <a:t>наиболее частое проявление </a:t>
            </a:r>
            <a:r>
              <a:rPr lang="ru-RU" sz="2800" dirty="0" err="1" smtClean="0"/>
              <a:t>гиперактивности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54178" y="2276872"/>
            <a:ext cx="747826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Методы и приемы</a:t>
            </a:r>
            <a:r>
              <a:rPr lang="ru-RU" dirty="0"/>
              <a:t>, используемые в </a:t>
            </a:r>
            <a:r>
              <a:rPr lang="ru-RU" dirty="0" smtClean="0"/>
              <a:t>коррекции агрессивного поведения:</a:t>
            </a:r>
          </a:p>
          <a:p>
            <a:endParaRPr lang="ru-RU" sz="2000" dirty="0"/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/>
              <a:t>•	словесные и подвижные игры на взаимодействие;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/>
              <a:t>•	ролевое проигрывание моделей желательного </a:t>
            </a:r>
            <a:r>
              <a:rPr lang="ru-RU" sz="2000" dirty="0" smtClean="0"/>
              <a:t>поведения 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         в </a:t>
            </a:r>
            <a:r>
              <a:rPr lang="ru-RU" sz="2000" dirty="0"/>
              <a:t>различных жизненных ситуациях;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/>
              <a:t>•	</a:t>
            </a:r>
            <a:r>
              <a:rPr lang="ru-RU" sz="2000" dirty="0" err="1"/>
              <a:t>психогимнастика</a:t>
            </a:r>
            <a:r>
              <a:rPr lang="ru-RU" sz="2000" dirty="0"/>
              <a:t> (имитационные игры);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/>
              <a:t>•	арт-терапия (свободное и тематическое рисование);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/>
              <a:t>•	телесно-ориентированная терапия;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/>
              <a:t>•	</a:t>
            </a:r>
            <a:r>
              <a:rPr lang="ru-RU" sz="2000" dirty="0" err="1"/>
              <a:t>сказкотерапия</a:t>
            </a:r>
            <a:r>
              <a:rPr lang="ru-RU" sz="2000" dirty="0"/>
              <a:t>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/>
              <a:t>•	беседы, направленные на развитие </a:t>
            </a:r>
            <a:r>
              <a:rPr lang="ru-RU" sz="2000" dirty="0" smtClean="0"/>
              <a:t>самосознания 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          ребенка</a:t>
            </a:r>
            <a:r>
              <a:rPr lang="ru-RU" sz="2000" dirty="0"/>
              <a:t>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/>
              <a:t>•	проигрывание проблемных ситуаций;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/>
              <a:t>•	релаксация;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/>
              <a:t>•	функциональная музыка;</a:t>
            </a:r>
          </a:p>
        </p:txBody>
      </p:sp>
    </p:spTree>
    <p:extLst>
      <p:ext uri="{BB962C8B-B14F-4D97-AF65-F5344CB8AC3E}">
        <p14:creationId xmlns:p14="http://schemas.microsoft.com/office/powerpoint/2010/main" val="221731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47936" y="692696"/>
            <a:ext cx="8219256" cy="14261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                             Игры и упражнения,</a:t>
            </a:r>
            <a:r>
              <a:rPr lang="ru-RU" dirty="0" smtClean="0"/>
              <a:t>  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         </a:t>
            </a:r>
            <a:r>
              <a:rPr lang="ru-RU" sz="2200" dirty="0" smtClean="0"/>
              <a:t>направленные на коррекцию агрессивного поведения:</a:t>
            </a:r>
            <a:endParaRPr lang="ru-RU" sz="2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69031" y="2132856"/>
            <a:ext cx="842493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1. Упражнение </a:t>
            </a:r>
            <a:r>
              <a:rPr lang="ru-RU" b="1" i="1" dirty="0"/>
              <a:t>“Покажи свое имя</a:t>
            </a:r>
            <a:r>
              <a:rPr lang="ru-RU" dirty="0"/>
              <a:t>”. Дети по очереди называют свое имя и сопровождают его придуманным движением.</a:t>
            </a:r>
          </a:p>
          <a:p>
            <a:r>
              <a:rPr lang="ru-RU" b="1" i="1" dirty="0" smtClean="0"/>
              <a:t>2. Игра </a:t>
            </a:r>
            <a:r>
              <a:rPr lang="ru-RU" b="1" i="1" dirty="0"/>
              <a:t>“Волшебные шарики”.</a:t>
            </a:r>
            <a:endParaRPr lang="ru-RU" dirty="0"/>
          </a:p>
          <a:p>
            <a:r>
              <a:rPr lang="ru-RU" u="sng" dirty="0"/>
              <a:t>Цель:</a:t>
            </a:r>
            <a:r>
              <a:rPr lang="ru-RU" dirty="0"/>
              <a:t> снятие эмоционального напряжения</a:t>
            </a:r>
            <a:r>
              <a:rPr lang="ru-RU" dirty="0" smtClean="0"/>
              <a:t>.</a:t>
            </a:r>
          </a:p>
          <a:p>
            <a:r>
              <a:rPr lang="ru-RU" b="1" i="1" u="sng" dirty="0" smtClean="0"/>
              <a:t>3. Игра</a:t>
            </a:r>
            <a:r>
              <a:rPr lang="ru-RU" b="1" i="1" dirty="0"/>
              <a:t> “Добрые привидения”</a:t>
            </a:r>
            <a:endParaRPr lang="ru-RU" dirty="0"/>
          </a:p>
          <a:p>
            <a:r>
              <a:rPr lang="ru-RU" u="sng" dirty="0"/>
              <a:t>Цель:</a:t>
            </a:r>
            <a:r>
              <a:rPr lang="ru-RU" dirty="0"/>
              <a:t> научить в приемлемой форме, выплеснуть накопившийся гнев</a:t>
            </a:r>
            <a:r>
              <a:rPr lang="ru-RU" dirty="0" smtClean="0"/>
              <a:t>.</a:t>
            </a:r>
          </a:p>
          <a:p>
            <a:r>
              <a:rPr lang="ru-RU" b="1" i="1" dirty="0" smtClean="0"/>
              <a:t>4. Игра</a:t>
            </a:r>
            <a:r>
              <a:rPr lang="ru-RU" b="1" i="1" dirty="0"/>
              <a:t>: “Поссорились два петушка”</a:t>
            </a:r>
            <a:endParaRPr lang="ru-RU" dirty="0"/>
          </a:p>
          <a:p>
            <a:r>
              <a:rPr lang="ru-RU" u="sng" dirty="0"/>
              <a:t>Цель:</a:t>
            </a:r>
            <a:r>
              <a:rPr lang="ru-RU" dirty="0"/>
              <a:t> эмоциональная разрядка, снятие мышечного напряжения.</a:t>
            </a:r>
          </a:p>
          <a:p>
            <a:r>
              <a:rPr lang="ru-RU" b="1" i="1" dirty="0" smtClean="0"/>
              <a:t>5. Игра</a:t>
            </a:r>
            <a:r>
              <a:rPr lang="ru-RU" b="1" i="1" dirty="0"/>
              <a:t>: “Сороконожка”</a:t>
            </a:r>
            <a:endParaRPr lang="ru-RU" dirty="0"/>
          </a:p>
          <a:p>
            <a:r>
              <a:rPr lang="ru-RU" u="sng" dirty="0"/>
              <a:t>Цель:</a:t>
            </a:r>
            <a:r>
              <a:rPr lang="ru-RU" dirty="0"/>
              <a:t> научить детей взаимодействию со сверстниками, способствовать сплочению детского коллектива.</a:t>
            </a:r>
          </a:p>
          <a:p>
            <a:r>
              <a:rPr lang="ru-RU" b="1" i="1" dirty="0" smtClean="0"/>
              <a:t>6. Игра</a:t>
            </a:r>
            <a:r>
              <a:rPr lang="ru-RU" b="1" i="1" dirty="0"/>
              <a:t>: “Дракон кусает свой хвост”.</a:t>
            </a:r>
            <a:endParaRPr lang="ru-RU" dirty="0"/>
          </a:p>
          <a:p>
            <a:r>
              <a:rPr lang="ru-RU" u="sng" dirty="0"/>
              <a:t>Цель:</a:t>
            </a:r>
            <a:r>
              <a:rPr lang="ru-RU" dirty="0"/>
              <a:t> снятие напряженности, невротических состояний, страхов.</a:t>
            </a:r>
          </a:p>
          <a:p>
            <a:r>
              <a:rPr lang="ru-RU" b="1" i="1" dirty="0" smtClean="0"/>
              <a:t>7. Игра</a:t>
            </a:r>
            <a:r>
              <a:rPr lang="ru-RU" b="1" i="1" dirty="0"/>
              <a:t>: “Кляксы”</a:t>
            </a:r>
            <a:endParaRPr lang="ru-RU" dirty="0"/>
          </a:p>
          <a:p>
            <a:r>
              <a:rPr lang="ru-RU" u="sng" dirty="0"/>
              <a:t>Цель:</a:t>
            </a:r>
            <a:r>
              <a:rPr lang="ru-RU" dirty="0"/>
              <a:t> снятие агрессии и страхов, развитие воображения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600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726863"/>
            <a:ext cx="7704856" cy="1143000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 </a:t>
            </a:r>
            <a:r>
              <a:rPr lang="ru-RU" sz="4000" dirty="0" smtClean="0">
                <a:solidFill>
                  <a:prstClr val="black"/>
                </a:solidFill>
              </a:rPr>
              <a:t>                </a:t>
            </a:r>
            <a:r>
              <a:rPr lang="ru-RU" sz="4000" b="1" dirty="0" smtClean="0">
                <a:solidFill>
                  <a:prstClr val="black"/>
                </a:solidFill>
              </a:rPr>
              <a:t>Игры </a:t>
            </a:r>
            <a:r>
              <a:rPr lang="ru-RU" sz="4000" b="1" dirty="0">
                <a:solidFill>
                  <a:prstClr val="black"/>
                </a:solidFill>
              </a:rPr>
              <a:t>и упражнения,  </a:t>
            </a:r>
            <a:r>
              <a:rPr lang="ru-RU" sz="4000" dirty="0">
                <a:solidFill>
                  <a:prstClr val="black"/>
                </a:solidFill>
              </a:rPr>
              <a:t/>
            </a:r>
            <a:br>
              <a:rPr lang="ru-RU" sz="4000" dirty="0">
                <a:solidFill>
                  <a:prstClr val="black"/>
                </a:solidFill>
              </a:rPr>
            </a:br>
            <a:r>
              <a:rPr lang="ru-RU" sz="4000" dirty="0">
                <a:solidFill>
                  <a:prstClr val="black"/>
                </a:solidFill>
              </a:rPr>
              <a:t>                 </a:t>
            </a:r>
            <a:r>
              <a:rPr lang="ru-RU" sz="2000" dirty="0">
                <a:solidFill>
                  <a:prstClr val="black"/>
                </a:solidFill>
              </a:rPr>
              <a:t>направленные на коррекцию агрессивного поведения: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844824"/>
            <a:ext cx="83529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1. Игра</a:t>
            </a:r>
            <a:r>
              <a:rPr lang="ru-RU" b="1" i="1" dirty="0"/>
              <a:t>: “Брыкание”.</a:t>
            </a:r>
            <a:endParaRPr lang="ru-RU" dirty="0"/>
          </a:p>
          <a:p>
            <a:r>
              <a:rPr lang="ru-RU" u="sng" dirty="0"/>
              <a:t>Цель:</a:t>
            </a:r>
            <a:r>
              <a:rPr lang="ru-RU" dirty="0"/>
              <a:t> эмоциональная разрядка, снятие мышечного напряжения.</a:t>
            </a:r>
          </a:p>
          <a:p>
            <a:r>
              <a:rPr lang="ru-RU" b="1" i="1" dirty="0"/>
              <a:t>2. Упражнение: “Возьми себя в руки”.</a:t>
            </a:r>
            <a:endParaRPr lang="ru-RU" dirty="0"/>
          </a:p>
          <a:p>
            <a:r>
              <a:rPr lang="ru-RU" u="sng" dirty="0"/>
              <a:t>Цель:</a:t>
            </a:r>
            <a:r>
              <a:rPr lang="ru-RU" dirty="0"/>
              <a:t> научит сдерживать себя.</a:t>
            </a:r>
          </a:p>
          <a:p>
            <a:r>
              <a:rPr lang="ru-RU" b="1" i="1" dirty="0" smtClean="0"/>
              <a:t>3. Игра</a:t>
            </a:r>
            <a:r>
              <a:rPr lang="ru-RU" b="1" i="1" dirty="0"/>
              <a:t>: “Котик”</a:t>
            </a:r>
            <a:endParaRPr lang="ru-RU" dirty="0"/>
          </a:p>
          <a:p>
            <a:r>
              <a:rPr lang="ru-RU" u="sng" dirty="0"/>
              <a:t>Цель:</a:t>
            </a:r>
            <a:r>
              <a:rPr lang="ru-RU" dirty="0"/>
              <a:t> снятие эмоционального, мышечного напряжения, установление положительного настроя в группе.</a:t>
            </a:r>
          </a:p>
          <a:p>
            <a:r>
              <a:rPr lang="ru-RU" b="1" i="1" dirty="0"/>
              <a:t>4</a:t>
            </a:r>
            <a:r>
              <a:rPr lang="ru-RU" b="1" i="1" dirty="0" smtClean="0"/>
              <a:t>. </a:t>
            </a:r>
            <a:r>
              <a:rPr lang="ru-RU" b="1" i="1" dirty="0"/>
              <a:t>Рисуем настроение.</a:t>
            </a:r>
            <a:endParaRPr lang="ru-RU" dirty="0"/>
          </a:p>
          <a:p>
            <a:r>
              <a:rPr lang="ru-RU" u="sng" dirty="0"/>
              <a:t>Цель:</a:t>
            </a:r>
            <a:r>
              <a:rPr lang="ru-RU" dirty="0"/>
              <a:t> выразить свое настроение в рисунке.</a:t>
            </a:r>
          </a:p>
          <a:p>
            <a:r>
              <a:rPr lang="ru-RU" b="1" i="1" dirty="0"/>
              <a:t>5</a:t>
            </a:r>
            <a:r>
              <a:rPr lang="ru-RU" b="1" i="1" dirty="0" smtClean="0"/>
              <a:t>. </a:t>
            </a:r>
            <a:r>
              <a:rPr lang="ru-RU" b="1" i="1" dirty="0"/>
              <a:t>Игра: “Разыгрывание ситуаций”.</a:t>
            </a:r>
            <a:endParaRPr lang="ru-RU" dirty="0"/>
          </a:p>
          <a:p>
            <a:r>
              <a:rPr lang="ru-RU" u="sng" dirty="0"/>
              <a:t>Цель:</a:t>
            </a:r>
            <a:r>
              <a:rPr lang="ru-RU" dirty="0"/>
              <a:t> освоение эффективных способов поведения и использование их в реальной жизни.</a:t>
            </a:r>
          </a:p>
          <a:p>
            <a:r>
              <a:rPr lang="ru-RU" b="1" i="1" dirty="0"/>
              <a:t>6</a:t>
            </a:r>
            <a:r>
              <a:rPr lang="ru-RU" b="1" i="1" dirty="0" smtClean="0"/>
              <a:t>. </a:t>
            </a:r>
            <a:r>
              <a:rPr lang="ru-RU" b="1" i="1" dirty="0"/>
              <a:t>Игра: “Комплименты”.</a:t>
            </a:r>
            <a:endParaRPr lang="ru-RU" dirty="0"/>
          </a:p>
          <a:p>
            <a:r>
              <a:rPr lang="ru-RU" u="sng" dirty="0"/>
              <a:t>Цель:</a:t>
            </a:r>
            <a:r>
              <a:rPr lang="ru-RU" dirty="0"/>
              <a:t> помочь детям увидеть свои положительные стороны, почувствовать, что он принимаем и ценим другими людьми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800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</TotalTime>
  <Words>674</Words>
  <Application>Microsoft Office PowerPoint</Application>
  <PresentationFormat>Экран (4:3)</PresentationFormat>
  <Paragraphs>124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Особенности  коррекционно -образовательной работы учителя-логопеда  с гиперактивными  детьми - логопатами.</vt:lpstr>
      <vt:lpstr>Презентация PowerPoint</vt:lpstr>
      <vt:lpstr>Презентация PowerPoint</vt:lpstr>
      <vt:lpstr>Презентация PowerPoint</vt:lpstr>
      <vt:lpstr>                                                                                                     Правила работы с гиперактивными детьми:                                       1. Работать с ребенком в начале дня, а не вечером.                                      2. Уменьшить рабочую нагрузку ребенка. 3. Делить работу на более короткие, но более частые периоды.  Использовать физкультминутки. 4. Быть драматичным, экспрессивным педагогом. 5. Снизить требования к аккуратности в начале работы, чтобы сформировать чувство успеха. 6. Посадить ребенка во время занятий рядом с взрослым. 7. Использовать тактильный контакт (элементы массажа, прикосновения, поглаживания). 8. Договариваться с ребенком о тех или иных действиях заранее. 9. Давать короткие, четкие и конкретные инструкции. 10.Использовать гибкую систему поощрений и наказаний. 11. Поощрять ребенка сразу же, не откладывая на будущее. 12.Предоставлять ребенку возможность выбора. 13. Оставаться спокойным. Нет хладнокровия - нет преимущества</vt:lpstr>
      <vt:lpstr>Презентация PowerPoint</vt:lpstr>
      <vt:lpstr>                           Агрессивность -                           наиболее частое проявление гиперактивности.</vt:lpstr>
      <vt:lpstr>                              Игры и упражнения,                    направленные на коррекцию агрессивного поведения:</vt:lpstr>
      <vt:lpstr>                 Игры и упражнения,                    направленные на коррекцию агрессивного поведения:</vt:lpstr>
      <vt:lpstr>          Игры и упражнения,                    направленные на коррекцию агрессивного поведения:</vt:lpstr>
      <vt:lpstr>      Игры и упражнения,                    направленные на коррекцию агрессивного поведения: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Хатуна Ходжава</cp:lastModifiedBy>
  <cp:revision>70</cp:revision>
  <dcterms:modified xsi:type="dcterms:W3CDTF">2023-11-15T11:02:30Z</dcterms:modified>
</cp:coreProperties>
</file>