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2" r:id="rId2"/>
    <p:sldId id="273" r:id="rId3"/>
    <p:sldId id="27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FF66"/>
    <a:srgbClr val="000099"/>
    <a:srgbClr val="000066"/>
    <a:srgbClr val="CC00CC"/>
    <a:srgbClr val="0000FF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52" autoAdjust="0"/>
  </p:normalViewPr>
  <p:slideViewPr>
    <p:cSldViewPr>
      <p:cViewPr>
        <p:scale>
          <a:sx n="79" d="100"/>
          <a:sy n="79" d="100"/>
        </p:scale>
        <p:origin x="-1260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04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042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042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3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3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43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747699-CD15-4964-B65D-3251048EE0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04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A5ED80-6BFA-46BB-A587-3A3F98194E6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3A315-7319-43EA-A005-0A0E1EBB84C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D12B48-9B63-4121-8FA4-565045BE7C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56A32-AAFA-4D0B-B746-C752F32E31F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50502-EF88-49C5-BF91-BD58B19110E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6F97E2-3083-4E30-ACC8-26859700D04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EA9A31-6152-4424-B952-2EC639693B6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C785B-E4DA-457C-9EE8-B2245F8222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26B73-B5A9-405D-86F1-837669501AC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275506-FCF9-4584-A127-ED1CF750E2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18A43720-0309-48E9-B6D4-AC231003D77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93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3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4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94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594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2000240"/>
            <a:ext cx="6143636" cy="207168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«</a:t>
            </a:r>
            <a:r>
              <a:rPr lang="ru-RU" sz="3600" b="1" dirty="0">
                <a:solidFill>
                  <a:schemeClr val="bg1"/>
                </a:solidFill>
              </a:rPr>
              <a:t>Роль речи в протекании психических процессов</a:t>
            </a:r>
            <a:r>
              <a:rPr lang="ru-RU" sz="3600" b="1" dirty="0" smtClean="0">
                <a:solidFill>
                  <a:schemeClr val="bg1"/>
                </a:solidFill>
              </a:rPr>
              <a:t>»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928662" y="5643578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cs typeface="Arial" charset="0"/>
              </a:rPr>
              <a:t>Презентацию подготовил: </a:t>
            </a:r>
            <a:r>
              <a:rPr lang="ru-RU" sz="2000" dirty="0" smtClean="0"/>
              <a:t>Учитель-логопед </a:t>
            </a:r>
            <a:endParaRPr lang="ru-RU" sz="2000" dirty="0" smtClean="0"/>
          </a:p>
          <a:p>
            <a:pPr algn="r"/>
            <a:r>
              <a:rPr lang="ru-RU" sz="2000" dirty="0" smtClean="0"/>
              <a:t>Гольдштейн </a:t>
            </a:r>
            <a:r>
              <a:rPr lang="ru-RU" sz="2000" dirty="0" smtClean="0"/>
              <a:t>В.А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448196"/>
          </a:xfrm>
        </p:spPr>
        <p:txBody>
          <a:bodyPr/>
          <a:lstStyle/>
          <a:p>
            <a:r>
              <a:rPr lang="ru-RU" dirty="0"/>
              <a:t>Словесный знак имеет значение – связь с объективно существующими объектами и их свойствами. </a:t>
            </a:r>
          </a:p>
          <a:p>
            <a:r>
              <a:rPr lang="ru-RU" dirty="0"/>
              <a:t>Личностный смысл- субъективное переживание содержания слова.</a:t>
            </a:r>
          </a:p>
          <a:p>
            <a:endParaRPr lang="ru-RU" dirty="0"/>
          </a:p>
        </p:txBody>
      </p:sp>
      <p:pic>
        <p:nvPicPr>
          <p:cNvPr id="4" name="Picture 2" descr="http://logoped55.ru/images/logopedia/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50615" y="3395670"/>
            <a:ext cx="4500594" cy="3150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643" y="549364"/>
            <a:ext cx="6408712" cy="5880716"/>
          </a:xfrm>
        </p:spPr>
        <p:txBody>
          <a:bodyPr/>
          <a:lstStyle/>
          <a:p>
            <a:r>
              <a:rPr lang="ru-RU" dirty="0"/>
              <a:t>И. П. Павлов считал что только речевая деятельность дает возможность для человека отвлечения от действительности и обобщения, что является особенностью человеческого мышления. Язык служит средством сохранения общественного опыта, средством общения и интеллектуальным орудием мышления.</a:t>
            </a:r>
          </a:p>
        </p:txBody>
      </p:sp>
      <p:pic>
        <p:nvPicPr>
          <p:cNvPr id="4098" name="Picture 2" descr="C:\Users\Admin\Desktop\mb4_01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80728"/>
            <a:ext cx="2767449" cy="41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95784" y="4811454"/>
            <a:ext cx="2376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И. П. Павлов </a:t>
            </a:r>
            <a:r>
              <a:rPr lang="ru-RU" dirty="0" smtClean="0"/>
              <a:t>26.09.1849 </a:t>
            </a:r>
            <a:r>
              <a:rPr lang="ru-RU" dirty="0"/>
              <a:t>г</a:t>
            </a:r>
            <a:r>
              <a:rPr lang="ru-RU" dirty="0" smtClean="0"/>
              <a:t>.</a:t>
            </a:r>
            <a:r>
              <a:rPr lang="ru-RU" b="1" dirty="0"/>
              <a:t> </a:t>
            </a:r>
            <a:r>
              <a:rPr lang="ru-RU" b="1" dirty="0" smtClean="0"/>
              <a:t> - </a:t>
            </a:r>
          </a:p>
          <a:p>
            <a:r>
              <a:rPr lang="ru-RU" dirty="0" smtClean="0"/>
              <a:t>27.02.1936 </a:t>
            </a:r>
            <a:r>
              <a:rPr lang="ru-RU" dirty="0"/>
              <a:t>г.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1720" y="476672"/>
            <a:ext cx="5616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СВОЙСТВА  РЕЧИ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556792"/>
            <a:ext cx="2736304" cy="576064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ВЫРАЗИТЕЛЬНОСТЬ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70167" y="2285256"/>
            <a:ext cx="2520280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ВОЗДЕЙСТВИЕ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2285256"/>
            <a:ext cx="2520280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ПОНЯТНОСТЬ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12160" y="1492605"/>
            <a:ext cx="2916324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СОДЕРЖАТЕЛЬНОСТЬ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356992"/>
            <a:ext cx="2118647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1C7E"/>
                </a:solidFill>
                <a:cs typeface="Times New Roman" pitchFamily="18" charset="0"/>
              </a:rPr>
              <a:t>ПОУЧЕНИЕ</a:t>
            </a:r>
            <a:endParaRPr lang="ru-RU" b="1" dirty="0">
              <a:solidFill>
                <a:srgbClr val="211C7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0348" y="4056838"/>
            <a:ext cx="2118647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1C7E"/>
                </a:solidFill>
                <a:cs typeface="Times New Roman" pitchFamily="18" charset="0"/>
              </a:rPr>
              <a:t>НАСТАВЛЕНИЕ</a:t>
            </a:r>
            <a:endParaRPr lang="ru-RU" b="1" dirty="0">
              <a:solidFill>
                <a:srgbClr val="211C7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92396" y="4725144"/>
            <a:ext cx="2118647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1C7E"/>
                </a:solidFill>
                <a:cs typeface="Times New Roman" pitchFamily="18" charset="0"/>
              </a:rPr>
              <a:t>СОВЕТ</a:t>
            </a:r>
            <a:endParaRPr lang="ru-RU" b="1" dirty="0">
              <a:solidFill>
                <a:srgbClr val="211C7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21905" y="4725144"/>
            <a:ext cx="2118647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1C7E"/>
                </a:solidFill>
                <a:cs typeface="Times New Roman" pitchFamily="18" charset="0"/>
              </a:rPr>
              <a:t>ПРОСЬБА</a:t>
            </a:r>
            <a:endParaRPr lang="ru-RU" b="1" dirty="0">
              <a:solidFill>
                <a:srgbClr val="211C7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27984" y="4093840"/>
            <a:ext cx="2118647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1C7E"/>
                </a:solidFill>
                <a:cs typeface="Times New Roman" pitchFamily="18" charset="0"/>
              </a:rPr>
              <a:t>ИНСТРУКТАЖ</a:t>
            </a:r>
            <a:endParaRPr lang="ru-RU" b="1" dirty="0">
              <a:solidFill>
                <a:srgbClr val="211C7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32702" y="3356992"/>
            <a:ext cx="2118647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11C7E"/>
                </a:solidFill>
                <a:cs typeface="Times New Roman" pitchFamily="18" charset="0"/>
              </a:rPr>
              <a:t>ПРИКАЗАНИЕ</a:t>
            </a:r>
            <a:endParaRPr lang="ru-RU" b="1" dirty="0">
              <a:solidFill>
                <a:srgbClr val="211C7E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907704" y="2861320"/>
            <a:ext cx="576064" cy="495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483768" y="2861320"/>
            <a:ext cx="627275" cy="1195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987824" y="2861320"/>
            <a:ext cx="504056" cy="1791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>
            <a:off x="3630307" y="2861320"/>
            <a:ext cx="509645" cy="1863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885129" y="2861320"/>
            <a:ext cx="542855" cy="1232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572000" y="2861320"/>
            <a:ext cx="576064" cy="597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907704" y="1196752"/>
            <a:ext cx="462463" cy="2958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885129" y="1196752"/>
            <a:ext cx="0" cy="1088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148064" y="1196752"/>
            <a:ext cx="339243" cy="1088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156176" y="1196752"/>
            <a:ext cx="252028" cy="2958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754473"/>
            <a:ext cx="3828274" cy="906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ФУНКЦИИ  РЕЧИ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2924944"/>
            <a:ext cx="2016224" cy="7920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ВЫРАЖЕНИЯ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04248" y="2762941"/>
            <a:ext cx="2160240" cy="7920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ОБОЗНАЧЕНИЯ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75838" y="3921206"/>
            <a:ext cx="2160240" cy="7920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СООБЩЕНИЯ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53701" y="3933056"/>
            <a:ext cx="2016224" cy="7920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ВОЗДЕЙСТВИЯ</a:t>
            </a:r>
          </a:p>
        </p:txBody>
      </p:sp>
      <p:sp>
        <p:nvSpPr>
          <p:cNvPr id="9" name="Стрелка вверх 8"/>
          <p:cNvSpPr/>
          <p:nvPr/>
        </p:nvSpPr>
        <p:spPr>
          <a:xfrm rot="13441507">
            <a:off x="1657903" y="1586032"/>
            <a:ext cx="720080" cy="1024509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1002131">
            <a:off x="3035368" y="1738291"/>
            <a:ext cx="720080" cy="1976752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0638138">
            <a:off x="4971007" y="1743746"/>
            <a:ext cx="720080" cy="1973285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8327438">
            <a:off x="6560343" y="1574637"/>
            <a:ext cx="720080" cy="1024509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67744" y="692696"/>
            <a:ext cx="4392488" cy="8640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ВИДЫ  РЕЧИ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988840"/>
            <a:ext cx="2088232" cy="576064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ПИСЬМЕННАЯ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564904"/>
            <a:ext cx="2088232" cy="576064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УСТНАЯ</a:t>
            </a:r>
            <a:endParaRPr lang="ru-RU" b="1" dirty="0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2627965"/>
            <a:ext cx="2088232" cy="576064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ВНУТРЕННЯЯ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1892206"/>
            <a:ext cx="2088232" cy="576064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ВНЕШНЯЯ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763688" y="1556792"/>
            <a:ext cx="504056" cy="335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3527884" y="15567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64088" y="1556792"/>
            <a:ext cx="7200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660232" y="1412776"/>
            <a:ext cx="504056" cy="47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161618" y="4005064"/>
            <a:ext cx="3546286" cy="1296144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ru-RU" b="1" dirty="0"/>
              <a:t>МОНОЛОГИЧЕСКАЯ</a:t>
            </a:r>
          </a:p>
        </p:txBody>
      </p:sp>
      <p:sp>
        <p:nvSpPr>
          <p:cNvPr id="19" name="Овал 18"/>
          <p:cNvSpPr/>
          <p:nvPr/>
        </p:nvSpPr>
        <p:spPr>
          <a:xfrm>
            <a:off x="4572000" y="4013285"/>
            <a:ext cx="3492388" cy="1296144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ru-RU" b="1" dirty="0"/>
              <a:t>ДИАЛОГИЧЕСКАЯ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2015716" y="3204029"/>
            <a:ext cx="900100" cy="801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067944" y="3204029"/>
            <a:ext cx="1008112" cy="945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8356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Список литературы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040560"/>
          </a:xfrm>
        </p:spPr>
        <p:txBody>
          <a:bodyPr/>
          <a:lstStyle/>
          <a:p>
            <a:pPr algn="just">
              <a:defRPr/>
            </a:pPr>
            <a:r>
              <a:rPr lang="ru-RU" dirty="0" smtClean="0">
                <a:solidFill>
                  <a:srgbClr val="6600FF"/>
                </a:solidFill>
              </a:rPr>
              <a:t> </a:t>
            </a:r>
            <a:r>
              <a:rPr lang="ru-RU" dirty="0" err="1"/>
              <a:t>Гиппенрейтер</a:t>
            </a:r>
            <a:r>
              <a:rPr lang="ru-RU" dirty="0"/>
              <a:t> Ю.Б. Введение в общую психологию. М., 1996</a:t>
            </a:r>
          </a:p>
          <a:p>
            <a:pPr algn="just">
              <a:defRPr/>
            </a:pPr>
            <a:r>
              <a:rPr lang="ru-RU" dirty="0"/>
              <a:t> </a:t>
            </a:r>
            <a:r>
              <a:rPr lang="ru-RU" dirty="0" smtClean="0"/>
              <a:t> Дьяченко </a:t>
            </a:r>
            <a:r>
              <a:rPr lang="ru-RU" dirty="0"/>
              <a:t>М.И. Краткий психологический словарь/ </a:t>
            </a:r>
            <a:r>
              <a:rPr lang="ru-RU" dirty="0" err="1" smtClean="0"/>
              <a:t>М.И.Дьяченко</a:t>
            </a:r>
            <a:r>
              <a:rPr lang="ru-RU" dirty="0" smtClean="0"/>
              <a:t>, </a:t>
            </a:r>
            <a:r>
              <a:rPr lang="ru-RU" dirty="0" err="1" smtClean="0"/>
              <a:t>Л.А.Кандыбович</a:t>
            </a:r>
            <a:r>
              <a:rPr lang="ru-RU" dirty="0"/>
              <a:t>. </a:t>
            </a:r>
            <a:r>
              <a:rPr lang="ru-RU" dirty="0" err="1"/>
              <a:t>Минск:Хэлтон</a:t>
            </a:r>
            <a:r>
              <a:rPr lang="ru-RU" dirty="0"/>
              <a:t>, 1998</a:t>
            </a:r>
          </a:p>
          <a:p>
            <a:r>
              <a:rPr lang="ru-RU" dirty="0" err="1"/>
              <a:t>Ждан</a:t>
            </a:r>
            <a:r>
              <a:rPr lang="ru-RU" dirty="0"/>
              <a:t> А.Н. История психологии от  античности до современности/</a:t>
            </a:r>
            <a:r>
              <a:rPr lang="ru-RU" dirty="0" err="1"/>
              <a:t>А.Н.Ждан.Минск</a:t>
            </a:r>
            <a:r>
              <a:rPr lang="ru-RU" dirty="0"/>
              <a:t>, 1999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445624" cy="4320480"/>
          </a:xfrm>
        </p:spPr>
        <p:txBody>
          <a:bodyPr/>
          <a:lstStyle/>
          <a:p>
            <a:pPr algn="just">
              <a:defRPr/>
            </a:pPr>
            <a:r>
              <a:rPr lang="ru-RU" dirty="0" smtClean="0">
                <a:solidFill>
                  <a:srgbClr val="6600FF"/>
                </a:solidFill>
              </a:rPr>
              <a:t> </a:t>
            </a:r>
            <a:r>
              <a:rPr lang="ru-RU" dirty="0"/>
              <a:t>Мироненко В.В. Популярная психология/ </a:t>
            </a:r>
            <a:r>
              <a:rPr lang="ru-RU" dirty="0" err="1"/>
              <a:t>В.В.Мироненко</a:t>
            </a:r>
            <a:r>
              <a:rPr lang="ru-RU" dirty="0"/>
              <a:t>. М.: Просвещение, 1990</a:t>
            </a:r>
          </a:p>
          <a:p>
            <a:pPr algn="just">
              <a:defRPr/>
            </a:pPr>
            <a:r>
              <a:rPr lang="ru-RU" dirty="0"/>
              <a:t> </a:t>
            </a:r>
            <a:r>
              <a:rPr lang="ru-RU" dirty="0" smtClean="0"/>
              <a:t>Психология </a:t>
            </a:r>
            <a:r>
              <a:rPr lang="ru-RU" dirty="0"/>
              <a:t>памяти: хрестоматия по психологии/ Ю.Б. </a:t>
            </a:r>
            <a:r>
              <a:rPr lang="ru-RU" dirty="0" err="1"/>
              <a:t>Гиппенрейтер</a:t>
            </a:r>
            <a:r>
              <a:rPr lang="ru-RU" dirty="0"/>
              <a:t>, </a:t>
            </a:r>
            <a:r>
              <a:rPr lang="ru-RU" dirty="0" err="1"/>
              <a:t>В.Я.Романова</a:t>
            </a:r>
            <a:r>
              <a:rPr lang="ru-RU" dirty="0"/>
              <a:t>. М.:</a:t>
            </a:r>
            <a:r>
              <a:rPr lang="ru-RU" dirty="0" err="1"/>
              <a:t>ЧеРо</a:t>
            </a:r>
            <a:r>
              <a:rPr lang="ru-RU" dirty="0"/>
              <a:t>, 2000</a:t>
            </a:r>
          </a:p>
          <a:p>
            <a:pPr algn="just">
              <a:defRPr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Психология ощущений и восприятия: хрестоматия по психологии по ред. Ю.Б. </a:t>
            </a:r>
            <a:r>
              <a:rPr lang="ru-RU" dirty="0" err="1"/>
              <a:t>Гиппенрейтер</a:t>
            </a:r>
            <a:r>
              <a:rPr lang="ru-RU" dirty="0"/>
              <a:t>, </a:t>
            </a:r>
            <a:r>
              <a:rPr lang="ru-RU" dirty="0" err="1"/>
              <a:t>В.В.Любимова</a:t>
            </a:r>
            <a:r>
              <a:rPr lang="ru-RU" dirty="0"/>
              <a:t>, </a:t>
            </a:r>
            <a:r>
              <a:rPr lang="ru-RU" dirty="0" err="1"/>
              <a:t>М.Б.Михалевской</a:t>
            </a:r>
            <a:r>
              <a:rPr lang="ru-RU" dirty="0"/>
              <a:t>. М.: </a:t>
            </a:r>
            <a:r>
              <a:rPr lang="ru-RU" dirty="0" err="1"/>
              <a:t>ЧеРо</a:t>
            </a:r>
            <a:r>
              <a:rPr lang="ru-RU" dirty="0"/>
              <a:t>, 1999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Спасибо за внимание!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2" descr="http://jamss.ru/wp-content/uploads/2015/10/doveryaem-oshhushheniyam-300x2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48685" y="1981200"/>
            <a:ext cx="6446630" cy="444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371600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886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Психические явления.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Понятие психических процессов.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Познавательные процессы.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Речь.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Свойства речи.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Функции речи.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Виды речи.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Список литературы.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14412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Критерии технологичности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501122" cy="5000660"/>
          </a:xfrm>
        </p:spPr>
        <p:txBody>
          <a:bodyPr/>
          <a:lstStyle/>
          <a:p>
            <a:pPr marL="0" indent="447675">
              <a:spcAft>
                <a:spcPts val="1200"/>
              </a:spcAft>
              <a:buNone/>
            </a:pPr>
            <a:r>
              <a:rPr lang="ru-RU" b="1" dirty="0" smtClean="0">
                <a:cs typeface="Times New Roman" pitchFamily="18" charset="0"/>
              </a:rPr>
              <a:t>Образовательная технология должна удовлетворять основным требованиям (критерии технологичности)</a:t>
            </a:r>
          </a:p>
          <a:p>
            <a:pPr marL="1428750" lvl="3" indent="-514350">
              <a:buClr>
                <a:schemeClr val="bg2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b="1" dirty="0" smtClean="0"/>
              <a:t>Психические </a:t>
            </a:r>
            <a:r>
              <a:rPr lang="ru-RU" b="1" dirty="0"/>
              <a:t>явления</a:t>
            </a:r>
            <a:br>
              <a:rPr lang="ru-RU" b="1" dirty="0"/>
            </a:b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481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Психические явления – это любые проявления психики человека. Все психические явления делятся на три категории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Психические </a:t>
            </a:r>
            <a:r>
              <a:rPr lang="ru-RU" dirty="0"/>
              <a:t>процессы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Психические состояния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Психические свойства</a:t>
            </a:r>
          </a:p>
        </p:txBody>
      </p:sp>
      <p:pic>
        <p:nvPicPr>
          <p:cNvPr id="1026" name="Picture 2" descr="C:\Users\Admin\Desktop\slid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5024"/>
            <a:ext cx="2874876" cy="238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</a:t>
            </a:r>
            <a:r>
              <a:rPr lang="ru-RU" dirty="0"/>
              <a:t>психических процессов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48196"/>
          </a:xfrm>
        </p:spPr>
        <p:txBody>
          <a:bodyPr/>
          <a:lstStyle/>
          <a:p>
            <a:r>
              <a:rPr lang="ru-RU" dirty="0"/>
              <a:t>Психические процессы- наиболее быстрые, кратковременные психические явления. Они являются откликом на актуальные события. </a:t>
            </a:r>
            <a:endParaRPr lang="ru-RU" dirty="0" smtClean="0"/>
          </a:p>
          <a:p>
            <a:r>
              <a:rPr lang="ru-RU" dirty="0" smtClean="0"/>
              <a:t>Психические </a:t>
            </a:r>
            <a:r>
              <a:rPr lang="ru-RU" dirty="0"/>
              <a:t>процессы тесно взаимосвязаны и сливаются в один процесс психики. 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448196"/>
          </a:xfrm>
        </p:spPr>
        <p:txBody>
          <a:bodyPr/>
          <a:lstStyle/>
          <a:p>
            <a:r>
              <a:rPr lang="ru-RU" dirty="0"/>
              <a:t>Взаимосвязь психических процессов заключается в том, что восприятие невозможно без ощущений, память без восприятия а внимание без мышления.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психическим процессам относятся: ощущение, восприятие, внимание, память, мышление, речь, воображение.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5895945" cy="5328592"/>
          </a:xfrm>
        </p:spPr>
        <p:txBody>
          <a:bodyPr/>
          <a:lstStyle/>
          <a:p>
            <a:r>
              <a:rPr lang="ru-RU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Психический процесс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/>
              <a:t>– это течение психического явления, вызываемое как внешним </a:t>
            </a:r>
            <a:r>
              <a:rPr lang="ru-RU" sz="3600" dirty="0"/>
              <a:t>воздействием</a:t>
            </a:r>
            <a:r>
              <a:rPr lang="ru-RU" dirty="0"/>
              <a:t>, так и раздражителями, идущими от внутренней среды организма.</a:t>
            </a:r>
          </a:p>
        </p:txBody>
      </p:sp>
      <p:pic>
        <p:nvPicPr>
          <p:cNvPr id="2050" name="Picture 2" descr="C:\Users\Admin\Desktop\slid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2827176" cy="398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71600"/>
          </a:xfrm>
        </p:spPr>
        <p:txBody>
          <a:bodyPr/>
          <a:lstStyle/>
          <a:p>
            <a:pPr algn="ctr"/>
            <a:r>
              <a:rPr lang="ru-RU" dirty="0" smtClean="0">
                <a:latin typeface="Arial" charset="0"/>
                <a:cs typeface="Arial" charset="0"/>
              </a:rPr>
              <a:t>.</a:t>
            </a:r>
            <a:r>
              <a:rPr lang="ru-RU" i="1" dirty="0"/>
              <a:t> Центральное место в психике человека занимают </a:t>
            </a:r>
            <a:r>
              <a:rPr lang="ru-RU" b="1" i="1" dirty="0"/>
              <a:t>познавательные процессы:</a:t>
            </a:r>
            <a:r>
              <a:rPr lang="ru-RU" i="1" dirty="0"/>
              <a:t> </a:t>
            </a:r>
            <a:r>
              <a:rPr lang="ru-RU" i="1" dirty="0">
                <a:solidFill>
                  <a:schemeClr val="tx2"/>
                </a:solidFill>
              </a:rPr>
              <a:t/>
            </a:r>
            <a:br>
              <a:rPr lang="ru-RU" i="1" dirty="0">
                <a:solidFill>
                  <a:schemeClr val="tx2"/>
                </a:solidFill>
              </a:rPr>
            </a:b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7859216" cy="3960440"/>
          </a:xfrm>
        </p:spPr>
        <p:txBody>
          <a:bodyPr/>
          <a:lstStyle/>
          <a:p>
            <a:pPr marL="444500" indent="-444500">
              <a:buFont typeface="Wingdings" pitchFamily="2" charset="2"/>
              <a:buChar char="ь"/>
            </a:pPr>
            <a:r>
              <a:rPr lang="ru-RU" i="1" dirty="0" smtClean="0">
                <a:solidFill>
                  <a:schemeClr val="tx2"/>
                </a:solidFill>
              </a:rPr>
              <a:t>ощущение</a:t>
            </a:r>
            <a:r>
              <a:rPr lang="ru-RU" i="1" dirty="0">
                <a:solidFill>
                  <a:schemeClr val="tx2"/>
                </a:solidFill>
              </a:rPr>
              <a:t>; </a:t>
            </a:r>
          </a:p>
          <a:p>
            <a:pPr marL="444500" indent="-444500">
              <a:buFont typeface="Wingdings" pitchFamily="2" charset="2"/>
              <a:buChar char="ь"/>
            </a:pPr>
            <a:r>
              <a:rPr lang="ru-RU" i="1" dirty="0">
                <a:solidFill>
                  <a:schemeClr val="tx2"/>
                </a:solidFill>
              </a:rPr>
              <a:t>восприятие; </a:t>
            </a:r>
          </a:p>
          <a:p>
            <a:pPr marL="444500" indent="-444500">
              <a:buFont typeface="Wingdings" pitchFamily="2" charset="2"/>
              <a:buChar char="ь"/>
            </a:pPr>
            <a:r>
              <a:rPr lang="ru-RU" i="1" dirty="0">
                <a:solidFill>
                  <a:schemeClr val="tx2"/>
                </a:solidFill>
              </a:rPr>
              <a:t>представление; </a:t>
            </a:r>
          </a:p>
          <a:p>
            <a:pPr marL="444500" indent="-444500">
              <a:buFont typeface="Wingdings" pitchFamily="2" charset="2"/>
              <a:buChar char="ь"/>
            </a:pPr>
            <a:r>
              <a:rPr lang="ru-RU" i="1" dirty="0">
                <a:solidFill>
                  <a:schemeClr val="tx2"/>
                </a:solidFill>
              </a:rPr>
              <a:t>воображение; </a:t>
            </a:r>
          </a:p>
          <a:p>
            <a:pPr marL="444500" indent="-444500">
              <a:buFont typeface="Wingdings" pitchFamily="2" charset="2"/>
              <a:buChar char="ь"/>
            </a:pPr>
            <a:r>
              <a:rPr lang="ru-RU" i="1" dirty="0">
                <a:solidFill>
                  <a:schemeClr val="tx2"/>
                </a:solidFill>
              </a:rPr>
              <a:t>внимание;</a:t>
            </a:r>
          </a:p>
          <a:p>
            <a:pPr marL="444500" indent="-444500">
              <a:buFont typeface="Wingdings" pitchFamily="2" charset="2"/>
              <a:buChar char="ь"/>
            </a:pPr>
            <a:r>
              <a:rPr lang="ru-RU" i="1" dirty="0">
                <a:solidFill>
                  <a:schemeClr val="tx2"/>
                </a:solidFill>
              </a:rPr>
              <a:t>память; </a:t>
            </a:r>
          </a:p>
          <a:p>
            <a:pPr marL="444500" indent="-444500">
              <a:buFont typeface="Wingdings" pitchFamily="2" charset="2"/>
              <a:buChar char="ь"/>
            </a:pPr>
            <a:r>
              <a:rPr lang="ru-RU" i="1" dirty="0">
                <a:solidFill>
                  <a:schemeClr val="tx2"/>
                </a:solidFill>
              </a:rPr>
              <a:t>мышление; </a:t>
            </a:r>
          </a:p>
          <a:p>
            <a:pPr marL="444500" indent="-444500">
              <a:buFont typeface="Wingdings" pitchFamily="2" charset="2"/>
              <a:buChar char="ь"/>
            </a:pPr>
            <a:r>
              <a:rPr lang="ru-RU" i="1" dirty="0">
                <a:solidFill>
                  <a:schemeClr val="tx2"/>
                </a:solidFill>
              </a:rPr>
              <a:t>речь.</a:t>
            </a:r>
          </a:p>
          <a:p>
            <a:endParaRPr lang="ru-RU" dirty="0"/>
          </a:p>
        </p:txBody>
      </p:sp>
      <p:pic>
        <p:nvPicPr>
          <p:cNvPr id="3074" name="Picture 2" descr="C:\Users\Admin\Desktop\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3672408" cy="368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pPr algn="ctr"/>
            <a:r>
              <a:rPr lang="ru-RU" dirty="0" smtClean="0"/>
              <a:t>Речь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48196"/>
          </a:xfrm>
        </p:spPr>
        <p:txBody>
          <a:bodyPr/>
          <a:lstStyle/>
          <a:p>
            <a:r>
              <a:rPr lang="ru-RU" dirty="0" smtClean="0"/>
              <a:t>Речь </a:t>
            </a:r>
            <a:r>
              <a:rPr lang="ru-RU" dirty="0"/>
              <a:t>– это способ общения людей с использованием языковых конструкций. </a:t>
            </a:r>
            <a:endParaRPr lang="ru-RU" dirty="0" smtClean="0"/>
          </a:p>
          <a:p>
            <a:r>
              <a:rPr lang="ru-RU" dirty="0" smtClean="0"/>
              <a:t>Предполагает </a:t>
            </a:r>
            <a:r>
              <a:rPr lang="ru-RU" dirty="0"/>
              <a:t>формулирование мыслей языковыми средствами и их понимание. </a:t>
            </a:r>
            <a:endParaRPr lang="ru-RU" dirty="0" smtClean="0"/>
          </a:p>
        </p:txBody>
      </p:sp>
      <p:pic>
        <p:nvPicPr>
          <p:cNvPr id="4" name="Picture 2" descr="http://logoped55.ru/images/logopedia/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3566946"/>
            <a:ext cx="4302810" cy="3011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273</TotalTime>
  <Words>423</Words>
  <Application>Microsoft Office PowerPoint</Application>
  <PresentationFormat>Экран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Пиксел</vt:lpstr>
      <vt:lpstr>Презентация PowerPoint</vt:lpstr>
      <vt:lpstr>План</vt:lpstr>
      <vt:lpstr>Критерии технологичности</vt:lpstr>
      <vt:lpstr> Психические явления </vt:lpstr>
      <vt:lpstr>Понятие психических процессов</vt:lpstr>
      <vt:lpstr>Презентация PowerPoint</vt:lpstr>
      <vt:lpstr>Презентация PowerPoint</vt:lpstr>
      <vt:lpstr>. Центральное место в психике человека занимают познавательные процессы:  </vt:lpstr>
      <vt:lpstr>Речь</vt:lpstr>
      <vt:lpstr>.</vt:lpstr>
      <vt:lpstr>.</vt:lpstr>
      <vt:lpstr>Презентация PowerPoint</vt:lpstr>
      <vt:lpstr>.</vt:lpstr>
      <vt:lpstr>Презентация PowerPoint</vt:lpstr>
      <vt:lpstr> Список литературы</vt:lpstr>
      <vt:lpstr>Презентация PowerPoint</vt:lpstr>
      <vt:lpstr>Спасибо за внимание!</vt:lpstr>
    </vt:vector>
  </TitlesOfParts>
  <Company>kemerovo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ПСИХОФИЗИОЛОГИЯ ВНИМАНИЯ</dc:title>
  <dc:creator>cstrike</dc:creator>
  <cp:lastModifiedBy>Пользователь Windows</cp:lastModifiedBy>
  <cp:revision>24</cp:revision>
  <dcterms:created xsi:type="dcterms:W3CDTF">2009-03-26T04:30:46Z</dcterms:created>
  <dcterms:modified xsi:type="dcterms:W3CDTF">2022-03-22T14:52:59Z</dcterms:modified>
</cp:coreProperties>
</file>