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8" r:id="rId6"/>
    <p:sldId id="260" r:id="rId7"/>
    <p:sldId id="263" r:id="rId8"/>
    <p:sldId id="264" r:id="rId9"/>
    <p:sldId id="261" r:id="rId10"/>
    <p:sldId id="265" r:id="rId11"/>
    <p:sldId id="267" r:id="rId12"/>
    <p:sldId id="268" r:id="rId13"/>
    <p:sldId id="274" r:id="rId14"/>
    <p:sldId id="269" r:id="rId15"/>
    <p:sldId id="270" r:id="rId16"/>
    <p:sldId id="271" r:id="rId17"/>
    <p:sldId id="272" r:id="rId18"/>
    <p:sldId id="275" r:id="rId19"/>
    <p:sldId id="266" r:id="rId20"/>
    <p:sldId id="277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96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F7116-E85F-4744-8FC3-4383BE97CF65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00197-2ABF-460F-A711-4233CE2D12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2123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300197-2ABF-460F-A711-4233CE2D127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20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77CE1CC-928E-4C35-A95E-3F580E8E813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78FB261-F38A-41E0-87AF-C30706F19E1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xmlns="" val="2511269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E1CC-928E-4C35-A95E-3F580E8E813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B261-F38A-41E0-87AF-C30706F19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9909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E1CC-928E-4C35-A95E-3F580E8E813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B261-F38A-41E0-87AF-C30706F19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926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E1CC-928E-4C35-A95E-3F580E8E813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B261-F38A-41E0-87AF-C30706F19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5111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7CE1CC-928E-4C35-A95E-3F580E8E813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8FB261-F38A-41E0-87AF-C30706F19E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xmlns="" val="3379063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E1CC-928E-4C35-A95E-3F580E8E813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B261-F38A-41E0-87AF-C30706F19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803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E1CC-928E-4C35-A95E-3F580E8E813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B261-F38A-41E0-87AF-C30706F19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75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E1CC-928E-4C35-A95E-3F580E8E813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B261-F38A-41E0-87AF-C30706F19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3015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E1CC-928E-4C35-A95E-3F580E8E813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B261-F38A-41E0-87AF-C30706F19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71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7CE1CC-928E-4C35-A95E-3F580E8E813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8FB261-F38A-41E0-87AF-C30706F19E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37774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7CE1CC-928E-4C35-A95E-3F580E8E813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8FB261-F38A-41E0-87AF-C30706F19E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95546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D77CE1CC-928E-4C35-A95E-3F580E8E813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78FB261-F38A-41E0-87AF-C30706F19E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413322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28BD27-94B5-494A-A6B7-E54FE0371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385" y="2256021"/>
            <a:ext cx="8361229" cy="2098226"/>
          </a:xfrm>
        </p:spPr>
        <p:txBody>
          <a:bodyPr/>
          <a:lstStyle/>
          <a:p>
            <a:r>
              <a:rPr lang="ru-RU" dirty="0"/>
              <a:t>Центр конструирования</a:t>
            </a:r>
            <a:br>
              <a:rPr lang="ru-RU" dirty="0"/>
            </a:br>
            <a:r>
              <a:rPr lang="ru-RU" sz="2000" dirty="0"/>
              <a:t>(средняя группа)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D62B1C1-F37F-43E4-82A9-18C5481AA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5179" y="4601979"/>
            <a:ext cx="3635435" cy="1184223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/>
              <a:t>Группа №5 «Непоседы»</a:t>
            </a:r>
            <a:br>
              <a:rPr lang="ru-RU" dirty="0"/>
            </a:br>
            <a:r>
              <a:rPr lang="ru-RU" dirty="0" smtClean="0"/>
              <a:t>Воспитател</a:t>
            </a:r>
            <a:r>
              <a:rPr lang="ru-RU" dirty="0" smtClean="0"/>
              <a:t>ь</a:t>
            </a:r>
            <a:r>
              <a:rPr lang="ru-RU" dirty="0" smtClean="0"/>
              <a:t>: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Якунина Т.Л.</a:t>
            </a:r>
          </a:p>
        </p:txBody>
      </p:sp>
    </p:spTree>
    <p:extLst>
      <p:ext uri="{BB962C8B-B14F-4D97-AF65-F5344CB8AC3E}">
        <p14:creationId xmlns:p14="http://schemas.microsoft.com/office/powerpoint/2010/main" xmlns="" val="4053086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588DE1-032B-4E0F-A34B-990E542DD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20909"/>
            <a:ext cx="4267825" cy="2157884"/>
          </a:xfrm>
        </p:spPr>
        <p:txBody>
          <a:bodyPr>
            <a:normAutofit fontScale="90000"/>
          </a:bodyPr>
          <a:lstStyle/>
          <a:p>
            <a:r>
              <a:rPr lang="ru-RU" dirty="0"/>
              <a:t>Детали конструкторов с разными видами соединения: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726D0AE-A016-41F8-8668-618011D49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4715" y="3125791"/>
            <a:ext cx="4399738" cy="3011432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- конструктор «Лего». Он интересен тем, что объединяет в себе элементы игры и экспериментирования, развивает мелкую моторику. В центре представлен «Лего» со средними и мелкими деталями.</a:t>
            </a:r>
          </a:p>
        </p:txBody>
      </p:sp>
      <p:pic>
        <p:nvPicPr>
          <p:cNvPr id="6156" name="Picture 12">
            <a:extLst>
              <a:ext uri="{FF2B5EF4-FFF2-40B4-BE49-F238E27FC236}">
                <a16:creationId xmlns:a16="http://schemas.microsoft.com/office/drawing/2014/main" xmlns="" id="{C7DA9E71-3CC6-4BC3-AD23-2908FC2A19B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85" r="1358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0241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D79ED9E-354B-4A21-9427-8E8C22F54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9184" y="1978701"/>
            <a:ext cx="4642579" cy="3244121"/>
          </a:xfrm>
        </p:spPr>
        <p:txBody>
          <a:bodyPr>
            <a:normAutofit fontScale="85000" lnSpcReduction="20000"/>
          </a:bodyPr>
          <a:lstStyle/>
          <a:p>
            <a:pPr marL="457200" indent="-457200" algn="just">
              <a:buFontTx/>
              <a:buChar char="-"/>
            </a:pPr>
            <a:r>
              <a:rPr lang="ru-RU" sz="2800" dirty="0"/>
              <a:t>детям интересны конструкторы с соединением в различных плоскостях, пластиковые настольные.</a:t>
            </a:r>
          </a:p>
          <a:p>
            <a:pPr marL="457200" indent="-457200" algn="just">
              <a:buFontTx/>
              <a:buChar char="-"/>
            </a:pPr>
            <a:r>
              <a:rPr lang="ru-RU" sz="2800" dirty="0"/>
              <a:t>в центре конструирования большое обилие пластикового конструктора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BE567DE6-626F-4D8C-8F3B-42CB8724B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40" r="2941" b="7630"/>
          <a:stretch/>
        </p:blipFill>
        <p:spPr bwMode="auto">
          <a:xfrm rot="16200000">
            <a:off x="5425334" y="91333"/>
            <a:ext cx="6857999" cy="667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8263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71BE6CD-E402-4DF5-8506-011CCAF53E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5160" y="292932"/>
            <a:ext cx="8362846" cy="62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637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30AFC2-A1FE-4DE2-94BC-943A2565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016" y="277321"/>
            <a:ext cx="9601200" cy="1485900"/>
          </a:xfrm>
        </p:spPr>
        <p:txBody>
          <a:bodyPr/>
          <a:lstStyle/>
          <a:p>
            <a:r>
              <a:rPr lang="ru-RU" dirty="0"/>
              <a:t>К каждому конструктору предусмотрены схемы для сборки.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xmlns="" id="{B9AE23EC-517F-418D-9D08-97F59B76B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2" r="3281"/>
          <a:stretch/>
        </p:blipFill>
        <p:spPr bwMode="auto">
          <a:xfrm rot="16200000">
            <a:off x="3729431" y="611472"/>
            <a:ext cx="4952371" cy="72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8345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D18DD18-52AD-48EE-B8FA-9480EECB7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116" y="2008681"/>
            <a:ext cx="4672559" cy="3094220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- шарнирный конструктор - развивает у детей любознательность и познавательную активность. Такой конструктор нужно не только разобрать, но и правильно прикрутить детали при сборке.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0FC68E66-8B35-4121-B079-FAB819C49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63" r="12180"/>
          <a:stretch/>
        </p:blipFill>
        <p:spPr bwMode="auto">
          <a:xfrm>
            <a:off x="5456418" y="-3747"/>
            <a:ext cx="6735581" cy="68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9680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9C05B10E-F3B2-493C-87E9-11FDFEB344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39"/>
          <a:stretch/>
        </p:blipFill>
        <p:spPr bwMode="auto">
          <a:xfrm>
            <a:off x="1925820" y="188251"/>
            <a:ext cx="8987020" cy="64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2344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B1FB0F-855F-498E-B25E-7866B153B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03" y="419725"/>
            <a:ext cx="4871804" cy="2423959"/>
          </a:xfrm>
        </p:spPr>
        <p:txBody>
          <a:bodyPr/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Уникальная</a:t>
            </a:r>
            <a:r>
              <a:rPr lang="ru-RU" sz="3600" dirty="0"/>
              <a:t> магнитная доска для конструирования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52291E8-6373-412A-91C6-C9726D5754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2170" y="2167225"/>
            <a:ext cx="4467069" cy="3693826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Благодаря магнитной доске созданной родителем воспитанника нашей группы, дети могут играть  в магнитный конструктор. В процессе конструирования дети изучают свойства магнита, развивается пространственное воображение. Особенность конструктора заключается в том, что у детей имеется возможность соединять детали любой стороной, не ограничивая полет фантазий.</a:t>
            </a:r>
          </a:p>
        </p:txBody>
      </p:sp>
      <p:pic>
        <p:nvPicPr>
          <p:cNvPr id="13322" name="Picture 10">
            <a:extLst>
              <a:ext uri="{FF2B5EF4-FFF2-40B4-BE49-F238E27FC236}">
                <a16:creationId xmlns:a16="http://schemas.microsoft.com/office/drawing/2014/main" xmlns="" id="{7214B918-D493-432E-9E51-64DDB0818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9" b="2076"/>
          <a:stretch/>
        </p:blipFill>
        <p:spPr bwMode="auto">
          <a:xfrm>
            <a:off x="5547921" y="0"/>
            <a:ext cx="63861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2492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A088D0-5A2E-48EF-82C6-C759A0DAB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7650"/>
            <a:ext cx="9601200" cy="1485900"/>
          </a:xfrm>
        </p:spPr>
        <p:txBody>
          <a:bodyPr>
            <a:noAutofit/>
          </a:bodyPr>
          <a:lstStyle/>
          <a:p>
            <a:pPr algn="just"/>
            <a:r>
              <a:rPr lang="ru-RU" sz="3600" dirty="0"/>
              <a:t>Детям интересны магнитные конструкторы такие как «</a:t>
            </a:r>
            <a:r>
              <a:rPr lang="ru-RU" sz="3600" dirty="0" err="1"/>
              <a:t>Колумбово</a:t>
            </a:r>
            <a:r>
              <a:rPr lang="ru-RU" sz="3600" dirty="0"/>
              <a:t> яйцо» и «</a:t>
            </a:r>
            <a:r>
              <a:rPr lang="ru-RU" sz="3600" dirty="0" err="1"/>
              <a:t>Танграм</a:t>
            </a:r>
            <a:r>
              <a:rPr lang="ru-RU" sz="3600" dirty="0"/>
              <a:t>». А так же магнитные </a:t>
            </a:r>
            <a:r>
              <a:rPr lang="ru-RU" sz="3600" dirty="0" err="1"/>
              <a:t>пазлы</a:t>
            </a:r>
            <a:r>
              <a:rPr lang="ru-RU" sz="3600" dirty="0"/>
              <a:t>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CA652898-528A-404B-8403-A121328DB0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1" t="5745" r="5468" b="4920"/>
          <a:stretch/>
        </p:blipFill>
        <p:spPr bwMode="auto">
          <a:xfrm>
            <a:off x="1106458" y="2457725"/>
            <a:ext cx="3133253" cy="40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xmlns="" id="{5E345288-0ABE-410E-81F3-DB911314F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66"/>
          <a:stretch/>
        </p:blipFill>
        <p:spPr bwMode="auto">
          <a:xfrm>
            <a:off x="8304551" y="2208464"/>
            <a:ext cx="3341246" cy="43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xmlns="" id="{BFC050FC-A52A-4B4E-B42E-ED2872ED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3298" y="1765509"/>
            <a:ext cx="3557666" cy="474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5938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347BA03-A4EC-45C5-A4DB-52DE0122D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852" y="637706"/>
            <a:ext cx="4811843" cy="5582587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Всё имеющееся оборудование центра конструирования активно используется детьми, вызывает у них радость и желание заниматься творчеством. Чтобы интерес детей к конструированию не угасал, а возрастал и давал толчок к познанию нового, мы планируем расширить материальную базу центра конструирования - приобрести бросовые виды конструкторов, а также игрушки для обыгрывания построек.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0EE1C3E9-52B8-4340-881F-587AE0583B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6975" y="1843790"/>
            <a:ext cx="6120173" cy="467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D7FC7E-B1FF-432E-B80E-90BDBDF60A39}"/>
              </a:ext>
            </a:extLst>
          </p:cNvPr>
          <p:cNvSpPr txBox="1"/>
          <p:nvPr/>
        </p:nvSpPr>
        <p:spPr>
          <a:xfrm>
            <a:off x="6566035" y="341011"/>
            <a:ext cx="46820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/>
              <a:t>Приглашаем вас посетить </a:t>
            </a:r>
            <a:br>
              <a:rPr lang="ru-RU" sz="2800" dirty="0"/>
            </a:br>
            <a:r>
              <a:rPr lang="ru-RU" sz="2800" dirty="0"/>
              <a:t>наш центр конструирования </a:t>
            </a:r>
            <a:br>
              <a:rPr lang="ru-RU" sz="2800" dirty="0"/>
            </a:br>
            <a:r>
              <a:rPr lang="ru-RU" sz="2800" dirty="0"/>
              <a:t>на его обзорной экскурсии!</a:t>
            </a:r>
          </a:p>
        </p:txBody>
      </p:sp>
    </p:spTree>
    <p:extLst>
      <p:ext uri="{BB962C8B-B14F-4D97-AF65-F5344CB8AC3E}">
        <p14:creationId xmlns:p14="http://schemas.microsoft.com/office/powerpoint/2010/main" xmlns="" val="1539228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010A19-D4F9-4F66-A4F8-F530EFF85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Выставка работ по «Лего-конструированию» в группе. Гусев Егор 5 лет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B2EFA69-E565-4C9B-A5CB-422FDD4C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95" t="19454" r="14845" b="56284"/>
          <a:stretch/>
        </p:blipFill>
        <p:spPr bwMode="auto">
          <a:xfrm>
            <a:off x="791969" y="2298179"/>
            <a:ext cx="11400031" cy="3344680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61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EE73A-DF04-4045-80BC-E28765D9C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" y="698084"/>
            <a:ext cx="5372100" cy="2157884"/>
          </a:xfrm>
        </p:spPr>
        <p:txBody>
          <a:bodyPr/>
          <a:lstStyle/>
          <a:p>
            <a:r>
              <a:rPr lang="ru-RU" dirty="0"/>
              <a:t>Что такое конструирование?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DB4086F-4271-4FAA-828E-9A9C21F484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/>
          <a:srcRect t="13746" b="11383"/>
          <a:stretch/>
        </p:blipFill>
        <p:spPr>
          <a:xfrm>
            <a:off x="5532120" y="1"/>
            <a:ext cx="6659880" cy="6858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30A5870-F2FB-4EB7-A2E0-DE0999A8C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017" y="2518348"/>
            <a:ext cx="4147903" cy="3528934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Конструирование – это такой вид детской деятельности, основным содержанием которой является отражение окружающей жизни в разнообразных постройках и связанных с ними действиях.</a:t>
            </a:r>
          </a:p>
        </p:txBody>
      </p:sp>
    </p:spTree>
    <p:extLst>
      <p:ext uri="{BB962C8B-B14F-4D97-AF65-F5344CB8AC3E}">
        <p14:creationId xmlns:p14="http://schemas.microsoft.com/office/powerpoint/2010/main" xmlns="" val="2164092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010A19-D4F9-4F66-A4F8-F530EFF85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Выставка работ по «Лего-конструированию» в раздевалке. Гусев Егор 5 лет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AC302C-8CDC-4FE2-B6E9-E7E2DA022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1667"/>
          <a:stretch/>
        </p:blipFill>
        <p:spPr>
          <a:xfrm>
            <a:off x="3406046" y="1806406"/>
            <a:ext cx="5379907" cy="4901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59368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28BD27-94B5-494A-A6B7-E54FE0371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385" y="2256021"/>
            <a:ext cx="8361229" cy="2098226"/>
          </a:xfrm>
        </p:spPr>
        <p:txBody>
          <a:bodyPr/>
          <a:lstStyle/>
          <a:p>
            <a:r>
              <a:rPr lang="ru-RU" dirty="0"/>
              <a:t>Спасибо за внимание!</a:t>
            </a:r>
            <a:endParaRPr lang="ru-RU" sz="2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D62B1C1-F37F-43E4-82A9-18C5481AA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5179" y="4601979"/>
            <a:ext cx="3635435" cy="1184223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dirty="0"/>
              <a:t>Группа №5 «Непоседы»</a:t>
            </a:r>
            <a:br>
              <a:rPr lang="ru-RU" dirty="0"/>
            </a:br>
            <a:r>
              <a:rPr lang="ru-RU" dirty="0"/>
              <a:t>Воспитатели: </a:t>
            </a:r>
            <a:br>
              <a:rPr lang="ru-RU" dirty="0"/>
            </a:br>
            <a:r>
              <a:rPr lang="ru-RU" dirty="0"/>
              <a:t>Буйских Е.Д.</a:t>
            </a:r>
            <a:br>
              <a:rPr lang="ru-RU" dirty="0"/>
            </a:br>
            <a:r>
              <a:rPr lang="ru-RU" dirty="0"/>
              <a:t>Якунина Т.Л.</a:t>
            </a:r>
          </a:p>
        </p:txBody>
      </p:sp>
    </p:spTree>
    <p:extLst>
      <p:ext uri="{BB962C8B-B14F-4D97-AF65-F5344CB8AC3E}">
        <p14:creationId xmlns:p14="http://schemas.microsoft.com/office/powerpoint/2010/main" xmlns="" val="1041954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80E275D-BEA6-4193-9B53-9F9AD5440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4813" y="554636"/>
            <a:ext cx="4901783" cy="4788108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Конструктивная деятельность детей оказывает положительное влияние на формирование игровой деятельности, так как сооружая постройки из разных строительных материалов, они создают что-то новое, подбирают нужный материал для своей конструкции, планируют свои действия, пополняют знания о форме, величине, цвете, расположении предметов в пространстве, согласовывают свои действия с действиями товарищей.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D2C1D44-4048-4858-88E8-064BC02458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1383" b="11383"/>
          <a:stretch>
            <a:fillRect/>
          </a:stretch>
        </p:blipFill>
        <p:spPr>
          <a:xfrm>
            <a:off x="5532120" y="1"/>
            <a:ext cx="66598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3436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405ADF-54AC-4D7B-8953-EF2DA9DC0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25839"/>
            <a:ext cx="9601200" cy="1485900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Центр содержит достаточное количество разнообразных конструкторов. Дети могут заниматься как техническим конструированием, так и художественным. Имеются игрушки для обыгрывания построек, а также природный и бросовый материал.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54A6899-20C3-462F-838F-9F6D35F3F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0386" y="2283187"/>
            <a:ext cx="3736722" cy="26345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749ABA5-E712-4C6F-AB03-0C64A78D7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833" y="4854830"/>
            <a:ext cx="1878338" cy="18783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12AA21AC-5E33-4629-B088-65EE36967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69"/>
          <a:stretch/>
        </p:blipFill>
        <p:spPr bwMode="auto">
          <a:xfrm>
            <a:off x="4615786" y="2152152"/>
            <a:ext cx="5133181" cy="26345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6CBDB2B1-FFEB-48D5-AD41-43646EDD3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3687" y="4734109"/>
            <a:ext cx="3814997" cy="19990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C9B336B8-45E6-4603-B90F-F2977D0A5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8545" y="4309961"/>
            <a:ext cx="2694482" cy="25480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DAD4BB9F-2C22-49B2-9D67-6379ED2DD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61" r="7432"/>
          <a:stretch/>
        </p:blipFill>
        <p:spPr bwMode="auto">
          <a:xfrm>
            <a:off x="9692026" y="3145217"/>
            <a:ext cx="2561548" cy="23294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3618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F2F3751-625D-4E28-B3E0-A64B9FF04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478" y="1334125"/>
            <a:ext cx="6655630" cy="4991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4068A363-7FF5-47E3-8D92-5D688D26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0108" y="807384"/>
            <a:ext cx="4537962" cy="6050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FCDFD28-4907-4927-85FE-67F0D996CEF3}"/>
              </a:ext>
            </a:extLst>
          </p:cNvPr>
          <p:cNvSpPr txBox="1"/>
          <p:nvPr/>
        </p:nvSpPr>
        <p:spPr>
          <a:xfrm>
            <a:off x="1317258" y="532152"/>
            <a:ext cx="5610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Наш центр конструирования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505794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3E7CCD-6F5F-4CD4-81AD-4A5580501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/>
              <a:t>Все материалы находятся в доступном месте для детей. Хранятся конструкторы на открытых полках, почти все в пластиковых контейнерах, куда дети сами их складывают.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BA0F20D-C2DA-4D22-B992-8205BAF309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25" t="6749" r="12661" b="2424"/>
          <a:stretch/>
        </p:blipFill>
        <p:spPr bwMode="auto">
          <a:xfrm>
            <a:off x="2364853" y="1907899"/>
            <a:ext cx="3020233" cy="474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0A8FA3B8-A51D-423A-B32D-27AF40D7E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0" r="5575"/>
          <a:stretch/>
        </p:blipFill>
        <p:spPr bwMode="auto">
          <a:xfrm>
            <a:off x="6378339" y="1907899"/>
            <a:ext cx="302023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479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EFA6C0B-6BDE-4CD0-A760-A6FE0749B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24418" y="637082"/>
            <a:ext cx="5336498" cy="6220918"/>
          </a:xfrm>
        </p:spPr>
        <p:txBody>
          <a:bodyPr>
            <a:normAutofit fontScale="77500" lnSpcReduction="20000"/>
          </a:bodyPr>
          <a:lstStyle/>
          <a:p>
            <a:pPr marL="288000" indent="-288000" algn="just">
              <a:buFont typeface="Arial" panose="020B0604020202020204" pitchFamily="34" charset="0"/>
              <a:buChar char="•"/>
            </a:pPr>
            <a:r>
              <a:rPr lang="ru-RU" sz="3100" dirty="0"/>
              <a:t>В центре достаточное количество материала, для возможности свободного выбора детей, происходит сменяемость материала каждые три месяца.</a:t>
            </a:r>
          </a:p>
          <a:p>
            <a:pPr marL="288000" indent="-288000" algn="just">
              <a:buFont typeface="Arial" panose="020B0604020202020204" pitchFamily="34" charset="0"/>
              <a:buChar char="•"/>
            </a:pPr>
            <a:r>
              <a:rPr lang="ru-RU" sz="3100" dirty="0"/>
              <a:t>Имеется возможность переносить материал в любое удобное место группы.</a:t>
            </a:r>
          </a:p>
          <a:p>
            <a:pPr marL="288000" indent="-288000" algn="just">
              <a:buFont typeface="Arial" panose="020B0604020202020204" pitchFamily="34" charset="0"/>
              <a:buChar char="•"/>
            </a:pPr>
            <a:r>
              <a:rPr lang="ru-RU" sz="3100" dirty="0"/>
              <a:t>Строительный материал, конструкторы, используются в различных видах детской деятельности.</a:t>
            </a:r>
          </a:p>
          <a:p>
            <a:pPr marL="288000" indent="-288000" algn="just">
              <a:buFont typeface="Arial" panose="020B0604020202020204" pitchFamily="34" charset="0"/>
              <a:buChar char="•"/>
            </a:pPr>
            <a:r>
              <a:rPr lang="ru-RU" sz="3100" dirty="0"/>
              <a:t>Все материалы соответствуют требованиям безопасности, надежности их использования</a:t>
            </a:r>
          </a:p>
          <a:p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7F1B5F61-8AEE-4D68-B0F7-F916EBB21E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64" r="9544"/>
          <a:stretch/>
        </p:blipFill>
        <p:spPr bwMode="auto">
          <a:xfrm>
            <a:off x="5516380" y="0"/>
            <a:ext cx="66756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7849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865A65-C918-498D-9153-D957B51FB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44" y="419725"/>
            <a:ext cx="4826832" cy="2678792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В центре конструирования представлены различные конструкторы.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Строительные наборы: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67621F8-DC68-47B3-9CB2-5E87EA3B3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431" y="2908092"/>
            <a:ext cx="4522657" cy="3229131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- деревянные с цветными и неокрашенными элементами, с которыми можно играть, как за столом, так и на полу. С их помощью дети придумывают и создают свои постройки, проявляя сообразительность, творчество и любознательность</a:t>
            </a:r>
          </a:p>
        </p:txBody>
      </p:sp>
      <p:pic>
        <p:nvPicPr>
          <p:cNvPr id="5132" name="Picture 12">
            <a:extLst>
              <a:ext uri="{FF2B5EF4-FFF2-40B4-BE49-F238E27FC236}">
                <a16:creationId xmlns:a16="http://schemas.microsoft.com/office/drawing/2014/main" xmlns="" id="{E6B28B76-F69B-4ED9-AE99-96FF411A317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85" r="13585"/>
          <a:stretch>
            <a:fillRect/>
          </a:stretch>
        </p:blipFill>
        <p:spPr bwMode="auto">
          <a:xfrm>
            <a:off x="5519207" y="-16440"/>
            <a:ext cx="6672793" cy="68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2">
            <a:extLst>
              <a:ext uri="{FF2B5EF4-FFF2-40B4-BE49-F238E27FC236}">
                <a16:creationId xmlns:a16="http://schemas.microsoft.com/office/drawing/2014/main" xmlns="" id="{599D0A54-C15A-4851-9106-2D01029D01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81600" y="2205038"/>
            <a:ext cx="18288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4">
            <a:extLst>
              <a:ext uri="{FF2B5EF4-FFF2-40B4-BE49-F238E27FC236}">
                <a16:creationId xmlns:a16="http://schemas.microsoft.com/office/drawing/2014/main" xmlns="" id="{0AA53BE8-5D19-418A-9F1C-0A8AA6997C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34000" y="2357438"/>
            <a:ext cx="18288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0540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xmlns="" id="{BD0CAA3A-E6D4-4464-87F5-A5D0C7BB5D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9" r="9812"/>
          <a:stretch/>
        </p:blipFill>
        <p:spPr bwMode="auto">
          <a:xfrm rot="16200000">
            <a:off x="3407141" y="-1240436"/>
            <a:ext cx="6212169" cy="933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8661260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Уголки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84</TotalTime>
  <Words>513</Words>
  <Application>Microsoft Office PowerPoint</Application>
  <PresentationFormat>Произвольный</PresentationFormat>
  <Paragraphs>30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Уголки</vt:lpstr>
      <vt:lpstr>Центр конструирования (средняя группа)</vt:lpstr>
      <vt:lpstr>Что такое конструирование?</vt:lpstr>
      <vt:lpstr>Слайд 3</vt:lpstr>
      <vt:lpstr>Центр содержит достаточное количество разнообразных конструкторов. Дети могут заниматься как техническим конструированием, так и художественным. Имеются игрушки для обыгрывания построек, а также природный и бросовый материал.</vt:lpstr>
      <vt:lpstr>Слайд 5</vt:lpstr>
      <vt:lpstr>Все материалы находятся в доступном месте для детей. Хранятся конструкторы на открытых полках, почти все в пластиковых контейнерах, куда дети сами их складывают.</vt:lpstr>
      <vt:lpstr>Слайд 7</vt:lpstr>
      <vt:lpstr>В центре конструирования представлены различные конструкторы.  Строительные наборы:</vt:lpstr>
      <vt:lpstr>Слайд 9</vt:lpstr>
      <vt:lpstr>Детали конструкторов с разными видами соединения: </vt:lpstr>
      <vt:lpstr>Слайд 11</vt:lpstr>
      <vt:lpstr>Слайд 12</vt:lpstr>
      <vt:lpstr>К каждому конструктору предусмотрены схемы для сборки.</vt:lpstr>
      <vt:lpstr>Слайд 14</vt:lpstr>
      <vt:lpstr>Слайд 15</vt:lpstr>
      <vt:lpstr>Уникальная магнитная доска для конструирования </vt:lpstr>
      <vt:lpstr>Детям интересны магнитные конструкторы такие как «Колумбово яйцо» и «Танграм». А так же магнитные пазлы.</vt:lpstr>
      <vt:lpstr>Слайд 18</vt:lpstr>
      <vt:lpstr>Выставка работ по «Лего-конструированию» в группе. Гусев Егор 5 лет</vt:lpstr>
      <vt:lpstr>Выставка работ по «Лего-конструированию» в раздевалке. Гусев Егор 5 лет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конструирования (средняя группа)</dc:title>
  <dc:creator>Сергей Самусев</dc:creator>
  <cp:lastModifiedBy>Admin</cp:lastModifiedBy>
  <cp:revision>10</cp:revision>
  <dcterms:created xsi:type="dcterms:W3CDTF">2024-03-21T16:29:56Z</dcterms:created>
  <dcterms:modified xsi:type="dcterms:W3CDTF">2024-04-07T10:08:59Z</dcterms:modified>
</cp:coreProperties>
</file>