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805"/>
    <a:srgbClr val="81B070"/>
    <a:srgbClr val="7EB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3861048"/>
            <a:ext cx="50976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Боровская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Е.А.,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технологии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г. Мурманска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«Мурманский академический лицей»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1124744"/>
            <a:ext cx="57674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«Терминология и правила выполнения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простейших ручных операций»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2321069"/>
            <a:ext cx="3718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 технологии, 5 класс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2987824" y="6232023"/>
            <a:ext cx="3489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Мурманск, 2022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28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Маленького роста я,</a:t>
            </a:r>
          </a:p>
          <a:p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Тонкая да острая.</a:t>
            </a:r>
          </a:p>
          <a:p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Носом путь себе ищу, </a:t>
            </a:r>
          </a:p>
          <a:p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собою хвост тащу.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Правила  безопасной работы при выполнении 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ручных операций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14422"/>
            <a:ext cx="87154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Опасности в работе: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повреждение пальцев швейной ниткой, иглой или булавкой;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травма руки ножницами;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травма глаза.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нужно сделать до начала работы: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сосчитать количество иголок и булавок в игольнице;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положить инструменты и приспособления в отведённое для них место.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5"/>
            <a:ext cx="835824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нужно делать во время работы: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быть  внимательной;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вкалывать иглы и булавки только в игольницу;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класть ножницы справа с сомкнутыми лезвиями, направленными от себя;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передавать ножницы, кольцами  вперед и только с сомкнутыми лезвиями.</a:t>
            </a:r>
          </a:p>
          <a:p>
            <a:pPr algn="just"/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нужно сделать по окончании работы: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посчитать количество иголок и булавок в игольнице. Их должно быть столько, сколько было в начале работы;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убрать рабочее место.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Правильная посадка во время работы: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Ноги должны твердо опираться всей подошвой о пол, чтобы не нарушать кровообращение.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Корпус надо держать прямо или слегка наклонить вперед.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Голову слегка наклонить вперед.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Нельзя опираться грудью о стол.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Руки должны быть согнуты в локтях и отставать от корпуса не более чем на 10 см.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123ad2444c349ded3ccbd5a387103e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857628"/>
            <a:ext cx="4658912" cy="300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0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работе не следует ставить локти  на стол.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Расстояние от глаз до изделия или детали должно быть около 30 см.     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процессе работы следует периодически менять положение корпуса (из слегка согнутого к выпрямленному и обратно).</a:t>
            </a:r>
          </a:p>
          <a:p>
            <a:pPr algn="just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Свет на обрабатываемые детали должен падать с левой стороны или прямо. После окончания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работы детали, изделие, инструменты и приспособления складывают, рабочее место убирают.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/>
          </a:p>
        </p:txBody>
      </p:sp>
      <p:pic>
        <p:nvPicPr>
          <p:cNvPr id="2050" name="Picture 2" descr="C:\Documents and Settings\Admin\Рабочий стол\123ad2444c349ded3ccbd5a387103e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315381"/>
            <a:ext cx="3948122" cy="2542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71546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Чтобы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технологически правильно называть и выполнять ручные работы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нужно ознакомиться с соответствующей терминологией.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429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81B070"/>
                </a:solidFill>
                <a:latin typeface="Times New Roman" pitchFamily="18" charset="0"/>
                <a:cs typeface="Times New Roman" pitchFamily="18" charset="0"/>
              </a:rPr>
              <a:t>ТЕРМИНОЛОГИЯ РУЧНЫХ РАБОТ</a:t>
            </a:r>
            <a:endParaRPr lang="ru-RU" sz="3600" b="1" dirty="0">
              <a:solidFill>
                <a:srgbClr val="81B07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488" y="2357430"/>
            <a:ext cx="5143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9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Сметать</a:t>
            </a:r>
          </a:p>
          <a:p>
            <a:r>
              <a:rPr lang="ru-RU" sz="5400" b="1" dirty="0" smtClean="0">
                <a:solidFill>
                  <a:srgbClr val="FFC0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9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Наметать</a:t>
            </a:r>
          </a:p>
          <a:p>
            <a:r>
              <a:rPr lang="ru-RU" sz="5400" b="1" dirty="0" smtClean="0">
                <a:solidFill>
                  <a:srgbClr val="FFFF0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9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Приметать</a:t>
            </a:r>
          </a:p>
          <a:p>
            <a:r>
              <a:rPr lang="ru-RU" sz="5400" b="1" dirty="0" smtClean="0">
                <a:solidFill>
                  <a:srgbClr val="00B05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9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Заметать</a:t>
            </a:r>
          </a:p>
          <a:p>
            <a:r>
              <a:rPr lang="ru-RU" sz="5400" b="1" dirty="0" smtClean="0">
                <a:solidFill>
                  <a:srgbClr val="00B0F0"/>
                </a:solidFill>
                <a:effectLst>
                  <a:outerShdw blurRad="50800" dist="38100" algn="l" rotWithShape="0">
                    <a:schemeClr val="tx1">
                      <a:lumMod val="95000"/>
                      <a:lumOff val="5000"/>
                      <a:alpha val="9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Пришить</a:t>
            </a:r>
            <a:endParaRPr lang="ru-RU" sz="1000" b="1" dirty="0" smtClean="0">
              <a:solidFill>
                <a:srgbClr val="00B0F0"/>
              </a:solidFill>
              <a:effectLst>
                <a:outerShdw blurRad="50800" dist="38100" algn="l" rotWithShape="0">
                  <a:schemeClr val="tx1">
                    <a:lumMod val="95000"/>
                    <a:lumOff val="5000"/>
                    <a:alpha val="9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0-tub-ru.yandex.net/i?id=200d2b13d36258a9df0a645ef24b74c4&amp;n=33&amp;h=190&amp;w=2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7719"/>
            <a:ext cx="9144000" cy="581028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Детали изделия соединяют между собой  вручную с помощью стежков и строчек.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928802"/>
            <a:ext cx="67866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Заглянем в словарь:</a:t>
            </a:r>
          </a:p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Строчка</a:t>
            </a:r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это</a:t>
            </a:r>
          </a:p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Стежок</a:t>
            </a:r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это</a:t>
            </a:r>
          </a:p>
          <a:p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Длина стежка </a:t>
            </a:r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это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245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Franklin Gothic Book</vt:lpstr>
      <vt:lpstr>Franklin Gothic Medium</vt:lpstr>
      <vt:lpstr>Times New Roman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Светлана</cp:lastModifiedBy>
  <cp:revision>14</cp:revision>
  <dcterms:modified xsi:type="dcterms:W3CDTF">2022-11-02T12:01:26Z</dcterms:modified>
</cp:coreProperties>
</file>