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4" r:id="rId3"/>
    <p:sldId id="269" r:id="rId4"/>
    <p:sldId id="257" r:id="rId5"/>
    <p:sldId id="261" r:id="rId6"/>
    <p:sldId id="260" r:id="rId7"/>
    <p:sldId id="259" r:id="rId8"/>
    <p:sldId id="265" r:id="rId9"/>
    <p:sldId id="267" r:id="rId10"/>
    <p:sldId id="280" r:id="rId11"/>
    <p:sldId id="271" r:id="rId12"/>
    <p:sldId id="273" r:id="rId13"/>
    <p:sldId id="274" r:id="rId14"/>
    <p:sldId id="277" r:id="rId15"/>
    <p:sldId id="258" r:id="rId16"/>
    <p:sldId id="278" r:id="rId17"/>
    <p:sldId id="286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1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3A43-153A-48D8-BFCB-07C801E8819C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71D7-3840-45A0-B946-0AF364A0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976C-6024-4D2C-A11A-712AC13D2F7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4C2D-BD4B-4468-A07F-7395EAF8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9CE-4744-46A0-BD1C-4FABA5A56E0A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FA3-77E5-4D9A-BA0C-6754801D9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2" descr="1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vneurok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16150" y="1979613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159125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0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005013" y="3148013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1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43275"/>
            <a:ext cx="15208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2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494213" y="3336925"/>
            <a:ext cx="15128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3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49913" y="3138488"/>
            <a:ext cx="1512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600" y="1293813"/>
            <a:ext cx="4622800" cy="1203325"/>
          </a:xfrm>
        </p:spPr>
        <p:txBody>
          <a:bodyPr/>
          <a:lstStyle>
            <a:lvl1pPr>
              <a:defRPr sz="18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3232150"/>
            <a:ext cx="4559300" cy="1290638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1400">
                <a:solidFill>
                  <a:srgbClr val="4D4D4D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6D84ED-A605-4E22-9900-D135301DD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8BC83-2A27-4E05-B1F0-B00E41F92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448E8E-2A33-47D1-A1FD-03A0FB852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0AD3D-B680-4785-A852-982E0290E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20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21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3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6760DA-2671-4576-8FB1-8E0F83CA6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6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7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9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F9913-6724-4D23-A4B7-C02A42BAE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DA0CC3-499D-4932-9465-9D86A2C6D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0ECBD5-440D-451D-8204-5D9CBBF34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3EF6-311F-458C-B936-D120297E777A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2B02-65C7-4D66-8AF1-7538E86A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5F893-54CB-493A-A895-C8D67E53D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D30D-73A2-4CB4-9990-C58A9ED0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704850"/>
            <a:ext cx="186690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04850"/>
            <a:ext cx="5448300" cy="5434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F92C2B-5197-4348-96D7-4968EE9C0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1352-3D19-44BC-A556-B6F0EBE9CD54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43DD-8AE4-4304-A0D1-811BC716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3DFF-5101-437E-A830-F5717E4567B0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6DA4-D2BD-46C7-94FA-581F5874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08C1-8072-4033-B3BD-367F1C0D1765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3F96-4CCB-46E2-8F5F-9C79D107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863-FFD2-40FE-BF25-384BD29FCAA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4525-D3B9-45C9-95CF-B30829AC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5126-BA43-4DAD-85EB-B1D6A11FF6F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683-B75E-487F-90CD-B18AFE6D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E27E-6DB8-4E8E-B9B1-5AD8B5447849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BCC-14BD-4440-B903-B60857F1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07B-BA68-49AB-A0FE-1B1BB69A195B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CDFC-7712-482E-BD79-B4A659CB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9E9F5-F1DE-4CBF-B482-AD9F8F558470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0773E-45EB-47AB-BD8A-17BA6A67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1406525"/>
            <a:ext cx="42814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76" name="Picture 52" descr="vneuroka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 descr="vneurok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 descr="vneurok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 descr="1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 descr="vneuroka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vneuroka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vneuroka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 descr="vneuroka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 descr="vneuroka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vneuroka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 descr="vneuroka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0" descr="vneuroka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7B2D2-6BBB-4DD1-904E-C3B353470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5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04850"/>
            <a:ext cx="7467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grpSp>
        <p:nvGrpSpPr>
          <p:cNvPr id="110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10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10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-1171536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55" grpId="0" animBg="1"/>
      <p:bldP spid="1055" grpId="1" animBg="1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Ý"/>
        <a:defRPr sz="20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ã"/>
        <a:defRPr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à"/>
        <a:defRPr sz="16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á"/>
        <a:defRPr sz="14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7263" y="1266825"/>
            <a:ext cx="4622800" cy="15843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altLang="ru-RU" sz="4000" dirty="0" smtClean="0">
                <a:solidFill>
                  <a:srgbClr val="0070C0"/>
                </a:solidFill>
              </a:rPr>
              <a:t>Презентация</a:t>
            </a:r>
            <a:r>
              <a:rPr lang="ru-RU" altLang="ru-RU" sz="4400" dirty="0" smtClean="0">
                <a:solidFill>
                  <a:srgbClr val="0070C0"/>
                </a:solidFill>
              </a:rPr>
              <a:t> </a:t>
            </a:r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dirty="0" smtClean="0">
                <a:solidFill>
                  <a:srgbClr val="004070"/>
                </a:solidFill>
              </a:rPr>
              <a:t>для детей </a:t>
            </a:r>
            <a:r>
              <a:rPr lang="ru-RU" altLang="ru-RU" dirty="0" smtClean="0">
                <a:solidFill>
                  <a:srgbClr val="004070"/>
                </a:solidFill>
              </a:rPr>
              <a:t>дошкольного </a:t>
            </a:r>
            <a:r>
              <a:rPr lang="ru-RU" altLang="ru-RU" dirty="0" smtClean="0">
                <a:solidFill>
                  <a:srgbClr val="004070"/>
                </a:solidFill>
              </a:rPr>
              <a:t>возраста на тему:</a:t>
            </a:r>
            <a:r>
              <a:rPr lang="ru-RU" altLang="ru-RU" sz="2400" dirty="0" smtClean="0">
                <a:solidFill>
                  <a:srgbClr val="004070"/>
                </a:solidFill>
              </a:rPr>
              <a:t/>
            </a:r>
            <a:br>
              <a:rPr lang="ru-RU" altLang="ru-RU" sz="2400" dirty="0" smtClean="0">
                <a:solidFill>
                  <a:srgbClr val="004070"/>
                </a:solidFill>
              </a:rPr>
            </a:b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400" u="sng" dirty="0" smtClean="0">
                <a:solidFill>
                  <a:srgbClr val="0070C0"/>
                </a:solidFill>
              </a:rPr>
              <a:t>«Богатыри земли русской»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3286125"/>
            <a:ext cx="4559300" cy="109378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Воспитатель: </a:t>
            </a:r>
            <a:r>
              <a:rPr lang="ru-RU" altLang="ru-RU" dirty="0" err="1" smtClean="0">
                <a:solidFill>
                  <a:srgbClr val="00B050"/>
                </a:solidFill>
              </a:rPr>
              <a:t>Борцой</a:t>
            </a:r>
            <a:r>
              <a:rPr lang="ru-RU" altLang="ru-RU" dirty="0" smtClean="0">
                <a:solidFill>
                  <a:srgbClr val="00B050"/>
                </a:solidFill>
              </a:rPr>
              <a:t> В.С.</a:t>
            </a:r>
            <a:endParaRPr lang="ru-RU" altLang="ru-RU" dirty="0" smtClean="0">
              <a:solidFill>
                <a:srgbClr val="00B050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ГБДОУ </a:t>
            </a:r>
            <a:r>
              <a:rPr lang="ru-RU" altLang="ru-RU" dirty="0" err="1" smtClean="0">
                <a:solidFill>
                  <a:srgbClr val="00B050"/>
                </a:solidFill>
              </a:rPr>
              <a:t>црр</a:t>
            </a:r>
            <a:r>
              <a:rPr lang="ru-RU" altLang="ru-RU" dirty="0" smtClean="0">
                <a:solidFill>
                  <a:srgbClr val="00B050"/>
                </a:solidFill>
              </a:rPr>
              <a:t> детский сад №38 </a:t>
            </a:r>
          </a:p>
          <a:p>
            <a:pPr eaLnBrk="1" hangingPunct="1"/>
            <a:r>
              <a:rPr lang="ru-RU" altLang="ru-RU" dirty="0" smtClean="0">
                <a:solidFill>
                  <a:srgbClr val="00B050"/>
                </a:solidFill>
              </a:rPr>
              <a:t>Красносельского района Санкт-Петербурга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13888" cy="2368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Защитное вооружение богатыря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0132"/>
            <a:ext cx="3078480" cy="282082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Железная шапка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с острым концом,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А спереди клюв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навис над лицом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            (ШЛЕМ)                                           </a:t>
            </a:r>
            <a:endParaRPr lang="ru-RU" sz="2400" dirty="0"/>
          </a:p>
        </p:txBody>
      </p:sp>
      <p:pic>
        <p:nvPicPr>
          <p:cNvPr id="4" name="Picture 5" descr="03.jpg (2426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320" y="1"/>
            <a:ext cx="60502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191707"/>
            <a:ext cx="2566416" cy="296297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Рубашку такую не вяжут,</a:t>
            </a:r>
          </a:p>
          <a:p>
            <a:pPr eaLnBrk="1" hangingPunct="1"/>
            <a:r>
              <a:rPr lang="ru-RU" sz="2400" dirty="0" smtClean="0"/>
              <a:t>Не шьют,</a:t>
            </a:r>
          </a:p>
          <a:p>
            <a:pPr eaLnBrk="1" hangingPunct="1"/>
            <a:r>
              <a:rPr lang="ru-RU" sz="2400" dirty="0" smtClean="0"/>
              <a:t>Ее из колечек</a:t>
            </a:r>
          </a:p>
          <a:p>
            <a:pPr eaLnBrk="1" hangingPunct="1"/>
            <a:r>
              <a:rPr lang="ru-RU" sz="2400" dirty="0" smtClean="0"/>
              <a:t>Железных плетут</a:t>
            </a:r>
          </a:p>
          <a:p>
            <a:pPr eaLnBrk="1" hangingPunct="1"/>
            <a:r>
              <a:rPr lang="ru-RU" sz="2400" dirty="0" smtClean="0"/>
              <a:t>(КОЛЬЧУГА) </a:t>
            </a:r>
          </a:p>
        </p:txBody>
      </p:sp>
      <p:pic>
        <p:nvPicPr>
          <p:cNvPr id="4" name="Picture 5" descr="02.jpg (28921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744" y="36150"/>
            <a:ext cx="5699760" cy="682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6.jpg (20323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999" y="0"/>
            <a:ext cx="5422265" cy="68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0" y="1865377"/>
            <a:ext cx="4544569" cy="20391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Чтоб грудь защитить</a:t>
            </a:r>
          </a:p>
          <a:p>
            <a:pPr eaLnBrk="1" hangingPunct="1"/>
            <a:r>
              <a:rPr lang="ru-RU" sz="1800" dirty="0" smtClean="0"/>
              <a:t>      От ударов врага</a:t>
            </a:r>
          </a:p>
          <a:p>
            <a:pPr eaLnBrk="1" hangingPunct="1"/>
            <a:r>
              <a:rPr lang="ru-RU" sz="1800" dirty="0" smtClean="0"/>
              <a:t>Уж вы это </a:t>
            </a:r>
            <a:r>
              <a:rPr lang="ru-RU" sz="1800" dirty="0" smtClean="0"/>
              <a:t>знаете наверняка</a:t>
            </a:r>
            <a:r>
              <a:rPr lang="ru-RU" sz="1800" dirty="0" smtClean="0"/>
              <a:t>,</a:t>
            </a:r>
          </a:p>
          <a:p>
            <a:pPr eaLnBrk="1" hangingPunct="1"/>
            <a:r>
              <a:rPr lang="ru-RU" sz="1800" dirty="0" smtClean="0"/>
              <a:t>На левой руке у </a:t>
            </a:r>
            <a:r>
              <a:rPr lang="ru-RU" sz="1800" dirty="0" smtClean="0"/>
              <a:t>героя висит</a:t>
            </a:r>
            <a:r>
              <a:rPr lang="ru-RU" sz="1800" dirty="0" smtClean="0"/>
              <a:t>,</a:t>
            </a:r>
          </a:p>
          <a:p>
            <a:pPr eaLnBrk="1" hangingPunct="1"/>
            <a:r>
              <a:rPr lang="ru-RU" sz="1800" dirty="0" smtClean="0"/>
              <a:t>Тяжелый, блестящий</a:t>
            </a:r>
            <a:r>
              <a:rPr lang="ru-RU" sz="1800" dirty="0" smtClean="0"/>
              <a:t>, раскрашенный</a:t>
            </a:r>
            <a:r>
              <a:rPr lang="ru-RU" sz="1800" dirty="0" smtClean="0"/>
              <a:t>…</a:t>
            </a:r>
          </a:p>
          <a:p>
            <a:pPr eaLnBrk="1" hangingPunct="1"/>
            <a:r>
              <a:rPr lang="ru-RU" sz="1800" dirty="0" smtClean="0"/>
              <a:t>                      (ЩИТ)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Пословицы о смелости и отваге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русских героев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Смелость силе воевода.</a:t>
            </a:r>
          </a:p>
          <a:p>
            <a:pPr eaLnBrk="1" hangingPunct="1"/>
            <a:r>
              <a:rPr lang="ru-RU" smtClean="0"/>
              <a:t>Кто смел, тот на коня сел.</a:t>
            </a:r>
          </a:p>
          <a:p>
            <a:pPr eaLnBrk="1" hangingPunct="1"/>
            <a:r>
              <a:rPr lang="ru-RU" smtClean="0"/>
              <a:t>Русский ни с мечом, ни с калачом не шутит.</a:t>
            </a:r>
          </a:p>
          <a:p>
            <a:pPr eaLnBrk="1" hangingPunct="1"/>
            <a:r>
              <a:rPr lang="ru-RU" smtClean="0"/>
              <a:t>Смелому горох хлебать, а несмелому и щей не видать.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Pictures\Юля\богатыри\0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1042" y="104560"/>
            <a:ext cx="8982460" cy="6634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3840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Подвиги богатырей в творчестве художников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2185863" y="384049"/>
            <a:ext cx="4651248" cy="322906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Картина «Богатыри» художник В.М. Васнецов</a:t>
            </a:r>
          </a:p>
          <a:p>
            <a:pPr eaLnBrk="1" hangingPunct="1"/>
            <a:endParaRPr lang="ru-RU" sz="1600" dirty="0" smtClean="0"/>
          </a:p>
        </p:txBody>
      </p:sp>
      <p:pic>
        <p:nvPicPr>
          <p:cNvPr id="6146" name="Picture 2" descr="C:\Users\Александр\Pictures\Юля\богатыри\201610191212067135dc9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5840"/>
            <a:ext cx="9022975" cy="585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Pictures\Юля\богатыри\slide_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1704" cy="683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393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Памятник Илье Муромцу в г. Муроме и во Владивостоке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9118"/>
            <a:ext cx="4718304" cy="652820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576"/>
          <a:stretch>
            <a:fillRect/>
          </a:stretch>
        </p:blipFill>
        <p:spPr>
          <a:xfrm>
            <a:off x="4245344" y="958342"/>
            <a:ext cx="4898656" cy="498525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Pictures\Юля\богатыр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491" cy="672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Pictures\Юля\богатыри\foto_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591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629400" y="974154"/>
            <a:ext cx="24578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Силён, как вольный ветер,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Могуч, как ураган.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Он защищает землю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От злобных </a:t>
            </a:r>
            <a:r>
              <a:rPr lang="ru-RU" sz="1200" b="1" dirty="0" err="1">
                <a:solidFill>
                  <a:srgbClr val="01336F"/>
                </a:solidFill>
              </a:rPr>
              <a:t>бусурман</a:t>
            </a:r>
            <a:r>
              <a:rPr lang="ru-RU" sz="1200" b="1" dirty="0">
                <a:solidFill>
                  <a:srgbClr val="01336F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Он силой доброю богат,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Он защищает стольный град.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Спасает бедных и детей,</a:t>
            </a:r>
          </a:p>
          <a:p>
            <a:pPr>
              <a:lnSpc>
                <a:spcPct val="200000"/>
              </a:lnSpc>
            </a:pPr>
            <a:r>
              <a:rPr lang="ru-RU" sz="1200" b="1" dirty="0">
                <a:solidFill>
                  <a:srgbClr val="01336F"/>
                </a:solidFill>
              </a:rPr>
              <a:t>И стариков, и матерей!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42900" y="236538"/>
            <a:ext cx="8562975" cy="59547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4095" y="94684"/>
            <a:ext cx="6029833" cy="664444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3803904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Илья Муромец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84900" y="807916"/>
            <a:ext cx="2969196" cy="6050084"/>
          </a:xfrm>
        </p:spPr>
        <p:txBody>
          <a:bodyPr/>
          <a:lstStyle/>
          <a:p>
            <a:pPr eaLnBrk="1" hangingPunct="1"/>
            <a:r>
              <a:rPr lang="ru-RU" sz="1400" dirty="0" smtClean="0"/>
              <a:t>Илья Муромец  - самый популярный герой былин, могучий богатырь.  Родина его – город Муром, село </a:t>
            </a:r>
            <a:r>
              <a:rPr lang="ru-RU" sz="1400" dirty="0" err="1" smtClean="0"/>
              <a:t>Карачарово</a:t>
            </a:r>
            <a:r>
              <a:rPr lang="ru-RU" sz="1400" dirty="0" smtClean="0"/>
              <a:t>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333756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Добрыня Никитич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33272"/>
            <a:ext cx="3291840" cy="5824728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Жила- была под Киевом вдова </a:t>
            </a:r>
            <a:r>
              <a:rPr lang="ru-RU" dirty="0" err="1" smtClean="0"/>
              <a:t>Мамелфа</a:t>
            </a:r>
            <a:r>
              <a:rPr lang="ru-RU" dirty="0" smtClean="0"/>
              <a:t> Тимофеевна. Был у неё любимый сын- богатырь </a:t>
            </a:r>
            <a:r>
              <a:rPr lang="ru-RU" dirty="0" err="1" smtClean="0"/>
              <a:t>Добрынюшка</a:t>
            </a:r>
            <a:r>
              <a:rPr lang="ru-RU" dirty="0" smtClean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 smtClean="0"/>
              <a:t>Добрынюшка</a:t>
            </a:r>
            <a:r>
              <a:rPr lang="ru-RU" dirty="0" smtClean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0712" y="146702"/>
            <a:ext cx="5614416" cy="661985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946" y="71164"/>
            <a:ext cx="2414414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Алёша Попович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" y="1051560"/>
            <a:ext cx="3200400" cy="580644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4762" y="71164"/>
            <a:ext cx="5795230" cy="67136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" y="421471"/>
            <a:ext cx="2619756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Никита Кожемяка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59436" y="1437240"/>
            <a:ext cx="2144268" cy="5420759"/>
          </a:xfrm>
        </p:spPr>
        <p:txBody>
          <a:bodyPr/>
          <a:lstStyle/>
          <a:p>
            <a:pPr eaLnBrk="1" hangingPunct="1"/>
            <a:r>
              <a:rPr lang="ru-RU" sz="1400" dirty="0" smtClean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pPr eaLnBrk="1" hangingPunct="1"/>
            <a:endParaRPr lang="ru-RU" sz="1400" dirty="0" smtClean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half" idx="2"/>
          </p:nvPr>
        </p:nvPicPr>
        <p:blipFill>
          <a:blip r:embed="rId2"/>
          <a:srcRect b="10417"/>
          <a:stretch>
            <a:fillRect/>
          </a:stretch>
        </p:blipFill>
        <p:spPr>
          <a:xfrm>
            <a:off x="2779776" y="110575"/>
            <a:ext cx="5916168" cy="666512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008"/>
            <a:ext cx="3374136" cy="9966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Микула </a:t>
            </a:r>
            <a:r>
              <a:rPr lang="ru-RU" sz="4000" dirty="0" err="1" smtClean="0">
                <a:solidFill>
                  <a:srgbClr val="7030A0"/>
                </a:solidFill>
              </a:rPr>
              <a:t>Селянинович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38728" y="64008"/>
            <a:ext cx="5431536" cy="674977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060704"/>
            <a:ext cx="2368296" cy="569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Микула </a:t>
            </a:r>
            <a:r>
              <a:rPr lang="ru-RU" sz="1400" dirty="0" err="1" smtClean="0"/>
              <a:t>Селянинович</a:t>
            </a:r>
            <a:r>
              <a:rPr lang="ru-RU" sz="1400" dirty="0" smtClean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sz="1400" dirty="0" err="1" smtClean="0"/>
              <a:t>Святогор</a:t>
            </a:r>
            <a:r>
              <a:rPr lang="ru-RU" sz="1400" dirty="0" smtClean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sz="1400" dirty="0" err="1" smtClean="0"/>
              <a:t>Селянинович</a:t>
            </a:r>
            <a:r>
              <a:rPr lang="ru-RU" sz="1400" dirty="0" smtClean="0"/>
              <a:t>. «Воевать легче, чем пахать, а пахарь сильнее воина», - поучает былина о </a:t>
            </a:r>
            <a:r>
              <a:rPr lang="ru-RU" sz="1400" dirty="0" err="1" smtClean="0"/>
              <a:t>Вольге</a:t>
            </a:r>
            <a:r>
              <a:rPr lang="ru-RU" sz="1400" dirty="0" smtClean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Pictures\Юля\богатыри\89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840" y="758952"/>
            <a:ext cx="6998014" cy="609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6519"/>
            <a:ext cx="8199120" cy="44527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Физкультминутка «</a:t>
            </a:r>
            <a:r>
              <a:rPr lang="ru-RU" sz="2200" dirty="0" smtClean="0">
                <a:solidFill>
                  <a:srgbClr val="7030A0"/>
                </a:solidFill>
              </a:rPr>
              <a:t>Русские богатыри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0" y="1243267"/>
            <a:ext cx="2535936" cy="48307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Дружно встали – раз, два, три-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Мы теперь богатыри.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Мы ладонь к глазам приставим,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Ноги крепче мы расставим.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Поворачиваясь вправо,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Оглядимся величаво.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И на лево надо тоже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Поглядеть из под ладошек.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И направо и еще через левое плечо.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Буквой Л расставим ноги,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Точно в танце руки в боки.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Наклонились в лево, право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Получается на славу.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EAEAEA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961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Batang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Оформление по умолчанию</vt:lpstr>
      <vt:lpstr>Презентация  для детей дошкольного возраста на тему:  «Богатыри земли русской»</vt:lpstr>
      <vt:lpstr>Презентация PowerPoint</vt:lpstr>
      <vt:lpstr>Презентация PowerPoint</vt:lpstr>
      <vt:lpstr>Илья Муромец</vt:lpstr>
      <vt:lpstr>Добрыня Никитич</vt:lpstr>
      <vt:lpstr>Алёша Попович</vt:lpstr>
      <vt:lpstr>Никита Кожемяка</vt:lpstr>
      <vt:lpstr>Микула Селянинович</vt:lpstr>
      <vt:lpstr>Физкультминутка «Русские богатыри»</vt:lpstr>
      <vt:lpstr>Защитное вооружение богатыря</vt:lpstr>
      <vt:lpstr>Презентация PowerPoint</vt:lpstr>
      <vt:lpstr>Презентация PowerPoint</vt:lpstr>
      <vt:lpstr>Пословицы о смелости и отваге русских героев</vt:lpstr>
      <vt:lpstr>Презентация PowerPoint</vt:lpstr>
      <vt:lpstr>Подвиги богатырей в творчестве художников</vt:lpstr>
      <vt:lpstr>Презентация PowerPoint</vt:lpstr>
      <vt:lpstr>Памятник Илье Муромцу в г. Муроме и во Владивостоке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Учетная запись Майкрософт</cp:lastModifiedBy>
  <cp:revision>51</cp:revision>
  <dcterms:created xsi:type="dcterms:W3CDTF">2013-11-19T05:52:05Z</dcterms:created>
  <dcterms:modified xsi:type="dcterms:W3CDTF">2023-02-16T18:32:56Z</dcterms:modified>
</cp:coreProperties>
</file>