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82" r:id="rId2"/>
    <p:sldId id="256" r:id="rId3"/>
    <p:sldId id="273" r:id="rId4"/>
    <p:sldId id="271" r:id="rId5"/>
    <p:sldId id="279" r:id="rId6"/>
    <p:sldId id="276" r:id="rId7"/>
    <p:sldId id="281" r:id="rId8"/>
    <p:sldId id="28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  <a:srgbClr val="66FFFF"/>
    <a:srgbClr val="FF9966"/>
    <a:srgbClr val="FFCC00"/>
    <a:srgbClr val="003300"/>
    <a:srgbClr val="A50021"/>
    <a:srgbClr val="000066"/>
    <a:srgbClr val="0066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656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EA85-E111-47D8-B985-88A0CC1CE06E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2A821-FF7B-40B0-B353-0453F06D0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0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1C8-4A00-4651-859A-D346D6C4417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7C53-D2F0-4253-B84B-A57C6066F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1C8-4A00-4651-859A-D346D6C4417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7C53-D2F0-4253-B84B-A57C6066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1C8-4A00-4651-859A-D346D6C4417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7C53-D2F0-4253-B84B-A57C6066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1C8-4A00-4651-859A-D346D6C4417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7C53-D2F0-4253-B84B-A57C6066F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1C8-4A00-4651-859A-D346D6C4417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7C53-D2F0-4253-B84B-A57C6066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1C8-4A00-4651-859A-D346D6C4417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7C53-D2F0-4253-B84B-A57C6066F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1C8-4A00-4651-859A-D346D6C4417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7C53-D2F0-4253-B84B-A57C6066F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1C8-4A00-4651-859A-D346D6C4417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7C53-D2F0-4253-B84B-A57C6066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1C8-4A00-4651-859A-D346D6C4417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7C53-D2F0-4253-B84B-A57C6066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1C8-4A00-4651-859A-D346D6C4417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7C53-D2F0-4253-B84B-A57C6066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1C8-4A00-4651-859A-D346D6C4417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7C53-D2F0-4253-B84B-A57C6066F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0001C8-4A00-4651-859A-D346D6C4417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FD7C53-D2F0-4253-B84B-A57C6066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litnet.com/blogs/post/168762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catherineasquithgallery.com/belye-fony/10627-kniga-na-belom-fone-210-fot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collections/card/5dd2ca08a4ce8ea454ea27d6/" TargetMode="External"/><Relationship Id="rId5" Type="http://schemas.openxmlformats.org/officeDocument/2006/relationships/hyperlink" Target="http://www.rosental-book.ru/" TargetMode="External"/><Relationship Id="rId4" Type="http://schemas.openxmlformats.org/officeDocument/2006/relationships/hyperlink" Target="https://infourok.ru/prezentaciya-elektronniy-interaktivniy-plakatpredlozhenie-121304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32393" y="2426404"/>
            <a:ext cx="6666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СЛОЖНЫЕ ПРЕДЛОЖЕНИЯ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6720" y="4790848"/>
            <a:ext cx="4072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ОГНЕВА ГАЛИЯ КАСИМОВНА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высшая категория</a:t>
            </a:r>
          </a:p>
        </p:txBody>
      </p:sp>
      <p:pic>
        <p:nvPicPr>
          <p:cNvPr id="2053" name="Picture 5" descr="C:\Users\экзамен\Desktop\презен\book-library-clipart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54" y="3615543"/>
            <a:ext cx="3570247" cy="26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80673" y="3154478"/>
            <a:ext cx="1184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6720" y="478710"/>
            <a:ext cx="47604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 №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г.Сочи </a:t>
            </a:r>
          </a:p>
          <a:p>
            <a:pPr lvl="0"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имени Героя Советского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Союза</a:t>
            </a: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Г.К.Жукова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08502" y="60212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5346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551" y="127628"/>
            <a:ext cx="6241368" cy="646331"/>
          </a:xfrm>
        </p:spPr>
        <p:txBody>
          <a:bodyPr wrap="square" anchor="t" anchorCtr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предложения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3111" y="764636"/>
            <a:ext cx="11001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Закрепление понятия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сложного предложения.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365125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Умение различать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простое и сложное предложение.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Применение правил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постановки знаков препинания в сложном предложении.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505" y="2172094"/>
            <a:ext cx="118054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 предложение – </a:t>
            </a: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такое предложение, </a:t>
            </a:r>
          </a:p>
          <a:p>
            <a:pPr indent="717550"/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есть только одна грамматическая основа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7550"/>
            <a:r>
              <a:rPr lang="ru-RU" sz="2400" u="sng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sz="2400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предложения может состоять: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из </a:t>
            </a:r>
            <a:r>
              <a:rPr lang="ru-RU" sz="2400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главных членов 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  <a:r>
              <a:rPr lang="ru-RU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подлежащего</a:t>
            </a:r>
            <a:r>
              <a:rPr lang="ru-RU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i="1" u="dbl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сказуемого</a:t>
            </a:r>
            <a:r>
              <a:rPr lang="ru-RU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2400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из одного главного члена </a:t>
            </a:r>
            <a:r>
              <a:rPr lang="ru-RU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</a:t>
            </a:r>
            <a:r>
              <a:rPr lang="ru-RU" sz="2400" i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подлежащего</a:t>
            </a:r>
            <a:r>
              <a:rPr lang="ru-RU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только </a:t>
            </a:r>
            <a:r>
              <a:rPr lang="ru-RU" sz="2400" i="1" u="dbl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сказуемого</a:t>
            </a:r>
            <a:r>
              <a:rPr lang="ru-RU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9911" y="4202423"/>
            <a:ext cx="10607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предложение</a:t>
            </a:r>
            <a:r>
              <a:rPr lang="ru-RU" sz="2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такое предложение, </a:t>
            </a:r>
            <a:endParaRPr lang="ru-RU" sz="2400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r>
              <a:rPr lang="ru-RU" sz="2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sz="2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нескольких простых предложений. </a:t>
            </a:r>
            <a:endParaRPr lang="ru-RU" sz="2400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нём может быть две и более грамматические основы. 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</a:t>
            </a: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предложения, входящие в состав сложного, разделяются </a:t>
            </a:r>
            <a:r>
              <a:rPr lang="ru-RU" sz="24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запятой</a:t>
            </a: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</a:t>
            </a:r>
            <a:r>
              <a:rPr 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сложного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соединяются по интонации, или союзами или союзными словами: </a:t>
            </a:r>
            <a:r>
              <a:rPr lang="ru-RU" sz="2400" b="1" i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и, а, но, чтобы, потому что, так как, где и т.д.</a:t>
            </a:r>
            <a:endParaRPr lang="ru-RU" sz="2400" i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805" y="903135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Цели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771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94" t="5151" r="1946"/>
          <a:stretch/>
        </p:blipFill>
        <p:spPr>
          <a:xfrm>
            <a:off x="661182" y="267285"/>
            <a:ext cx="11226018" cy="6344530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70"/>
            <a:ext cx="9352547" cy="468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простого и сложного предложения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19" y="5395287"/>
            <a:ext cx="11243914" cy="100515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Определяем, какое сложное: </a:t>
            </a:r>
          </a:p>
          <a:p>
            <a:pPr marL="0" indent="7223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бессоюзное, сложносочинённое или сложноподчинённое.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274318" y="3955847"/>
            <a:ext cx="11243911" cy="143944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сложное, то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наличию грамматических основ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сложном предложении,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собой и как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разделены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18" y="1933755"/>
            <a:ext cx="1124391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по наличию грамматических основ,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предложение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 или сложное.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318" y="2755518"/>
            <a:ext cx="1124391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предложение простое, то определим, какое оно по наличию главных и второстепенных членов предложения –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распространённое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нераспространённое.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4319" y="511827"/>
            <a:ext cx="11243910" cy="14219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Определим, какое это предложение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высказывания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повествовательное, вопросительное, побудительное),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(восклицательное, невосклицательное).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26582" y="109196"/>
            <a:ext cx="176821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(с.111 № 305)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001" y="1771276"/>
            <a:ext cx="8271462" cy="432000"/>
          </a:xfrm>
        </p:spPr>
        <p:txBody>
          <a:bodyPr>
            <a:noAutofit/>
          </a:bodyPr>
          <a:lstStyle/>
          <a:p>
            <a:r>
              <a:rPr lang="ru-RU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Шумели </a:t>
            </a:r>
            <a:r>
              <a:rPr lang="ru-RU" sz="28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деревья, и по </a:t>
            </a:r>
            <a:r>
              <a:rPr lang="ru-RU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небу мчались клочки туч</a:t>
            </a:r>
            <a:r>
              <a:rPr lang="ru-RU" sz="28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1654" y="3097485"/>
            <a:ext cx="7625787" cy="524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уже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закатилось, а луна ещё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взошла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1090" y="4344611"/>
            <a:ext cx="10498803" cy="540000"/>
          </a:xfrm>
        </p:spPr>
        <p:txBody>
          <a:bodyPr>
            <a:normAutofit/>
          </a:bodyPr>
          <a:lstStyle/>
          <a:p>
            <a:r>
              <a:rPr lang="ru-RU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Последние </a:t>
            </a:r>
            <a:r>
              <a:rPr lang="ru-RU" sz="28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звёзды </a:t>
            </a:r>
            <a:r>
              <a:rPr lang="ru-RU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тихо </a:t>
            </a:r>
            <a:r>
              <a:rPr lang="ru-RU" sz="28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погасли, но небо </a:t>
            </a:r>
            <a:r>
              <a:rPr lang="ru-RU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оставалось </a:t>
            </a:r>
            <a:r>
              <a:rPr lang="ru-RU" sz="28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тёмным.</a:t>
            </a:r>
            <a:endParaRPr lang="ru-RU" sz="28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984" y="6063282"/>
            <a:ext cx="12192000" cy="465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Хлеб с поля давно убрали. Только сухие стебельки торчали из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мёрзлой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12" y="28778"/>
            <a:ext cx="4472450" cy="13680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itchFamily="18" charset="0"/>
              </a:rPr>
              <a:t>Тринадцатое  мая.</a:t>
            </a:r>
            <a:br>
              <a:rPr lang="ru-RU" sz="2400" b="1" i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itchFamily="18" charset="0"/>
              </a:rPr>
              <a:t>Классная работа.</a:t>
            </a:r>
            <a:br>
              <a:rPr lang="ru-RU" sz="2400" b="1" i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Сложные предложения.</a:t>
            </a:r>
            <a:r>
              <a:rPr lang="ru-RU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0511" y="1058442"/>
            <a:ext cx="25661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319.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156" y="1437872"/>
            <a:ext cx="6345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Шумели деревья. По небу мчались клочки туч.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786" y="2831931"/>
            <a:ext cx="6108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уже закатилось. Луна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ещё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взошла.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709" y="4067207"/>
            <a:ext cx="7841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Последние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звёзды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погасли. Небо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оставалось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тёмным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709" y="5450806"/>
            <a:ext cx="10681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Хлеб с поля давно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убрали, только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сухие стебельки торчали из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мёрзлой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361612" y="2184162"/>
            <a:ext cx="1029980" cy="1409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 13"/>
          <p:cNvSpPr/>
          <p:nvPr/>
        </p:nvSpPr>
        <p:spPr>
          <a:xfrm>
            <a:off x="741836" y="2035021"/>
            <a:ext cx="1599614" cy="182499"/>
          </a:xfrm>
          <a:prstGeom prst="mathEqual">
            <a:avLst>
              <a:gd name="adj1" fmla="val 8262"/>
              <a:gd name="adj2" fmla="val 49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487038" y="2108973"/>
            <a:ext cx="1543665" cy="34595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 16"/>
          <p:cNvSpPr/>
          <p:nvPr/>
        </p:nvSpPr>
        <p:spPr>
          <a:xfrm>
            <a:off x="4874410" y="2052318"/>
            <a:ext cx="1599614" cy="182499"/>
          </a:xfrm>
          <a:prstGeom prst="mathEqual">
            <a:avLst>
              <a:gd name="adj1" fmla="val 8262"/>
              <a:gd name="adj2" fmla="val 49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1274" y="2272100"/>
            <a:ext cx="5475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993572" y="2647569"/>
            <a:ext cx="382122" cy="8625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 19"/>
          <p:cNvSpPr/>
          <p:nvPr/>
        </p:nvSpPr>
        <p:spPr>
          <a:xfrm>
            <a:off x="779567" y="2534202"/>
            <a:ext cx="1023006" cy="260338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вно 20"/>
          <p:cNvSpPr/>
          <p:nvPr/>
        </p:nvSpPr>
        <p:spPr>
          <a:xfrm>
            <a:off x="3433657" y="2530425"/>
            <a:ext cx="1023006" cy="260338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456663" y="2677270"/>
            <a:ext cx="550527" cy="8625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09727" y="3447636"/>
            <a:ext cx="739680" cy="1409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 24"/>
          <p:cNvSpPr/>
          <p:nvPr/>
        </p:nvSpPr>
        <p:spPr>
          <a:xfrm>
            <a:off x="1541643" y="3317226"/>
            <a:ext cx="1237202" cy="192671"/>
          </a:xfrm>
          <a:prstGeom prst="mathEqual">
            <a:avLst>
              <a:gd name="adj1" fmla="val 8262"/>
              <a:gd name="adj2" fmla="val 49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42584" y="142605"/>
            <a:ext cx="612449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 РЕЧИ НАДПИСЫВАЕМ САМОСТОЯТЕЛЬНО</a:t>
            </a:r>
            <a:endParaRPr lang="ru-RU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899033" y="3396033"/>
            <a:ext cx="509977" cy="3435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авно 28"/>
          <p:cNvSpPr/>
          <p:nvPr/>
        </p:nvSpPr>
        <p:spPr>
          <a:xfrm>
            <a:off x="3700948" y="3399468"/>
            <a:ext cx="1465679" cy="110430"/>
          </a:xfrm>
          <a:prstGeom prst="mathEqual">
            <a:avLst>
              <a:gd name="adj1" fmla="val 8262"/>
              <a:gd name="adj2" fmla="val 49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3786" y="3399468"/>
            <a:ext cx="5475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21973" y="3788417"/>
            <a:ext cx="550527" cy="8625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 31"/>
          <p:cNvSpPr/>
          <p:nvPr/>
        </p:nvSpPr>
        <p:spPr>
          <a:xfrm>
            <a:off x="1465426" y="3611127"/>
            <a:ext cx="1023006" cy="260338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Равно 32"/>
          <p:cNvSpPr/>
          <p:nvPr/>
        </p:nvSpPr>
        <p:spPr>
          <a:xfrm>
            <a:off x="4022034" y="3722633"/>
            <a:ext cx="1023006" cy="260338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11267" y="3804538"/>
            <a:ext cx="550527" cy="8625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624421" y="4807749"/>
            <a:ext cx="1059202" cy="16815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6404769" y="4798861"/>
            <a:ext cx="581145" cy="17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 41"/>
          <p:cNvSpPr/>
          <p:nvPr/>
        </p:nvSpPr>
        <p:spPr>
          <a:xfrm>
            <a:off x="4412715" y="4803394"/>
            <a:ext cx="1507824" cy="203549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Равно 42"/>
          <p:cNvSpPr/>
          <p:nvPr/>
        </p:nvSpPr>
        <p:spPr>
          <a:xfrm>
            <a:off x="6695342" y="4739095"/>
            <a:ext cx="3995551" cy="137309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4191" y="4856052"/>
            <a:ext cx="5475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Равно 44"/>
          <p:cNvSpPr/>
          <p:nvPr/>
        </p:nvSpPr>
        <p:spPr>
          <a:xfrm>
            <a:off x="1425272" y="5081309"/>
            <a:ext cx="1023006" cy="260338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Равно 45"/>
          <p:cNvSpPr/>
          <p:nvPr/>
        </p:nvSpPr>
        <p:spPr>
          <a:xfrm>
            <a:off x="4235361" y="5047863"/>
            <a:ext cx="1023006" cy="260338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821973" y="5251954"/>
            <a:ext cx="550527" cy="5907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3654587" y="5179040"/>
            <a:ext cx="581145" cy="17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809947" y="5825239"/>
            <a:ext cx="1209651" cy="795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Равно 50"/>
          <p:cNvSpPr/>
          <p:nvPr/>
        </p:nvSpPr>
        <p:spPr>
          <a:xfrm>
            <a:off x="2838025" y="5807387"/>
            <a:ext cx="1107135" cy="151008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Равно 51"/>
          <p:cNvSpPr/>
          <p:nvPr/>
        </p:nvSpPr>
        <p:spPr>
          <a:xfrm>
            <a:off x="7019598" y="5793676"/>
            <a:ext cx="1319649" cy="152174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3759" y="5763323"/>
            <a:ext cx="4868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Равно 53"/>
          <p:cNvSpPr/>
          <p:nvPr/>
        </p:nvSpPr>
        <p:spPr>
          <a:xfrm>
            <a:off x="561274" y="6056842"/>
            <a:ext cx="1107135" cy="151008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Равно 54"/>
          <p:cNvSpPr/>
          <p:nvPr/>
        </p:nvSpPr>
        <p:spPr>
          <a:xfrm>
            <a:off x="2754659" y="6088458"/>
            <a:ext cx="1107135" cy="151008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2197859" y="6132346"/>
            <a:ext cx="581145" cy="17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8" grpId="0"/>
      <p:bldP spid="9" grpId="0"/>
      <p:bldP spid="11" grpId="0"/>
      <p:bldP spid="14" grpId="0" animBg="1"/>
      <p:bldP spid="17" grpId="0" animBg="1"/>
      <p:bldP spid="18" grpId="0"/>
      <p:bldP spid="20" grpId="0" animBg="1"/>
      <p:bldP spid="21" grpId="0" animBg="1"/>
      <p:bldP spid="25" grpId="0" animBg="1"/>
      <p:bldP spid="29" grpId="0" animBg="1"/>
      <p:bldP spid="30" grpId="0"/>
      <p:bldP spid="32" grpId="0" animBg="1"/>
      <p:bldP spid="33" grpId="0" animBg="1"/>
      <p:bldP spid="42" grpId="0" animBg="1"/>
      <p:bldP spid="43" grpId="0" animBg="1"/>
      <p:bldP spid="44" grpId="0"/>
      <p:bldP spid="45" grpId="0" animBg="1"/>
      <p:bldP spid="46" grpId="0" animBg="1"/>
      <p:bldP spid="51" grpId="0" animBg="1"/>
      <p:bldP spid="52" grpId="0" animBg="1"/>
      <p:bldP spid="53" grpId="0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9299" y="1201699"/>
            <a:ext cx="5928098" cy="41485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купаются на горячем песке, загорают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18858" y="4601595"/>
            <a:ext cx="10771989" cy="521536"/>
          </a:xfrm>
        </p:spPr>
        <p:txBody>
          <a:bodyPr>
            <a:normAutofit/>
          </a:bodyPr>
          <a:lstStyle/>
          <a:p>
            <a:pPr marL="0" indent="0" defTabSz="179388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Растаял снег,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из-под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показались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весенние цветы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мать-и-мачехи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1675" y="341702"/>
            <a:ext cx="24892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320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8584" y="172425"/>
            <a:ext cx="546181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 РЕЧИ НАДПИСЫВАЕМ САМОСТОЯТЕЛЬНО</a:t>
            </a:r>
            <a:endParaRPr lang="ru-RU" sz="1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8858" y="2975753"/>
            <a:ext cx="11096452" cy="47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арену выбежал клоун с радостным лаем, за ним неслась маленькая собачонка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8858" y="4599727"/>
            <a:ext cx="11214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Растаял снег из-под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земли, показались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весенние цветы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мать-и-мачехи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2545" y="1194055"/>
            <a:ext cx="592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79388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купаются,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горячем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песке загорают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6152" y="2968439"/>
            <a:ext cx="11096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9388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арену выбежал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клоун,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радостным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лаем 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неслась маленькая собачонка.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45690" y="1598256"/>
            <a:ext cx="597357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 13"/>
          <p:cNvSpPr/>
          <p:nvPr/>
        </p:nvSpPr>
        <p:spPr>
          <a:xfrm>
            <a:off x="1143047" y="1527643"/>
            <a:ext cx="1482166" cy="258246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4814519" y="1527643"/>
            <a:ext cx="1526124" cy="260338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548580" y="1832977"/>
            <a:ext cx="648929" cy="56172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19289" y="1812884"/>
            <a:ext cx="648929" cy="56172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1227" y="1898983"/>
            <a:ext cx="853748" cy="2884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11227" y="2036150"/>
            <a:ext cx="575597" cy="739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 20"/>
          <p:cNvSpPr/>
          <p:nvPr/>
        </p:nvSpPr>
        <p:spPr>
          <a:xfrm>
            <a:off x="1529397" y="1974547"/>
            <a:ext cx="769013" cy="189700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2481114" y="2021811"/>
            <a:ext cx="769013" cy="189700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39979" y="1784787"/>
            <a:ext cx="1337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       .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8858" y="2420818"/>
            <a:ext cx="6717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невоскл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простое, полное,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сказ.) 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2843753" y="3399590"/>
            <a:ext cx="575597" cy="739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9637183" y="3399590"/>
            <a:ext cx="1202882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авно 27"/>
          <p:cNvSpPr/>
          <p:nvPr/>
        </p:nvSpPr>
        <p:spPr>
          <a:xfrm>
            <a:off x="1371600" y="3292073"/>
            <a:ext cx="1381413" cy="147066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Равно 28"/>
          <p:cNvSpPr/>
          <p:nvPr/>
        </p:nvSpPr>
        <p:spPr>
          <a:xfrm>
            <a:off x="6986137" y="3334828"/>
            <a:ext cx="1154973" cy="104311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Равно 29"/>
          <p:cNvSpPr/>
          <p:nvPr/>
        </p:nvSpPr>
        <p:spPr>
          <a:xfrm>
            <a:off x="411227" y="3662921"/>
            <a:ext cx="769013" cy="189700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182856" y="3766928"/>
            <a:ext cx="575597" cy="739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9299" y="3438487"/>
            <a:ext cx="4164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8731" y="4982410"/>
            <a:ext cx="5475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3306808" y="3838166"/>
            <a:ext cx="575597" cy="739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Равно 34"/>
          <p:cNvSpPr/>
          <p:nvPr/>
        </p:nvSpPr>
        <p:spPr>
          <a:xfrm>
            <a:off x="2514500" y="3712061"/>
            <a:ext cx="769013" cy="189700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8896" y="4124729"/>
            <a:ext cx="4625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невоскл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сложное, бе</a:t>
            </a:r>
            <a:r>
              <a:rPr lang="ru-RU" u="db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оюзное)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1371600" y="4984209"/>
            <a:ext cx="575597" cy="739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646547" y="4985992"/>
            <a:ext cx="727781" cy="383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Равно 39"/>
          <p:cNvSpPr/>
          <p:nvPr/>
        </p:nvSpPr>
        <p:spPr>
          <a:xfrm>
            <a:off x="218858" y="4942331"/>
            <a:ext cx="1152742" cy="180800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Равно 40"/>
          <p:cNvSpPr/>
          <p:nvPr/>
        </p:nvSpPr>
        <p:spPr>
          <a:xfrm>
            <a:off x="3577656" y="4854814"/>
            <a:ext cx="1893246" cy="268317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394562" y="5410382"/>
            <a:ext cx="727781" cy="383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653985" y="5410382"/>
            <a:ext cx="727781" cy="383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Равно 43"/>
          <p:cNvSpPr/>
          <p:nvPr/>
        </p:nvSpPr>
        <p:spPr>
          <a:xfrm>
            <a:off x="517442" y="5305068"/>
            <a:ext cx="769013" cy="189700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Равно 44"/>
          <p:cNvSpPr/>
          <p:nvPr/>
        </p:nvSpPr>
        <p:spPr>
          <a:xfrm>
            <a:off x="2868841" y="5250727"/>
            <a:ext cx="769013" cy="189700"/>
          </a:xfrm>
          <a:prstGeom prst="mathEqual">
            <a:avLst>
              <a:gd name="adj1" fmla="val 8262"/>
              <a:gd name="adj2" fmla="val 3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15819" y="5898672"/>
            <a:ext cx="420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невоскл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сложное, бе</a:t>
            </a:r>
            <a:r>
              <a:rPr lang="ru-RU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оюзное)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4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/>
      <p:bldP spid="24" grpId="0"/>
      <p:bldP spid="28" grpId="0" animBg="1"/>
      <p:bldP spid="29" grpId="0" animBg="1"/>
      <p:bldP spid="30" grpId="0" animBg="1"/>
      <p:bldP spid="32" grpId="0"/>
      <p:bldP spid="33" grpId="0"/>
      <p:bldP spid="35" grpId="0" animBg="1"/>
      <p:bldP spid="36" grpId="0"/>
      <p:bldP spid="40" grpId="0" animBg="1"/>
      <p:bldP spid="41" grpId="0" animBg="1"/>
      <p:bldP spid="44" grpId="0" animBg="1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101748"/>
            <a:ext cx="9695590" cy="1080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простого и сложного предложения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устной и письменной форме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01834" y="1417187"/>
            <a:ext cx="4064391" cy="55996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274320" y="5172377"/>
            <a:ext cx="11732454" cy="1439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сложное, то по наличию грамматических основ определим,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в сложном предложении,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соединены между собой и как разделены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20" y="2958674"/>
            <a:ext cx="10670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по наличию грамматических основ, какое это предложение – простое или сложное.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320" y="3973574"/>
            <a:ext cx="11380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предложение простое, то определим, какое оно по наличию главных и второстепенных членов предложения – распространённое или нераспространённое.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4320" y="1881075"/>
            <a:ext cx="11732454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Определим, какое это предложение по цели высказывания (повествовательное, вопросительное, побудительное), по интонации (восклицательное, невосклицательное).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38555" y="241638"/>
            <a:ext cx="176821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(с.111 № 305)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08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9439" y="1492957"/>
            <a:ext cx="87547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catherineasquithgallery.com/belye-fony/10627-kniga-na-belom-fone-210-foto.html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книжки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litnet.com/blogs/post/168762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открытая книжка с огоньками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infourok.ru/prezentaciya-elektronniy-interaktivniy-plakatpredlozhenie-1213043.html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цветная схема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://www.rosental-book.ru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теория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://yandex.ru/collections/card/5dd2ca08a4ce8ea454ea27d6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сова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1200" y="381000"/>
            <a:ext cx="518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86804" y="609600"/>
            <a:ext cx="735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использованных интернет ресурсов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экзамен\Desktop\презен\httpslitnet.comblogspost16876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839" y="3911176"/>
            <a:ext cx="4161367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2507607/0aff8692-9850-45ba-9177-55d247d7cb1f/s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" y="3433069"/>
            <a:ext cx="3353018" cy="27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464</TotalTime>
  <Words>534</Words>
  <Application>Microsoft Office PowerPoint</Application>
  <PresentationFormat>Произвольный</PresentationFormat>
  <Paragraphs>82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Сложные предложения</vt:lpstr>
      <vt:lpstr>Презентация PowerPoint</vt:lpstr>
      <vt:lpstr>Характеристика простого и сложного предложения</vt:lpstr>
      <vt:lpstr>Тринадцатое  мая. Классная работа. Сложные предложения. </vt:lpstr>
      <vt:lpstr>Презентация PowerPoint</vt:lpstr>
      <vt:lpstr>Характеристика простого и сложного предложения  в устной и письменной форме.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Огнева Галия Касимовна</dc:creator>
  <cp:lastModifiedBy>1</cp:lastModifiedBy>
  <cp:revision>42</cp:revision>
  <dcterms:created xsi:type="dcterms:W3CDTF">2017-11-15T14:14:04Z</dcterms:created>
  <dcterms:modified xsi:type="dcterms:W3CDTF">2022-03-31T12:17:45Z</dcterms:modified>
</cp:coreProperties>
</file>