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7" r:id="rId3"/>
    <p:sldId id="267" r:id="rId4"/>
    <p:sldId id="264" r:id="rId5"/>
    <p:sldId id="265" r:id="rId6"/>
    <p:sldId id="268" r:id="rId7"/>
    <p:sldId id="269" r:id="rId8"/>
    <p:sldId id="301" r:id="rId9"/>
    <p:sldId id="305" r:id="rId10"/>
    <p:sldId id="306" r:id="rId11"/>
    <p:sldId id="302" r:id="rId12"/>
    <p:sldId id="307" r:id="rId13"/>
    <p:sldId id="308" r:id="rId14"/>
    <p:sldId id="309" r:id="rId15"/>
    <p:sldId id="310" r:id="rId16"/>
    <p:sldId id="303" r:id="rId17"/>
    <p:sldId id="304" r:id="rId18"/>
    <p:sldId id="283" r:id="rId19"/>
    <p:sldId id="284" r:id="rId20"/>
    <p:sldId id="285" r:id="rId21"/>
    <p:sldId id="286" r:id="rId22"/>
    <p:sldId id="287" r:id="rId23"/>
    <p:sldId id="289" r:id="rId24"/>
  </p:sldIdLst>
  <p:sldSz cx="9144000" cy="6858000" type="screen4x3"/>
  <p:notesSz cx="6858000" cy="9144000"/>
  <p:embeddedFontLst>
    <p:embeddedFont>
      <p:font typeface="Gabriola" pitchFamily="82" charset="0"/>
      <p:regular r:id="rId25"/>
    </p:embeddedFont>
    <p:embeddedFont>
      <p:font typeface="Microsoft Sans Serif" pitchFamily="34" charset="0"/>
      <p:regular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62" autoAdjust="0"/>
    <p:restoredTop sz="93163" autoAdjust="0"/>
  </p:normalViewPr>
  <p:slideViewPr>
    <p:cSldViewPr>
      <p:cViewPr>
        <p:scale>
          <a:sx n="77" d="100"/>
          <a:sy n="77" d="100"/>
        </p:scale>
        <p:origin x="-1206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C23C7-CA3D-43D3-BAA2-51F2DEA715F0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13BCE39-DFBA-4BA4-BA69-44F10C7735A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Наглядные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CDC61E-8AF7-4325-9BE9-2B5A5B50F138}" type="parTrans" cxnId="{0F05D471-F6EF-49B7-B679-5849A07123EC}">
      <dgm:prSet/>
      <dgm:spPr/>
      <dgm:t>
        <a:bodyPr/>
        <a:lstStyle/>
        <a:p>
          <a:endParaRPr lang="ru-RU"/>
        </a:p>
      </dgm:t>
    </dgm:pt>
    <dgm:pt modelId="{F7B1D557-17D0-4C37-A48D-F1F8753A54C6}" type="sibTrans" cxnId="{0F05D471-F6EF-49B7-B679-5849A07123EC}">
      <dgm:prSet/>
      <dgm:spPr/>
      <dgm:t>
        <a:bodyPr/>
        <a:lstStyle/>
        <a:p>
          <a:endParaRPr lang="ru-RU"/>
        </a:p>
      </dgm:t>
    </dgm:pt>
    <dgm:pt modelId="{9A946010-4ACA-4DCE-ADD0-ADAAC0EF29C8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Словесные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37C16C-0290-4B55-A695-EB65AB3D1EDD}" type="parTrans" cxnId="{7BEA19E4-0493-40EE-BAB8-A983A527C3DB}">
      <dgm:prSet/>
      <dgm:spPr/>
      <dgm:t>
        <a:bodyPr/>
        <a:lstStyle/>
        <a:p>
          <a:endParaRPr lang="ru-RU"/>
        </a:p>
      </dgm:t>
    </dgm:pt>
    <dgm:pt modelId="{EA89E7B6-6172-483C-AC9A-0FD61871C1A0}" type="sibTrans" cxnId="{7BEA19E4-0493-40EE-BAB8-A983A527C3DB}">
      <dgm:prSet/>
      <dgm:spPr/>
      <dgm:t>
        <a:bodyPr/>
        <a:lstStyle/>
        <a:p>
          <a:endParaRPr lang="ru-RU"/>
        </a:p>
      </dgm:t>
    </dgm:pt>
    <dgm:pt modelId="{2B00BCB5-9D3C-4B22-A3B2-B1086153E9F2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Практические</a:t>
          </a:r>
          <a:endParaRPr lang="ru-RU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AB5BF7-4AB9-4E2A-8D0C-84C7ABE1E228}" type="parTrans" cxnId="{3F0F9687-0E1F-4CDA-B8C0-6ED4986FB381}">
      <dgm:prSet/>
      <dgm:spPr/>
      <dgm:t>
        <a:bodyPr/>
        <a:lstStyle/>
        <a:p>
          <a:endParaRPr lang="ru-RU"/>
        </a:p>
      </dgm:t>
    </dgm:pt>
    <dgm:pt modelId="{08D2F3E7-2D9E-4038-AA4B-E583AE497B24}" type="sibTrans" cxnId="{3F0F9687-0E1F-4CDA-B8C0-6ED4986FB381}">
      <dgm:prSet/>
      <dgm:spPr/>
      <dgm:t>
        <a:bodyPr/>
        <a:lstStyle/>
        <a:p>
          <a:endParaRPr lang="ru-RU"/>
        </a:p>
      </dgm:t>
    </dgm:pt>
    <dgm:pt modelId="{EC29C9E3-7F24-4348-9F25-B1971A757EA7}" type="pres">
      <dgm:prSet presAssocID="{552C23C7-CA3D-43D3-BAA2-51F2DEA715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206029-A51F-4A5C-8FA4-E6BF8657C9BA}" type="pres">
      <dgm:prSet presAssocID="{A13BCE39-DFBA-4BA4-BA69-44F10C7735A5}" presName="parentLin" presStyleCnt="0"/>
      <dgm:spPr/>
    </dgm:pt>
    <dgm:pt modelId="{9ECDB36D-99F5-457B-975B-808873F5A36C}" type="pres">
      <dgm:prSet presAssocID="{A13BCE39-DFBA-4BA4-BA69-44F10C7735A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FCBB457-D6FD-4AAA-9EA7-3FBA20001F08}" type="pres">
      <dgm:prSet presAssocID="{A13BCE39-DFBA-4BA4-BA69-44F10C7735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9006C-BE9A-44BA-8FA8-B603800793D7}" type="pres">
      <dgm:prSet presAssocID="{A13BCE39-DFBA-4BA4-BA69-44F10C7735A5}" presName="negativeSpace" presStyleCnt="0"/>
      <dgm:spPr/>
    </dgm:pt>
    <dgm:pt modelId="{B7D598A3-8A94-4E05-B169-7F722247F3C6}" type="pres">
      <dgm:prSet presAssocID="{A13BCE39-DFBA-4BA4-BA69-44F10C7735A5}" presName="childText" presStyleLbl="conFgAcc1" presStyleIdx="0" presStyleCnt="3">
        <dgm:presLayoutVars>
          <dgm:bulletEnabled val="1"/>
        </dgm:presLayoutVars>
      </dgm:prSet>
      <dgm:spPr/>
    </dgm:pt>
    <dgm:pt modelId="{6E860EF6-5217-450C-9B23-FC854424EF51}" type="pres">
      <dgm:prSet presAssocID="{F7B1D557-17D0-4C37-A48D-F1F8753A54C6}" presName="spaceBetweenRectangles" presStyleCnt="0"/>
      <dgm:spPr/>
    </dgm:pt>
    <dgm:pt modelId="{8BADDB2B-696E-428E-97A1-838DD67E6DFF}" type="pres">
      <dgm:prSet presAssocID="{9A946010-4ACA-4DCE-ADD0-ADAAC0EF29C8}" presName="parentLin" presStyleCnt="0"/>
      <dgm:spPr/>
    </dgm:pt>
    <dgm:pt modelId="{98A6E24E-1D64-4173-AF55-BFBA74AB7003}" type="pres">
      <dgm:prSet presAssocID="{9A946010-4ACA-4DCE-ADD0-ADAAC0EF29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8B77DD7-BED6-4C34-9029-2013F5C0331B}" type="pres">
      <dgm:prSet presAssocID="{9A946010-4ACA-4DCE-ADD0-ADAAC0EF29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7B221-C344-46EE-83AB-0FC3BCEC00B6}" type="pres">
      <dgm:prSet presAssocID="{9A946010-4ACA-4DCE-ADD0-ADAAC0EF29C8}" presName="negativeSpace" presStyleCnt="0"/>
      <dgm:spPr/>
    </dgm:pt>
    <dgm:pt modelId="{7569EFAB-A527-4410-ACB7-7C1BABAA6572}" type="pres">
      <dgm:prSet presAssocID="{9A946010-4ACA-4DCE-ADD0-ADAAC0EF29C8}" presName="childText" presStyleLbl="conFgAcc1" presStyleIdx="1" presStyleCnt="3">
        <dgm:presLayoutVars>
          <dgm:bulletEnabled val="1"/>
        </dgm:presLayoutVars>
      </dgm:prSet>
      <dgm:spPr/>
    </dgm:pt>
    <dgm:pt modelId="{8B44B9A8-D855-403F-BAD9-22700A554650}" type="pres">
      <dgm:prSet presAssocID="{EA89E7B6-6172-483C-AC9A-0FD61871C1A0}" presName="spaceBetweenRectangles" presStyleCnt="0"/>
      <dgm:spPr/>
    </dgm:pt>
    <dgm:pt modelId="{849F2EA7-6223-4F63-A2AD-04EB8166DA17}" type="pres">
      <dgm:prSet presAssocID="{2B00BCB5-9D3C-4B22-A3B2-B1086153E9F2}" presName="parentLin" presStyleCnt="0"/>
      <dgm:spPr/>
    </dgm:pt>
    <dgm:pt modelId="{F50FA6D7-B61A-4107-B98B-27AA92DCA0BD}" type="pres">
      <dgm:prSet presAssocID="{2B00BCB5-9D3C-4B22-A3B2-B1086153E9F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00906CD-D985-4F18-AD13-E0DADA1795E7}" type="pres">
      <dgm:prSet presAssocID="{2B00BCB5-9D3C-4B22-A3B2-B1086153E9F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C5554-CABE-47EB-B077-80AE4157CFF9}" type="pres">
      <dgm:prSet presAssocID="{2B00BCB5-9D3C-4B22-A3B2-B1086153E9F2}" presName="negativeSpace" presStyleCnt="0"/>
      <dgm:spPr/>
    </dgm:pt>
    <dgm:pt modelId="{EB9E33FA-98AD-47D7-8E1B-28D869510886}" type="pres">
      <dgm:prSet presAssocID="{2B00BCB5-9D3C-4B22-A3B2-B1086153E9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528D64-4EAE-4F15-8AB8-0C57350ED5F9}" type="presOf" srcId="{A13BCE39-DFBA-4BA4-BA69-44F10C7735A5}" destId="{9ECDB36D-99F5-457B-975B-808873F5A36C}" srcOrd="0" destOrd="0" presId="urn:microsoft.com/office/officeart/2005/8/layout/list1"/>
    <dgm:cxn modelId="{7BEA19E4-0493-40EE-BAB8-A983A527C3DB}" srcId="{552C23C7-CA3D-43D3-BAA2-51F2DEA715F0}" destId="{9A946010-4ACA-4DCE-ADD0-ADAAC0EF29C8}" srcOrd="1" destOrd="0" parTransId="{7237C16C-0290-4B55-A695-EB65AB3D1EDD}" sibTransId="{EA89E7B6-6172-483C-AC9A-0FD61871C1A0}"/>
    <dgm:cxn modelId="{6007993A-90E6-4535-8D9D-FE6A1E839D1B}" type="presOf" srcId="{552C23C7-CA3D-43D3-BAA2-51F2DEA715F0}" destId="{EC29C9E3-7F24-4348-9F25-B1971A757EA7}" srcOrd="0" destOrd="0" presId="urn:microsoft.com/office/officeart/2005/8/layout/list1"/>
    <dgm:cxn modelId="{A2E3E41F-4D4B-4816-8163-B198E1E1EC2F}" type="presOf" srcId="{9A946010-4ACA-4DCE-ADD0-ADAAC0EF29C8}" destId="{98A6E24E-1D64-4173-AF55-BFBA74AB7003}" srcOrd="0" destOrd="0" presId="urn:microsoft.com/office/officeart/2005/8/layout/list1"/>
    <dgm:cxn modelId="{0F05D471-F6EF-49B7-B679-5849A07123EC}" srcId="{552C23C7-CA3D-43D3-BAA2-51F2DEA715F0}" destId="{A13BCE39-DFBA-4BA4-BA69-44F10C7735A5}" srcOrd="0" destOrd="0" parTransId="{C2CDC61E-8AF7-4325-9BE9-2B5A5B50F138}" sibTransId="{F7B1D557-17D0-4C37-A48D-F1F8753A54C6}"/>
    <dgm:cxn modelId="{52BB8317-6E9C-458C-8D28-C4746E9D57BE}" type="presOf" srcId="{9A946010-4ACA-4DCE-ADD0-ADAAC0EF29C8}" destId="{58B77DD7-BED6-4C34-9029-2013F5C0331B}" srcOrd="1" destOrd="0" presId="urn:microsoft.com/office/officeart/2005/8/layout/list1"/>
    <dgm:cxn modelId="{3E666007-6CE3-4099-91B9-B172A6AE8DE2}" type="presOf" srcId="{2B00BCB5-9D3C-4B22-A3B2-B1086153E9F2}" destId="{F50FA6D7-B61A-4107-B98B-27AA92DCA0BD}" srcOrd="0" destOrd="0" presId="urn:microsoft.com/office/officeart/2005/8/layout/list1"/>
    <dgm:cxn modelId="{DF6BE074-EB63-4D65-9ADD-3EA971E7B529}" type="presOf" srcId="{A13BCE39-DFBA-4BA4-BA69-44F10C7735A5}" destId="{4FCBB457-D6FD-4AAA-9EA7-3FBA20001F08}" srcOrd="1" destOrd="0" presId="urn:microsoft.com/office/officeart/2005/8/layout/list1"/>
    <dgm:cxn modelId="{7F96DF24-8016-43A7-8BD3-A215001655B3}" type="presOf" srcId="{2B00BCB5-9D3C-4B22-A3B2-B1086153E9F2}" destId="{A00906CD-D985-4F18-AD13-E0DADA1795E7}" srcOrd="1" destOrd="0" presId="urn:microsoft.com/office/officeart/2005/8/layout/list1"/>
    <dgm:cxn modelId="{3F0F9687-0E1F-4CDA-B8C0-6ED4986FB381}" srcId="{552C23C7-CA3D-43D3-BAA2-51F2DEA715F0}" destId="{2B00BCB5-9D3C-4B22-A3B2-B1086153E9F2}" srcOrd="2" destOrd="0" parTransId="{DAAB5BF7-4AB9-4E2A-8D0C-84C7ABE1E228}" sibTransId="{08D2F3E7-2D9E-4038-AA4B-E583AE497B24}"/>
    <dgm:cxn modelId="{A602BDE7-39CD-4899-8F4E-D358BED2847A}" type="presParOf" srcId="{EC29C9E3-7F24-4348-9F25-B1971A757EA7}" destId="{AF206029-A51F-4A5C-8FA4-E6BF8657C9BA}" srcOrd="0" destOrd="0" presId="urn:microsoft.com/office/officeart/2005/8/layout/list1"/>
    <dgm:cxn modelId="{E97F0F0A-BD30-4338-8378-932F1A5370EC}" type="presParOf" srcId="{AF206029-A51F-4A5C-8FA4-E6BF8657C9BA}" destId="{9ECDB36D-99F5-457B-975B-808873F5A36C}" srcOrd="0" destOrd="0" presId="urn:microsoft.com/office/officeart/2005/8/layout/list1"/>
    <dgm:cxn modelId="{33894C66-AB79-4662-B7A7-35D381EC0F23}" type="presParOf" srcId="{AF206029-A51F-4A5C-8FA4-E6BF8657C9BA}" destId="{4FCBB457-D6FD-4AAA-9EA7-3FBA20001F08}" srcOrd="1" destOrd="0" presId="urn:microsoft.com/office/officeart/2005/8/layout/list1"/>
    <dgm:cxn modelId="{900D12F8-284A-4E7D-8C72-CFB1C958E44D}" type="presParOf" srcId="{EC29C9E3-7F24-4348-9F25-B1971A757EA7}" destId="{40B9006C-BE9A-44BA-8FA8-B603800793D7}" srcOrd="1" destOrd="0" presId="urn:microsoft.com/office/officeart/2005/8/layout/list1"/>
    <dgm:cxn modelId="{4B33D2B2-F939-4E03-9396-54476DC0F2E9}" type="presParOf" srcId="{EC29C9E3-7F24-4348-9F25-B1971A757EA7}" destId="{B7D598A3-8A94-4E05-B169-7F722247F3C6}" srcOrd="2" destOrd="0" presId="urn:microsoft.com/office/officeart/2005/8/layout/list1"/>
    <dgm:cxn modelId="{EBA2A77C-A797-4760-A3CA-979F06DD6387}" type="presParOf" srcId="{EC29C9E3-7F24-4348-9F25-B1971A757EA7}" destId="{6E860EF6-5217-450C-9B23-FC854424EF51}" srcOrd="3" destOrd="0" presId="urn:microsoft.com/office/officeart/2005/8/layout/list1"/>
    <dgm:cxn modelId="{7D45F2FA-0344-4606-A161-E18387429C75}" type="presParOf" srcId="{EC29C9E3-7F24-4348-9F25-B1971A757EA7}" destId="{8BADDB2B-696E-428E-97A1-838DD67E6DFF}" srcOrd="4" destOrd="0" presId="urn:microsoft.com/office/officeart/2005/8/layout/list1"/>
    <dgm:cxn modelId="{D574111F-5D50-4C6E-9236-F059CF35881C}" type="presParOf" srcId="{8BADDB2B-696E-428E-97A1-838DD67E6DFF}" destId="{98A6E24E-1D64-4173-AF55-BFBA74AB7003}" srcOrd="0" destOrd="0" presId="urn:microsoft.com/office/officeart/2005/8/layout/list1"/>
    <dgm:cxn modelId="{D47406AA-E40C-4A41-A6A1-60512097617E}" type="presParOf" srcId="{8BADDB2B-696E-428E-97A1-838DD67E6DFF}" destId="{58B77DD7-BED6-4C34-9029-2013F5C0331B}" srcOrd="1" destOrd="0" presId="urn:microsoft.com/office/officeart/2005/8/layout/list1"/>
    <dgm:cxn modelId="{D2793465-0FBC-42BF-97DD-ECC65A4ED623}" type="presParOf" srcId="{EC29C9E3-7F24-4348-9F25-B1971A757EA7}" destId="{FC77B221-C344-46EE-83AB-0FC3BCEC00B6}" srcOrd="5" destOrd="0" presId="urn:microsoft.com/office/officeart/2005/8/layout/list1"/>
    <dgm:cxn modelId="{1770A610-BD85-43F1-99F9-F8E6C22A3BC6}" type="presParOf" srcId="{EC29C9E3-7F24-4348-9F25-B1971A757EA7}" destId="{7569EFAB-A527-4410-ACB7-7C1BABAA6572}" srcOrd="6" destOrd="0" presId="urn:microsoft.com/office/officeart/2005/8/layout/list1"/>
    <dgm:cxn modelId="{EC81649B-6784-4223-8F88-549924F52EBA}" type="presParOf" srcId="{EC29C9E3-7F24-4348-9F25-B1971A757EA7}" destId="{8B44B9A8-D855-403F-BAD9-22700A554650}" srcOrd="7" destOrd="0" presId="urn:microsoft.com/office/officeart/2005/8/layout/list1"/>
    <dgm:cxn modelId="{98084139-D2F2-44C6-88DD-D8CDD99B9B4A}" type="presParOf" srcId="{EC29C9E3-7F24-4348-9F25-B1971A757EA7}" destId="{849F2EA7-6223-4F63-A2AD-04EB8166DA17}" srcOrd="8" destOrd="0" presId="urn:microsoft.com/office/officeart/2005/8/layout/list1"/>
    <dgm:cxn modelId="{F1334B0C-C6E8-4F74-9DCC-47F0CB2B6751}" type="presParOf" srcId="{849F2EA7-6223-4F63-A2AD-04EB8166DA17}" destId="{F50FA6D7-B61A-4107-B98B-27AA92DCA0BD}" srcOrd="0" destOrd="0" presId="urn:microsoft.com/office/officeart/2005/8/layout/list1"/>
    <dgm:cxn modelId="{33344456-5D6A-4290-A43C-8CC4B114E4D3}" type="presParOf" srcId="{849F2EA7-6223-4F63-A2AD-04EB8166DA17}" destId="{A00906CD-D985-4F18-AD13-E0DADA1795E7}" srcOrd="1" destOrd="0" presId="urn:microsoft.com/office/officeart/2005/8/layout/list1"/>
    <dgm:cxn modelId="{B5FF57D0-AE80-40EB-90F0-3085F28D76AB}" type="presParOf" srcId="{EC29C9E3-7F24-4348-9F25-B1971A757EA7}" destId="{3D6C5554-CABE-47EB-B077-80AE4157CFF9}" srcOrd="9" destOrd="0" presId="urn:microsoft.com/office/officeart/2005/8/layout/list1"/>
    <dgm:cxn modelId="{641F41BA-71AD-4BA7-875E-1B89D07584A0}" type="presParOf" srcId="{EC29C9E3-7F24-4348-9F25-B1971A757EA7}" destId="{EB9E33FA-98AD-47D7-8E1B-28D8695108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598A3-8A94-4E05-B169-7F722247F3C6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BB457-D6FD-4AAA-9EA7-3FBA20001F08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Наглядные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472" y="51131"/>
        <a:ext cx="4177856" cy="825776"/>
      </dsp:txXfrm>
    </dsp:sp>
    <dsp:sp modelId="{7569EFAB-A527-4410-ACB7-7C1BABAA6572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77DD7-BED6-4C34-9029-2013F5C0331B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Словесные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472" y="1457291"/>
        <a:ext cx="4177856" cy="825776"/>
      </dsp:txXfrm>
    </dsp:sp>
    <dsp:sp modelId="{EB9E33FA-98AD-47D7-8E1B-28D869510886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906CD-D985-4F18-AD13-E0DADA1795E7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Практические</a:t>
          </a:r>
          <a:endParaRPr lang="ru-RU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867E-663A-4753-B058-B5A56E6118D6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C9E8-4B5D-4B5E-A48F-0533CDEC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867E-663A-4753-B058-B5A56E6118D6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C9E8-4B5D-4B5E-A48F-0533CDEC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867E-663A-4753-B058-B5A56E6118D6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C9E8-4B5D-4B5E-A48F-0533CDEC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867E-663A-4753-B058-B5A56E6118D6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C9E8-4B5D-4B5E-A48F-0533CDEC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867E-663A-4753-B058-B5A56E6118D6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C9E8-4B5D-4B5E-A48F-0533CDEC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867E-663A-4753-B058-B5A56E6118D6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C9E8-4B5D-4B5E-A48F-0533CDEC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867E-663A-4753-B058-B5A56E6118D6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C9E8-4B5D-4B5E-A48F-0533CDEC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8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867E-663A-4753-B058-B5A56E6118D6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C9E8-4B5D-4B5E-A48F-0533CDEC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7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867E-663A-4753-B058-B5A56E6118D6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C9E8-4B5D-4B5E-A48F-0533CDEC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78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867E-663A-4753-B058-B5A56E6118D6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C9E8-4B5D-4B5E-A48F-0533CDEC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6867E-663A-4753-B058-B5A56E6118D6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C9E8-4B5D-4B5E-A48F-0533CDEC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4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867E-663A-4753-B058-B5A56E6118D6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C9E8-4B5D-4B5E-A48F-0533CDEC1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4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lkie.net/wp-content/uploads/2017/12/ugolok-izobrazitelnogo-tvorchestva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hyperlink" Target="https://melkie.net/wp-content/uploads/2017/12/teatralnyy-ugolok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lkie.net/wp-content/uploads/2017/12/muzykalnyy-ugolok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2050" name="Picture 2" descr="https://www.onlygfx.com/wp-content/uploads/2018/10/6-watercolor-x-brush-stroke-1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149" y="5784392"/>
            <a:ext cx="687016" cy="7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1667734910_22-zefirka-club-p-fon-dlya-prezentatsii-vospitatelya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9144000" cy="67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-39794" y="1"/>
            <a:ext cx="9183793" cy="6980222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999" y="1412776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Творческие задания детям по искусству и созданию эстетической среды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860032" y="5064312"/>
            <a:ext cx="4005332" cy="144016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pPr marL="0" indent="0" algn="ctr"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Василенко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Ирина Анатольевна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 ГБОУ ЛНР УВК №14</a:t>
            </a:r>
          </a:p>
          <a:p>
            <a:pPr marL="0" indent="0" algn="ctr"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pPr algn="ctr">
              <a:buFont typeface="Arial" pitchFamily="34" charset="0"/>
              <a:buNone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7182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619268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Т/з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больше заметит и назовет</a:t>
            </a:r>
          </a:p>
        </p:txBody>
      </p:sp>
      <p:pic>
        <p:nvPicPr>
          <p:cNvPr id="3" name="Picture 4" descr="C:\Users\Admin\Desktop\detsad-211686-15080033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0" b="6068"/>
          <a:stretch/>
        </p:blipFill>
        <p:spPr bwMode="auto">
          <a:xfrm>
            <a:off x="755576" y="1700808"/>
            <a:ext cx="76328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39794" y="1"/>
            <a:ext cx="9183793" cy="6980222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7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00151"/>
            <a:ext cx="61206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Т/з «Назовите, кому что нужно»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1692864649_pushinka-top-p-predmeti-uchitelya-kartinki-dlya-detei-ins-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0" t="3390" r="2650" b="3859"/>
          <a:stretch/>
        </p:blipFill>
        <p:spPr bwMode="auto">
          <a:xfrm>
            <a:off x="1115616" y="1340768"/>
            <a:ext cx="64087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15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67253"/>
            <a:ext cx="613949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Т/з «Назовите, кто это создал»</a:t>
            </a:r>
          </a:p>
        </p:txBody>
      </p:sp>
      <p:pic>
        <p:nvPicPr>
          <p:cNvPr id="3" name="Picture 4" descr="C:\Users\Admin\Desktop\img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22215"/>
            <a:ext cx="7344816" cy="395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39794" y="1"/>
            <a:ext cx="9183793" cy="6980222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6672"/>
            <a:ext cx="6840760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Т/з «Подбери для каждого букета вазу»</a:t>
            </a:r>
          </a:p>
        </p:txBody>
      </p:sp>
      <p:pic>
        <p:nvPicPr>
          <p:cNvPr id="3" name="Picture 6" descr="C:\Users\Admin\Desktop\detsad-208705-14486229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2" r="31792" b="12041"/>
          <a:stretch/>
        </p:blipFill>
        <p:spPr bwMode="auto">
          <a:xfrm>
            <a:off x="1075038" y="1484784"/>
            <a:ext cx="716937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39794" y="1"/>
            <a:ext cx="9183793" cy="6980222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53" y="476671"/>
            <a:ext cx="68407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Т/з «У куклы день рождения»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C:\Users\Admin\Desktop\detsad-1117006-14973847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r="3857" b="16158"/>
          <a:stretch/>
        </p:blipFill>
        <p:spPr bwMode="auto">
          <a:xfrm>
            <a:off x="1236394" y="1484784"/>
            <a:ext cx="691276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-39794" y="1"/>
            <a:ext cx="9183793" cy="6980222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730" y="692696"/>
            <a:ext cx="669674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Т/з «Кукле на день рождения подарили картину»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1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76" y="2060848"/>
            <a:ext cx="4320480" cy="4392488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-39794" y="1"/>
            <a:ext cx="9183793" cy="6980222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1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3" y="3356992"/>
            <a:ext cx="8058027" cy="3024336"/>
          </a:xfrm>
          <a:prstGeom prst="roundRect">
            <a:avLst/>
          </a:prstGeom>
          <a:solidFill>
            <a:srgbClr val="FFFF99"/>
          </a:solidFill>
          <a:ln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прогулке и повседневных ситуациях следует обращать внимание на необычные явления, предметы, поддерживать и стимулировать желание детей передавать впечатления в собственной деятельности и замечать «секреты» художников в отображении красоты мира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3074" name="Picture 2" descr="C:\Users\Admin\Desktop\detsad-234516-1466087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497221" cy="2998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Admin\Desktop\7688729-kartinki-deti-na-progulke-v-detskom-sadu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658671" cy="2998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2901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7704856" cy="24482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Актуализировать опыт детей позволяет организация совместной с детьми деятельности по оформлению выставки, тематического альбома, ролевых игр по мотивам произведений и с использованием визуального ряда.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4098" name="Picture 2" descr="C:\Users\Admin\Desktop\5813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2851846"/>
            <a:ext cx="5292588" cy="3525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308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вырезанным скругленным углом 6"/>
          <p:cNvSpPr/>
          <p:nvPr/>
        </p:nvSpPr>
        <p:spPr>
          <a:xfrm>
            <a:off x="1443364" y="2492896"/>
            <a:ext cx="7305099" cy="3816423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   реализации    задач    художественно- эстетического развития </a:t>
            </a:r>
            <a:r>
              <a:rPr lang="ru-RU" sz="2400" b="1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детском саду педагог в качестве воспитательных и обучающих средств использует  окружающую  дошкольников  среду (помещение,  игрушки,  предметы  интерьера), самостоятельную    деятельность    детей    в различных  режимных  моментах.  Предметно- пространственная  среда  образуется  в  виде </a:t>
            </a:r>
            <a:r>
              <a:rPr lang="ru-RU" sz="2400" b="1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центров    </a:t>
            </a:r>
            <a:r>
              <a:rPr lang="ru-RU" sz="2400" b="1" u="sng" spc="-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познавательной    и    творческой </a:t>
            </a:r>
            <a:r>
              <a:rPr lang="ru-RU" sz="2400" b="1" u="sng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активности.</a:t>
            </a:r>
            <a:endParaRPr lang="ru-RU" sz="2400" b="1" u="sng" spc="-2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0246" y="332656"/>
            <a:ext cx="7782840" cy="15841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spc="-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3200" b="1" spc="-7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6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предметно-</a:t>
            </a:r>
            <a:r>
              <a:rPr lang="ru-RU" sz="3200" b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пространственной </a:t>
            </a:r>
            <a:r>
              <a:rPr lang="ru-RU" sz="3200" b="1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3200" b="1" spc="-15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spc="-1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3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рамках</a:t>
            </a:r>
            <a:r>
              <a:rPr lang="ru-RU" sz="3200" b="1" spc="-1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6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эстетического</a:t>
            </a:r>
            <a:r>
              <a:rPr lang="ru-RU" sz="3200" b="1" spc="-8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ДОКУМЕНТЫ\p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15566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6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5297" y="476672"/>
            <a:ext cx="7782840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spc="-4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изобразительного искусства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315" y="2348880"/>
            <a:ext cx="4969927" cy="3044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 indent="2540" algn="just">
              <a:lnSpc>
                <a:spcPct val="107100"/>
              </a:lnSpc>
              <a:spcBef>
                <a:spcPts val="85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</a:t>
            </a:r>
            <a:r>
              <a:rPr lang="ru-RU" sz="20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репродукции</a:t>
            </a:r>
            <a:r>
              <a:rPr lang="ru-RU" sz="20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картин,</a:t>
            </a:r>
            <a:r>
              <a:rPr lang="ru-RU" sz="20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уменьшенные</a:t>
            </a:r>
            <a:r>
              <a:rPr lang="ru-RU" sz="2000"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копии</a:t>
            </a:r>
            <a:r>
              <a:rPr lang="ru-RU" sz="20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архитектурных</a:t>
            </a:r>
            <a:r>
              <a:rPr lang="ru-RU" sz="2000" b="1" spc="-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spc="-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скульптурных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объектов,</a:t>
            </a:r>
            <a:r>
              <a:rPr lang="ru-RU" sz="2000" b="1" spc="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игрушки,</a:t>
            </a:r>
            <a:r>
              <a:rPr lang="ru-RU" sz="2000" b="1" spc="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посуду</a:t>
            </a:r>
            <a:r>
              <a:rPr lang="ru-RU" sz="2000" b="1" spc="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spc="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предметы</a:t>
            </a:r>
            <a:r>
              <a:rPr lang="ru-RU" sz="2000" b="1" spc="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интерьера</a:t>
            </a:r>
            <a:r>
              <a:rPr lang="ru-RU" sz="2000" b="1" spc="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spc="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народном</a:t>
            </a:r>
            <a:r>
              <a:rPr lang="ru-RU" sz="2000" b="1" spc="8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стиле.</a:t>
            </a:r>
            <a:r>
              <a:rPr lang="ru-RU" sz="2000" b="1" spc="35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spc="3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центре</a:t>
            </a:r>
            <a:r>
              <a:rPr lang="ru-RU" sz="2000" b="1" spc="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искусства</a:t>
            </a:r>
            <a:r>
              <a:rPr lang="ru-RU" sz="2000" b="1" spc="3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предусматривается</a:t>
            </a:r>
            <a:r>
              <a:rPr lang="ru-RU" sz="2000" b="1" spc="3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ru-RU" sz="2000" b="1" spc="3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000" b="1" spc="3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ru-RU" sz="2000" b="1" spc="3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продуктивного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r>
              <a:rPr lang="ru-RU" sz="2000" b="1" spc="1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6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b="1" spc="18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000" b="1" spc="1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столами</a:t>
            </a:r>
            <a:r>
              <a:rPr lang="ru-RU" sz="2000" b="1" spc="1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000" b="1" spc="1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партами.</a:t>
            </a:r>
            <a:r>
              <a:rPr lang="ru-RU" sz="2000" b="1" spc="1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spc="165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2540" algn="just">
              <a:lnSpc>
                <a:spcPct val="107100"/>
              </a:lnSpc>
              <a:spcBef>
                <a:spcPts val="85"/>
              </a:spcBef>
            </a:pPr>
            <a:endParaRPr lang="en-US" sz="2000" spc="165" dirty="0">
              <a:latin typeface="+mj-lt"/>
              <a:cs typeface="Microsoft Sans Serif"/>
            </a:endParaRPr>
          </a:p>
        </p:txBody>
      </p:sp>
      <p:pic>
        <p:nvPicPr>
          <p:cNvPr id="9" name="object 4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0064" y="4437112"/>
            <a:ext cx="3240408" cy="2232248"/>
          </a:xfrm>
          <a:prstGeom prst="rect">
            <a:avLst/>
          </a:prstGeom>
        </p:spPr>
      </p:pic>
      <p:pic>
        <p:nvPicPr>
          <p:cNvPr id="12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2120" y="1844824"/>
            <a:ext cx="316835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66154" y="404664"/>
            <a:ext cx="7810302" cy="6120680"/>
          </a:xfrm>
          <a:prstGeom prst="ellipse">
            <a:avLst/>
          </a:prstGeom>
          <a:solidFill>
            <a:srgbClr val="FFFF99"/>
          </a:solidFill>
          <a:ln>
            <a:solidFill>
              <a:srgbClr val="FF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творческой личности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 из важных задач педагогической теории и практики на современном этапе. </a:t>
            </a:r>
          </a:p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ее должно начаться уже в дошкольном детстве. 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1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72" y="3429000"/>
            <a:ext cx="818456" cy="47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D:\ДОКУМЕНТЫ\p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15566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5297" y="476672"/>
            <a:ext cx="7782840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Театральный уголок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1674674"/>
            <a:ext cx="5760640" cy="2592324"/>
          </a:xfrm>
          <a:prstGeom prst="rect">
            <a:avLst/>
          </a:prstGeom>
        </p:spPr>
      </p:pic>
      <p:pic>
        <p:nvPicPr>
          <p:cNvPr id="13" name="object 9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9752" y="4365104"/>
            <a:ext cx="5616938" cy="223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5297" y="476672"/>
            <a:ext cx="7782840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уголок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7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353" y="3764948"/>
            <a:ext cx="3757348" cy="27426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5297" y="1621118"/>
            <a:ext cx="727280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зоне музыкального искусства находится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колонка 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коллекция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аудиозаписей,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инструменты: погремушки, трещотки, ксилофон, ложки, колокольчики, дудочки, свистульки, барабан балалайка, бубен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2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8064" y="3492749"/>
            <a:ext cx="2664296" cy="30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4098" name="Picture 2" descr="https://cspsid-pechatniki.ru/800/600/https/4.bp.blogspot.com/-Nr0xX9q4R9s/W8cRSkwrhBI/AAAAAAAADHI/nZ1OwkzFA8oCnPzXUVK-ODaisfYYPu82wCLcBGAs/s1600/img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 t="45958" r="15841" b="6654"/>
          <a:stretch/>
        </p:blipFill>
        <p:spPr bwMode="auto">
          <a:xfrm>
            <a:off x="683568" y="4356013"/>
            <a:ext cx="4680520" cy="2501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64972" y="260648"/>
            <a:ext cx="6367557" cy="172819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972" y="2090172"/>
            <a:ext cx="75634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Положительные эмоции взрослых сопровождают творческий процесс. Чтобы развивать у детей творческие способности педагог и родители должны быть сами творческими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людьми.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2050" name="Picture 2" descr="https://www.onlygfx.com/wp-content/uploads/2018/10/6-watercolor-x-brush-stroke-1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149" y="5784392"/>
            <a:ext cx="687016" cy="7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1667734910_22-zefirka-club-p-fon-dlya-prezentatsii-vospitatelya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" y="165578"/>
            <a:ext cx="9144000" cy="67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-39794" y="1"/>
            <a:ext cx="9183793" cy="6980222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374" y="1124744"/>
            <a:ext cx="79928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«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Обучить творчеству нельзя, но это вовсе не значит, что нельзя воспитателю содействовать его образованию и проявлению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2102" y="5399671"/>
            <a:ext cx="4280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Выготский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Л.С.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5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299252" y="332656"/>
            <a:ext cx="6937044" cy="2520280"/>
          </a:xfrm>
          <a:prstGeom prst="snip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деятельность ребенка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носила творческий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характер, необходимо создавать определенные условия: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373" y="3068960"/>
            <a:ext cx="6552728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Прежде всего, связь обучения с жизнью ребенка;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также, чтобы новые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знания 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умения он мог применить;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Познание мира должно носить наглядный характер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0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9456" y="332656"/>
            <a:ext cx="6894832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Приёмы художественно-эстетического развития дошкольников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2578173"/>
              </p:ext>
            </p:extLst>
          </p:nvPr>
        </p:nvGraphicFramePr>
        <p:xfrm>
          <a:off x="629941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63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4" y="678813"/>
            <a:ext cx="6179563" cy="93610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Наглядные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1614917"/>
            <a:ext cx="6179563" cy="4401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наблюдение;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визуальное обследование предметов;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рассматривание образца;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картин, репродукций и иллюстраций;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демонстрация выполнения действий, метод прямого показа (сопровождается словесными комментариями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ДОКУМЕНТЫ\p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15566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673182"/>
            <a:ext cx="6480720" cy="93610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ловесные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14917"/>
            <a:ext cx="6480720" cy="41703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ru-RU" sz="26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ситуативный разговор;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6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сравнения картин;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6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искусствоведческий рассказ, художественное слово;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6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литературных текстов (стихотворения, рассказы) и образцов устного народного творчества (загадки, </a:t>
            </a:r>
            <a:r>
              <a:rPr lang="ru-RU" sz="26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6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6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6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указания и пояснения воспитателя к наглядным средствам</a:t>
            </a:r>
            <a:r>
              <a:rPr lang="ru-RU" sz="26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6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673182"/>
            <a:ext cx="6480720" cy="93610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Практические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862" y="1690437"/>
            <a:ext cx="6480720" cy="22467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отрабатывание формообразующих движений рукой;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доведение движений до автоматизма;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на черновиках.</a:t>
            </a:r>
          </a:p>
        </p:txBody>
      </p:sp>
      <p:pic>
        <p:nvPicPr>
          <p:cNvPr id="2050" name="Picture 2" descr="C:\Users\Admin\Desktop\600ee24004eec0251e77f6aa2914c32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937206"/>
            <a:ext cx="5056340" cy="26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1336" y="350713"/>
            <a:ext cx="6732644" cy="19442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Творческие задания для детей по искусству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673938"/>
            <a:ext cx="496855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Т/з «Назовите одним словом»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f72db9ec2cdda7be08d91ec29632c069-80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576064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0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06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2050" name="Picture 2" descr="https://www.onlygfx.com/wp-content/uploads/2018/10/6-watercolor-x-brush-stroke-1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149" y="5784392"/>
            <a:ext cx="687016" cy="7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1667734910_22-zefirka-club-p-fon-dlya-prezentatsii-vospitatelya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93" y="74420"/>
            <a:ext cx="9144000" cy="675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-39794" y="1"/>
            <a:ext cx="9183793" cy="6980222"/>
          </a:xfrm>
          <a:prstGeom prst="frame">
            <a:avLst>
              <a:gd name="adj1" fmla="val 1706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052736"/>
            <a:ext cx="4824536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Т/з «Кто художник?»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Admin\Desktop\a5e7c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1"/>
            <a:ext cx="6675993" cy="415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Gabriola"/>
        <a:ea typeface=""/>
        <a:cs typeface=""/>
      </a:majorFont>
      <a:minorFont>
        <a:latin typeface="Gabriol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483</Words>
  <Application>Microsoft Office PowerPoint</Application>
  <PresentationFormat>Экран (4:3)</PresentationFormat>
  <Paragraphs>53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Gabriola</vt:lpstr>
      <vt:lpstr>Times New Roman</vt:lpstr>
      <vt:lpstr>Wingdings</vt:lpstr>
      <vt:lpstr>Microsoft Sans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84</cp:revision>
  <dcterms:created xsi:type="dcterms:W3CDTF">2023-08-16T06:25:50Z</dcterms:created>
  <dcterms:modified xsi:type="dcterms:W3CDTF">2024-05-07T11:36:28Z</dcterms:modified>
</cp:coreProperties>
</file>