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74" r:id="rId4"/>
    <p:sldId id="258" r:id="rId5"/>
    <p:sldId id="273" r:id="rId6"/>
    <p:sldId id="269" r:id="rId7"/>
    <p:sldId id="262" r:id="rId8"/>
    <p:sldId id="270" r:id="rId9"/>
    <p:sldId id="271" r:id="rId10"/>
    <p:sldId id="263" r:id="rId11"/>
    <p:sldId id="275" r:id="rId12"/>
    <p:sldId id="272" r:id="rId13"/>
    <p:sldId id="264" r:id="rId14"/>
    <p:sldId id="266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Какой из регионов Московской области Вас привлекает?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Раменский район</c:v>
                </c:pt>
                <c:pt idx="1">
                  <c:v>Коломенский район</c:v>
                </c:pt>
                <c:pt idx="2">
                  <c:v>Егорьевский район</c:v>
                </c:pt>
                <c:pt idx="3">
                  <c:v>Воскресенский район</c:v>
                </c:pt>
                <c:pt idx="4">
                  <c:v>Другой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60</c:v>
                </c:pt>
                <c:pt idx="2">
                  <c:v>10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618961350346088"/>
          <c:y val="0.17178560021108769"/>
          <c:w val="0.27436986034711808"/>
          <c:h val="0.68089895393567368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спортивный туризм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20-40 лет</c:v>
                </c:pt>
                <c:pt idx="1">
                  <c:v>40-65 лет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приключенческий туризм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20-40 лет</c:v>
                </c:pt>
                <c:pt idx="1">
                  <c:v>40-65 лет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30</c:v>
                </c:pt>
                <c:pt idx="1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культурно-познавательный туризм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20-40 лет</c:v>
                </c:pt>
                <c:pt idx="1">
                  <c:v>40-65 лет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10</c:v>
                </c:pt>
                <c:pt idx="1">
                  <c:v>60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деловой туризм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20-40 лет</c:v>
                </c:pt>
                <c:pt idx="1">
                  <c:v>40-65 лет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10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472384"/>
        <c:axId val="51712512"/>
      </c:barChart>
      <c:catAx>
        <c:axId val="51472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1712512"/>
        <c:crosses val="autoZero"/>
        <c:auto val="1"/>
        <c:lblAlgn val="ctr"/>
        <c:lblOffset val="100"/>
        <c:noMultiLvlLbl val="0"/>
      </c:catAx>
      <c:valAx>
        <c:axId val="51712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1472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446060561874205"/>
          <c:y val="0.21331924277772488"/>
          <c:w val="0.25628013512199865"/>
          <c:h val="0.5256587382618903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9A6B-DD8D-4185-8761-4F5C9D510E45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F167-7FA6-474C-8818-02CB2AB77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37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9A6B-DD8D-4185-8761-4F5C9D510E45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F167-7FA6-474C-8818-02CB2AB77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324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9A6B-DD8D-4185-8761-4F5C9D510E45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F167-7FA6-474C-8818-02CB2AB77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080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9A6B-DD8D-4185-8761-4F5C9D510E45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F167-7FA6-474C-8818-02CB2AB77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660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9A6B-DD8D-4185-8761-4F5C9D510E45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F167-7FA6-474C-8818-02CB2AB77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801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9A6B-DD8D-4185-8761-4F5C9D510E45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F167-7FA6-474C-8818-02CB2AB77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25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9A6B-DD8D-4185-8761-4F5C9D510E45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F167-7FA6-474C-8818-02CB2AB77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81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9A6B-DD8D-4185-8761-4F5C9D510E45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F167-7FA6-474C-8818-02CB2AB77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74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9A6B-DD8D-4185-8761-4F5C9D510E45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F167-7FA6-474C-8818-02CB2AB77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251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9A6B-DD8D-4185-8761-4F5C9D510E45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F167-7FA6-474C-8818-02CB2AB77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444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9A6B-DD8D-4185-8761-4F5C9D510E45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F167-7FA6-474C-8818-02CB2AB77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26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9A6B-DD8D-4185-8761-4F5C9D510E45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4F167-7FA6-474C-8818-02CB2AB77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17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arenda.sirenabus.com/zakaz-mikroavtobusov/ford-transi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93508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800" b="1" dirty="0" smtClean="0"/>
              <a:t>Муниципальное </a:t>
            </a:r>
            <a:r>
              <a:rPr lang="ru-RU" sz="2800" b="1" dirty="0"/>
              <a:t>общеобразовательное учреждение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 «Средняя общеобразовательная школа </a:t>
            </a:r>
            <a:r>
              <a:rPr lang="ru-RU" sz="2800" b="1" dirty="0" smtClean="0"/>
              <a:t>«МОУ СОШ № 3»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 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 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1800" b="1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b="1" dirty="0"/>
          </a:p>
          <a:p>
            <a:pPr algn="ctr"/>
            <a:r>
              <a:rPr lang="ru-RU" b="1" dirty="0"/>
              <a:t>ИССЛЕДОВАТЕЛЬСКАЯ </a:t>
            </a:r>
            <a:r>
              <a:rPr lang="ru-RU" b="1" dirty="0" smtClean="0"/>
              <a:t>РАБОТА</a:t>
            </a:r>
            <a:r>
              <a:rPr lang="ru-RU" b="1" dirty="0"/>
              <a:t> </a:t>
            </a:r>
            <a:endParaRPr lang="ru-RU" dirty="0"/>
          </a:p>
          <a:p>
            <a:pPr marL="0" indent="0" algn="ctr">
              <a:buNone/>
            </a:pPr>
            <a:r>
              <a:rPr lang="ru-RU" b="1" dirty="0"/>
              <a:t>на тему: «Коломна - </a:t>
            </a:r>
            <a:r>
              <a:rPr lang="ru-RU" b="1" dirty="0" smtClean="0"/>
              <a:t> </a:t>
            </a:r>
            <a:r>
              <a:rPr lang="ru-RU" b="1" dirty="0"/>
              <a:t>будущего»</a:t>
            </a:r>
            <a:endParaRPr lang="ru-RU" dirty="0"/>
          </a:p>
          <a:p>
            <a:pPr marL="0" indent="0" algn="ctr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ru-RU" dirty="0" smtClean="0"/>
              <a:t>Выполнила: </a:t>
            </a:r>
            <a:endParaRPr lang="ru-RU" dirty="0"/>
          </a:p>
          <a:p>
            <a:pPr marL="0" indent="0" algn="r">
              <a:buNone/>
            </a:pPr>
            <a:r>
              <a:rPr lang="ru-RU" dirty="0"/>
              <a:t>у</a:t>
            </a:r>
            <a:r>
              <a:rPr lang="ru-RU" dirty="0" smtClean="0"/>
              <a:t>ченица 9 класса</a:t>
            </a:r>
          </a:p>
          <a:p>
            <a:pPr marL="0" indent="0" algn="r">
              <a:buNone/>
            </a:pPr>
            <a:r>
              <a:rPr lang="ru-RU" dirty="0" smtClean="0"/>
              <a:t>Губанова Алина Сергеевна</a:t>
            </a:r>
            <a:r>
              <a:rPr lang="ru-RU" dirty="0"/>
              <a:t> </a:t>
            </a:r>
          </a:p>
          <a:p>
            <a:pPr marL="0" indent="0" algn="r">
              <a:buNone/>
            </a:pPr>
            <a:r>
              <a:rPr lang="ru-RU" dirty="0"/>
              <a:t>Руководитель: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</a:t>
            </a:r>
            <a:r>
              <a:rPr lang="ru-RU" dirty="0" smtClean="0"/>
              <a:t>  </a:t>
            </a:r>
            <a:r>
              <a:rPr lang="ru-RU" dirty="0" err="1" smtClean="0"/>
              <a:t>Роева</a:t>
            </a:r>
            <a:r>
              <a:rPr lang="ru-RU" dirty="0" smtClean="0"/>
              <a:t> Наталья Александровна</a:t>
            </a:r>
            <a:endParaRPr lang="ru-RU" dirty="0"/>
          </a:p>
          <a:p>
            <a:pPr marL="0" indent="0" algn="r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Воскресенск, </a:t>
            </a:r>
            <a:r>
              <a:rPr lang="ru-RU" dirty="0" smtClean="0">
                <a:solidFill>
                  <a:schemeClr val="tx1"/>
                </a:solidFill>
              </a:rPr>
              <a:t>2023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49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264" cy="141763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2800" dirty="0"/>
              <a:t>Название маршрута</a:t>
            </a:r>
            <a:r>
              <a:rPr lang="ru-RU" sz="2800" dirty="0" smtClean="0"/>
              <a:t>: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>«Коломна – город прошлого и будущего»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ru-RU" b="1" dirty="0"/>
          </a:p>
          <a:p>
            <a:pPr algn="just"/>
            <a:r>
              <a:rPr lang="ru-RU" dirty="0"/>
              <a:t>Категория потребителей: </a:t>
            </a:r>
            <a:r>
              <a:rPr lang="ru-RU" dirty="0" smtClean="0"/>
              <a:t>гости и жители </a:t>
            </a:r>
            <a:r>
              <a:rPr lang="ru-RU" dirty="0"/>
              <a:t>города Коломны.</a:t>
            </a:r>
          </a:p>
          <a:p>
            <a:pPr algn="just"/>
            <a:r>
              <a:rPr lang="ru-RU" dirty="0"/>
              <a:t>Цель программы: организация культурно-познавательного маршрута.</a:t>
            </a:r>
          </a:p>
          <a:p>
            <a:pPr algn="just"/>
            <a:r>
              <a:rPr lang="ru-RU" dirty="0"/>
              <a:t>Задачи программы: расширение границ спектра услуг; организация культурно-познавательного маршрута.</a:t>
            </a:r>
          </a:p>
          <a:p>
            <a:pPr algn="just"/>
            <a:r>
              <a:rPr lang="ru-RU" dirty="0"/>
              <a:t>Маршрут: программа «Коломна - город прошлого и будущего» включает в себя следующие объекты:</a:t>
            </a:r>
          </a:p>
          <a:p>
            <a:pPr algn="just"/>
            <a:r>
              <a:rPr lang="ru-RU" dirty="0"/>
              <a:t>1.Парк  Мира.</a:t>
            </a:r>
          </a:p>
          <a:p>
            <a:pPr algn="just"/>
            <a:r>
              <a:rPr lang="ru-RU" dirty="0"/>
              <a:t>2.Коломенский Кремль.</a:t>
            </a:r>
          </a:p>
          <a:p>
            <a:pPr algn="just"/>
            <a:r>
              <a:rPr lang="ru-RU" dirty="0"/>
              <a:t>3.Памятник Дмитрию Донскому.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80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Наш маршрут </a:t>
            </a:r>
            <a:endParaRPr lang="ru-RU" dirty="0"/>
          </a:p>
        </p:txBody>
      </p:sp>
      <p:pic>
        <p:nvPicPr>
          <p:cNvPr id="2050" name="Picture 2" descr="C:\Users\USER\Desktop\школа\20-21\ДЕНЬ НАУКИ\АЛИНА\IMG-20210202-WA00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104456" cy="507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школа\20-21\ДЕНЬ НАУКИ\АЛИНА\IMG-20210202-WA0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429717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526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522514"/>
            <a:ext cx="10153128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276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Также во второй главе произведен расчет </a:t>
            </a:r>
            <a:r>
              <a:rPr lang="ru-RU" dirty="0"/>
              <a:t>стоимости экскурсии</a:t>
            </a:r>
            <a:r>
              <a:rPr lang="ru-RU" b="1" dirty="0"/>
              <a:t>.</a:t>
            </a:r>
            <a:endParaRPr lang="ru-RU" dirty="0"/>
          </a:p>
          <a:p>
            <a:pPr algn="just"/>
            <a:r>
              <a:rPr lang="ru-RU" dirty="0"/>
              <a:t>В стоимость экскурсии «Коломна – город прошлого и будущего» входит:</a:t>
            </a:r>
          </a:p>
          <a:p>
            <a:pPr algn="just"/>
            <a:r>
              <a:rPr lang="ru-RU" dirty="0"/>
              <a:t>1.Трансфер: осуществляется автобусом </a:t>
            </a:r>
            <a:r>
              <a:rPr lang="ru-RU" dirty="0" err="1">
                <a:hlinkClick r:id="rId2"/>
              </a:rPr>
              <a:t>Ford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Transit</a:t>
            </a:r>
            <a:r>
              <a:rPr lang="ru-RU" dirty="0"/>
              <a:t> на 25 мест, стоимость аренды 1000 рублей в час, время аренды – 6 часов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П</a:t>
            </a:r>
            <a:r>
              <a:rPr lang="ru-RU" dirty="0" smtClean="0"/>
              <a:t>ри </a:t>
            </a:r>
            <a:r>
              <a:rPr lang="ru-RU" dirty="0"/>
              <a:t>наборе </a:t>
            </a:r>
            <a:r>
              <a:rPr lang="ru-RU" dirty="0" smtClean="0"/>
              <a:t>группы в </a:t>
            </a:r>
            <a:r>
              <a:rPr lang="ru-RU" dirty="0"/>
              <a:t>14 человек фирма покрывает свои затраты. Если группа в 14 человек не набирается, то фирма несет убыток. При условии полного набора группы в 25 человек прибыль турфирмы от одной поездки составляет 4419 руб.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22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Добро пожаловать в Коломну!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Доклад закончен. 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848" y="1700808"/>
            <a:ext cx="8229600" cy="45259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 smtClean="0"/>
          </a:p>
        </p:txBody>
      </p:sp>
      <p:pic>
        <p:nvPicPr>
          <p:cNvPr id="3074" name="Picture 2" descr="C:\Users\USER\Desktop\школа\20-21\ДЕНЬ НАУКИ\АЛИНА\IMG-20210202-WA0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07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ru-RU" sz="5400" dirty="0" smtClean="0"/>
          </a:p>
          <a:p>
            <a:endParaRPr lang="ru-RU" sz="5400" dirty="0"/>
          </a:p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698773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Актуальность исследования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/>
              <a:t>Туризм в Подмосковье является одной из главной и динамично-развивающейся отраслей экономики. С каждым город увеличивается число желающих посетить интересные и привлекательные места Московской области. Особенно это актуально становится в ближайшее время в связи со сложившейся ситуацией. </a:t>
            </a:r>
            <a:r>
              <a:rPr lang="ru-RU" sz="2000" dirty="0" smtClean="0"/>
              <a:t>Поэтому, </a:t>
            </a:r>
            <a:r>
              <a:rPr lang="ru-RU" sz="2000" b="1" dirty="0" smtClean="0"/>
              <a:t>актуальность</a:t>
            </a:r>
            <a:r>
              <a:rPr lang="ru-RU" sz="2000" dirty="0" smtClean="0"/>
              <a:t> данного исследования заключается в том, что, мы, подрастающее </a:t>
            </a:r>
            <a:r>
              <a:rPr lang="ru-RU" sz="2000" dirty="0"/>
              <a:t>поколение должны знать свою историю для того, чтобы будущему поколению оставить наследие прошлого. Не зная прошлого, невозможно построить счастливое будущее, а настоящее является связующим звеном. Поэтому, мы, старшеклассники должны бережно относиться к своей истории, внимательно изучая ее, узнавая новые факты, и вносить свой посильный вклад в изучение прошлого для </a:t>
            </a:r>
            <a:r>
              <a:rPr lang="ru-RU" sz="2000" dirty="0" smtClean="0"/>
              <a:t>будущего, разрабатывая маршруты с целью привлечения инвестиций в города Подмосковья.</a:t>
            </a:r>
            <a:endParaRPr lang="ru-RU" sz="2000" dirty="0"/>
          </a:p>
          <a:p>
            <a:pPr marL="0" indent="0" algn="just">
              <a:buNone/>
            </a:pPr>
            <a:endParaRPr lang="ru-RU" sz="1800" b="1" dirty="0" smtClean="0"/>
          </a:p>
          <a:p>
            <a:pPr marL="0" indent="0" algn="just">
              <a:buNone/>
            </a:pP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56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Объект и предмет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just"/>
            <a:r>
              <a:rPr lang="ru-RU" b="1" dirty="0" smtClean="0"/>
              <a:t>Объект</a:t>
            </a:r>
            <a:r>
              <a:rPr lang="ru-RU" dirty="0" smtClean="0"/>
              <a:t> исследования – культурно-познавательный туризм как один из видов туризма.</a:t>
            </a:r>
          </a:p>
          <a:p>
            <a:pPr algn="just"/>
            <a:r>
              <a:rPr lang="ru-RU" b="1" dirty="0" smtClean="0"/>
              <a:t>Предмет </a:t>
            </a:r>
            <a:r>
              <a:rPr lang="ru-RU" dirty="0" smtClean="0"/>
              <a:t>исследования – историко-культурный потенциал Коломны.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002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> Цель, задачи и новизна исследования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:</a:t>
            </a:r>
          </a:p>
          <a:p>
            <a:r>
              <a:rPr lang="ru-RU" dirty="0" smtClean="0"/>
              <a:t>исследовать историко-культурный </a:t>
            </a:r>
            <a:r>
              <a:rPr lang="ru-RU" dirty="0"/>
              <a:t>потенциала города Коломны и </a:t>
            </a:r>
            <a:r>
              <a:rPr lang="ru-RU" dirty="0" smtClean="0"/>
              <a:t>разработать маршрут.</a:t>
            </a:r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реализации поставленной цели необходимо решить следующие </a:t>
            </a:r>
            <a:r>
              <a:rPr lang="ru-RU" b="1" dirty="0"/>
              <a:t>задачи</a:t>
            </a:r>
            <a:r>
              <a:rPr lang="ru-RU" dirty="0"/>
              <a:t>:</a:t>
            </a:r>
          </a:p>
          <a:p>
            <a:r>
              <a:rPr lang="ru-RU" dirty="0" smtClean="0"/>
              <a:t>выявить </a:t>
            </a:r>
            <a:r>
              <a:rPr lang="ru-RU" dirty="0"/>
              <a:t>предпочтения для отдыха разных возрастных групп (опрос в социальных сетях);</a:t>
            </a:r>
          </a:p>
          <a:p>
            <a:r>
              <a:rPr lang="ru-RU" dirty="0" smtClean="0"/>
              <a:t>проанализировать </a:t>
            </a:r>
            <a:r>
              <a:rPr lang="ru-RU" dirty="0"/>
              <a:t>историко-культурный потенциал Коломны;</a:t>
            </a:r>
          </a:p>
          <a:p>
            <a:r>
              <a:rPr lang="ru-RU" dirty="0" smtClean="0"/>
              <a:t>разработать </a:t>
            </a:r>
            <a:r>
              <a:rPr lang="ru-RU" dirty="0"/>
              <a:t>культурно-познавательный маршрут по городу Коломна. </a:t>
            </a:r>
          </a:p>
          <a:p>
            <a:pPr marL="0" indent="0">
              <a:buNone/>
            </a:pPr>
            <a:r>
              <a:rPr lang="ru-RU" b="1" dirty="0"/>
              <a:t>Новизна</a:t>
            </a:r>
            <a:r>
              <a:rPr lang="ru-RU" dirty="0"/>
              <a:t> данного исследования заключается в анализе туристского потенциала Коломны и разработке маршрута по историческим местам города.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0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Въезд в Коломну</a:t>
            </a:r>
            <a:endParaRPr lang="ru-RU" dirty="0"/>
          </a:p>
        </p:txBody>
      </p:sp>
      <p:pic>
        <p:nvPicPr>
          <p:cNvPr id="1026" name="Picture 2" descr="C:\Users\USER\Desktop\школа\20-21\ДЕНЬ НАУКИ\АЛИНА\IMG-20210202-WA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67240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школа\20-21\ДЕНЬ НАУКИ\АЛИНА\IMG-20210202-WA0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432047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448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sz="2400" dirty="0"/>
              <a:t>Первая глава посвящена </a:t>
            </a:r>
            <a:r>
              <a:rPr lang="ru-RU" sz="2400" dirty="0" smtClean="0"/>
              <a:t>теоретическим основам </a:t>
            </a:r>
            <a:r>
              <a:rPr lang="ru-RU" sz="2400" b="1" dirty="0" smtClean="0"/>
              <a:t> </a:t>
            </a:r>
            <a:r>
              <a:rPr lang="ru-RU" sz="2400" dirty="0"/>
              <a:t>исследования культурно-познавательного туризма в современных </a:t>
            </a:r>
            <a:r>
              <a:rPr lang="ru-RU" sz="2400" dirty="0" smtClean="0"/>
              <a:t>условиях, проанализировано культурно-историческое наследие Коломны, а также отмечено, что в городе насчитывается 420 объектов, </a:t>
            </a:r>
            <a:r>
              <a:rPr lang="ru-RU" sz="2400" dirty="0"/>
              <a:t>а 70 из них имеют федеральное значение</a:t>
            </a:r>
            <a:r>
              <a:rPr lang="ru-RU" sz="2400" dirty="0" smtClean="0"/>
              <a:t>. Специфика формирования культурно-познавательного тура также отражена в 1 главе.</a:t>
            </a: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1 глава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6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ru-RU" sz="2400" b="1" dirty="0"/>
              <a:t>Разработка культурно-познавательного маршрута с использованием потенциала города Коломны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sz="3000" dirty="0"/>
              <a:t>С целью разработки программы культурно-познавательного маршрута по городу Коломна нами было проведено анкетирование, а также онлайн опрос в социальных сетях. Мы выявили предпочтения людей разной возрастной группы (от 20-65 лет). В исследовании приняли участие 100 человек. Нужно было ответить на вопросы:</a:t>
            </a:r>
          </a:p>
          <a:p>
            <a:pPr lvl="0" algn="just"/>
            <a:r>
              <a:rPr lang="ru-RU" sz="3000" dirty="0"/>
              <a:t>Какой из регионов Московской области Вас привлекает?</a:t>
            </a:r>
          </a:p>
          <a:p>
            <a:pPr lvl="0" algn="just"/>
            <a:r>
              <a:rPr lang="ru-RU" sz="3000" dirty="0"/>
              <a:t>Какой вид туризма для Вас интересен?</a:t>
            </a:r>
            <a:endParaRPr lang="ru-RU" sz="3000" dirty="0" smtClean="0"/>
          </a:p>
          <a:p>
            <a:pPr marL="0" indent="0" algn="just">
              <a:buNone/>
            </a:pPr>
            <a:endParaRPr lang="ru-RU" sz="2100" dirty="0"/>
          </a:p>
          <a:p>
            <a:pPr marL="0" lv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9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Результаты опроса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164072"/>
              </p:ext>
            </p:extLst>
          </p:nvPr>
        </p:nvGraphicFramePr>
        <p:xfrm>
          <a:off x="683568" y="1556792"/>
          <a:ext cx="783929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3434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/>
              <a:t>Какой вид туризма для Вас интересен? 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317103"/>
              </p:ext>
            </p:extLst>
          </p:nvPr>
        </p:nvGraphicFramePr>
        <p:xfrm>
          <a:off x="467544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63590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508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Муниципальное общеобразовательное учреждение  «Средняя общеобразовательная школа «МОУ СОШ № 3»        </vt:lpstr>
      <vt:lpstr>Актуальность исследования</vt:lpstr>
      <vt:lpstr>Объект и предмет исследования</vt:lpstr>
      <vt:lpstr> Цель, задачи и новизна исследования</vt:lpstr>
      <vt:lpstr>Въезд в Коломну</vt:lpstr>
      <vt:lpstr>1 глава</vt:lpstr>
      <vt:lpstr>Разработка культурно-познавательного маршрута с использованием потенциала города Коломны </vt:lpstr>
      <vt:lpstr>Результаты опроса</vt:lpstr>
      <vt:lpstr>Какой вид туризма для Вас интересен? </vt:lpstr>
      <vt:lpstr>Название маршрута:  «Коломна – город прошлого и будущего» </vt:lpstr>
      <vt:lpstr>Наш маршрут </vt:lpstr>
      <vt:lpstr>Презентация PowerPoint</vt:lpstr>
      <vt:lpstr>Презентация PowerPoint</vt:lpstr>
      <vt:lpstr>      Добро пожаловать в Коломну!     Доклад закончен. Спасибо за внимание!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Выпускная квалификационная работа на тему:</dc:title>
  <dc:creator>Николай</dc:creator>
  <cp:lastModifiedBy>Пользователь Windows</cp:lastModifiedBy>
  <cp:revision>41</cp:revision>
  <dcterms:created xsi:type="dcterms:W3CDTF">2016-05-02T06:03:54Z</dcterms:created>
  <dcterms:modified xsi:type="dcterms:W3CDTF">2023-11-15T18:37:58Z</dcterms:modified>
</cp:coreProperties>
</file>