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0" r:id="rId6"/>
    <p:sldId id="261" r:id="rId7"/>
    <p:sldId id="275" r:id="rId8"/>
    <p:sldId id="262" r:id="rId9"/>
    <p:sldId id="274" r:id="rId10"/>
    <p:sldId id="270" r:id="rId11"/>
    <p:sldId id="265" r:id="rId12"/>
    <p:sldId id="259" r:id="rId13"/>
    <p:sldId id="266" r:id="rId14"/>
    <p:sldId id="264" r:id="rId15"/>
    <p:sldId id="263" r:id="rId16"/>
    <p:sldId id="276" r:id="rId17"/>
    <p:sldId id="278" r:id="rId18"/>
    <p:sldId id="273" r:id="rId19"/>
  </p:sldIdLst>
  <p:sldSz cx="9144000" cy="6858000" type="screen4x3"/>
  <p:notesSz cx="6858000" cy="9144000"/>
  <p:embeddedFontLst>
    <p:embeddedFont>
      <p:font typeface="Rubius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339933"/>
    <a:srgbClr val="B05408"/>
    <a:srgbClr val="82C836"/>
    <a:srgbClr val="B45608"/>
    <a:srgbClr val="C42A26"/>
    <a:srgbClr val="006600"/>
    <a:srgbClr val="CC0066"/>
    <a:srgbClr val="8D1E1B"/>
    <a:srgbClr val="8200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215370" cy="3643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ru-RU" sz="4800" b="1" dirty="0">
                <a:ln w="6350">
                  <a:solidFill>
                    <a:srgbClr val="339933"/>
                  </a:solidFill>
                </a:ln>
                <a:blipFill dpi="0" rotWithShape="1">
                  <a:blip r:embed="rId2"/>
                  <a:srcRect/>
                  <a:tile tx="0" ty="0" sx="65000" sy="65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Методическое сопровождение по приобщению дошкольников к культурному наследию своей страны </a:t>
            </a:r>
            <a:endParaRPr lang="ru-RU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3857652" cy="10647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n w="1905"/>
                <a:solidFill>
                  <a:srgbClr val="B45608"/>
                </a:solidFill>
                <a:latin typeface="Rubius" pitchFamily="2" charset="0"/>
              </a:rPr>
              <a:t>Воспитатель –методист </a:t>
            </a:r>
            <a:r>
              <a:rPr lang="ru-RU" sz="2000" b="1" dirty="0" err="1">
                <a:ln w="1905"/>
                <a:solidFill>
                  <a:srgbClr val="B45608"/>
                </a:solidFill>
                <a:latin typeface="Rubius" pitchFamily="2" charset="0"/>
              </a:rPr>
              <a:t>Профатилова</a:t>
            </a:r>
            <a:r>
              <a:rPr lang="ru-RU" sz="2000" b="1" dirty="0">
                <a:ln w="1905"/>
                <a:solidFill>
                  <a:srgbClr val="B45608"/>
                </a:solidFill>
                <a:latin typeface="Rubius" pitchFamily="2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n w="1905"/>
                <a:solidFill>
                  <a:srgbClr val="B45608"/>
                </a:solidFill>
                <a:latin typeface="Rubius" pitchFamily="2" charset="0"/>
              </a:rPr>
              <a:t>Светлана Богдановна</a:t>
            </a:r>
          </a:p>
          <a:p>
            <a:pPr>
              <a:spcBef>
                <a:spcPts val="0"/>
              </a:spcBef>
            </a:pPr>
            <a:endParaRPr lang="ru-RU" sz="2400" dirty="0">
              <a:ln w="1905"/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4291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rgbClr val="B45608"/>
                </a:solidFill>
                <a:latin typeface="Rubius" pitchFamily="2" charset="0"/>
              </a:rPr>
              <a:t>ГДОУ ЛНР ЯСКВ  «Колокольчик» г.Стаханова</a:t>
            </a:r>
            <a:endParaRPr lang="ru-RU" sz="2800" dirty="0">
              <a:solidFill>
                <a:srgbClr val="B456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043890" cy="534036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Образовательная деятельность по </a:t>
            </a:r>
            <a:r>
              <a:rPr lang="ru-RU" b="1" dirty="0" smtClean="0"/>
              <a:t>приобщению к культурному наследию родной страны</a:t>
            </a:r>
            <a:r>
              <a:rPr lang="ru-RU" dirty="0" smtClean="0"/>
              <a:t> просматривается в различных образовательных областях: </a:t>
            </a:r>
            <a:r>
              <a:rPr lang="ru-RU" i="1" dirty="0" smtClean="0"/>
              <a:t>«Художественно- эстетическое развитие»</a:t>
            </a:r>
            <a:r>
              <a:rPr lang="ru-RU" dirty="0" smtClean="0"/>
              <a:t>, </a:t>
            </a:r>
            <a:r>
              <a:rPr lang="ru-RU" i="1" dirty="0" smtClean="0"/>
              <a:t>«Социально - коммуникативное развитие»</a:t>
            </a:r>
            <a:r>
              <a:rPr lang="ru-RU" dirty="0" smtClean="0"/>
              <a:t>, </a:t>
            </a:r>
            <a:r>
              <a:rPr lang="ru-RU" i="1" dirty="0" smtClean="0"/>
              <a:t>«Познавательное развитие»</a:t>
            </a:r>
            <a:r>
              <a:rPr lang="ru-RU" dirty="0" smtClean="0"/>
              <a:t>, «</a:t>
            </a:r>
            <a:r>
              <a:rPr lang="ru-RU" i="1" dirty="0" smtClean="0"/>
              <a:t>Речевое развитие</a:t>
            </a:r>
            <a:r>
              <a:rPr lang="ru-RU" dirty="0" smtClean="0"/>
              <a:t>», </a:t>
            </a:r>
            <a:r>
              <a:rPr lang="ru-RU" i="1" dirty="0" smtClean="0"/>
              <a:t>«Физическое развитие»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3757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Парциальные</a:t>
            </a:r>
            <a:r>
              <a:rPr kumimoji="0" lang="ru-RU" sz="3600" b="1" i="0" u="none" strike="noStrike" kern="1200" cap="none" spc="0" normalizeH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 программы:</a:t>
            </a: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3" name="Рисунок 2" descr="Screenshot_20221115-072741_Samsung Internet.jpg"/>
          <p:cNvPicPr>
            <a:picLocks noChangeAspect="1"/>
          </p:cNvPicPr>
          <p:nvPr/>
        </p:nvPicPr>
        <p:blipFill>
          <a:blip r:embed="rId2" cstate="print"/>
          <a:srcRect l="22707" t="5208" r="22418" b="57858"/>
          <a:stretch>
            <a:fillRect/>
          </a:stretch>
        </p:blipFill>
        <p:spPr>
          <a:xfrm>
            <a:off x="357158" y="2428868"/>
            <a:ext cx="278608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:\2019-2020г.г\МО\IMG_20190910_212125.jpg"/>
          <p:cNvPicPr/>
          <p:nvPr/>
        </p:nvPicPr>
        <p:blipFill>
          <a:blip r:embed="rId3" cstate="print">
            <a:lum bright="-19000" contrast="40000"/>
          </a:blip>
          <a:srcRect/>
          <a:stretch>
            <a:fillRect/>
          </a:stretch>
        </p:blipFill>
        <p:spPr bwMode="auto">
          <a:xfrm>
            <a:off x="3357554" y="1214422"/>
            <a:ext cx="264320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4" name="Picture 2" descr="C:\Users\User\Downloads\s_chistym_serdts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428868"/>
            <a:ext cx="242889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57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Методическая литература </a:t>
            </a:r>
          </a:p>
        </p:txBody>
      </p:sp>
      <p:pic>
        <p:nvPicPr>
          <p:cNvPr id="6" name="Рисунок 5" descr="Screenshot_20221017-220539_OK.jpg"/>
          <p:cNvPicPr>
            <a:picLocks noChangeAspect="1"/>
          </p:cNvPicPr>
          <p:nvPr/>
        </p:nvPicPr>
        <p:blipFill>
          <a:blip r:embed="rId3" cstate="print"/>
          <a:srcRect t="17708" b="14583"/>
          <a:stretch>
            <a:fillRect/>
          </a:stretch>
        </p:blipFill>
        <p:spPr>
          <a:xfrm>
            <a:off x="1214414" y="1214422"/>
            <a:ext cx="324852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creenshot_20221030-135059_OK.jpg"/>
          <p:cNvPicPr>
            <a:picLocks noChangeAspect="1"/>
          </p:cNvPicPr>
          <p:nvPr/>
        </p:nvPicPr>
        <p:blipFill>
          <a:blip r:embed="rId4" cstate="print"/>
          <a:srcRect t="13542" b="17708"/>
          <a:stretch>
            <a:fillRect/>
          </a:stretch>
        </p:blipFill>
        <p:spPr>
          <a:xfrm>
            <a:off x="5143504" y="1214422"/>
            <a:ext cx="324852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221115-073341_Samsung 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378" b="19788"/>
          <a:stretch>
            <a:fillRect/>
          </a:stretch>
        </p:blipFill>
        <p:spPr>
          <a:xfrm>
            <a:off x="1428728" y="1142984"/>
            <a:ext cx="302662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creenshot_20221115-073336_Samsung Internet.jpg"/>
          <p:cNvPicPr>
            <a:picLocks noChangeAspect="1"/>
          </p:cNvPicPr>
          <p:nvPr/>
        </p:nvPicPr>
        <p:blipFill>
          <a:blip r:embed="rId3" cstate="print"/>
          <a:srcRect t="9375" b="21874"/>
          <a:stretch>
            <a:fillRect/>
          </a:stretch>
        </p:blipFill>
        <p:spPr>
          <a:xfrm>
            <a:off x="5000628" y="1142984"/>
            <a:ext cx="324852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221115-072824_Samsung Internet.jpg"/>
          <p:cNvPicPr>
            <a:picLocks noChangeAspect="1"/>
          </p:cNvPicPr>
          <p:nvPr/>
        </p:nvPicPr>
        <p:blipFill>
          <a:blip r:embed="rId2" cstate="print"/>
          <a:srcRect l="21991" t="30209" r="20833" b="31249"/>
          <a:stretch>
            <a:fillRect/>
          </a:stretch>
        </p:blipFill>
        <p:spPr>
          <a:xfrm>
            <a:off x="571472" y="3071810"/>
            <a:ext cx="250033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creenshot_20221115-072755_Samsung Internet.jpg"/>
          <p:cNvPicPr>
            <a:picLocks noChangeAspect="1"/>
          </p:cNvPicPr>
          <p:nvPr/>
        </p:nvPicPr>
        <p:blipFill>
          <a:blip r:embed="rId3" cstate="print"/>
          <a:srcRect l="21991" t="19792" r="20833" b="42708"/>
          <a:stretch>
            <a:fillRect/>
          </a:stretch>
        </p:blipFill>
        <p:spPr>
          <a:xfrm>
            <a:off x="6000760" y="3000372"/>
            <a:ext cx="250033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5" descr="Рецензии покупателей на &quot;Интегрированные циклы занятий по приобщению к русской народной культуре.Для занятий с детьми 4-5 лет&quot; 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71480"/>
            <a:ext cx="235745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eenshot_20221115-073302_Samsung 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43" t="29358" r="20010" b="32760"/>
          <a:stretch>
            <a:fillRect/>
          </a:stretch>
        </p:blipFill>
        <p:spPr>
          <a:xfrm>
            <a:off x="6143636" y="571480"/>
            <a:ext cx="235745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creenshot_20221115-073027_Samsung Internet.jpg"/>
          <p:cNvPicPr>
            <a:picLocks noChangeAspect="1"/>
          </p:cNvPicPr>
          <p:nvPr/>
        </p:nvPicPr>
        <p:blipFill>
          <a:blip r:embed="rId3" cstate="print"/>
          <a:srcRect l="21991" t="20833" r="23032" b="44792"/>
          <a:stretch>
            <a:fillRect/>
          </a:stretch>
        </p:blipFill>
        <p:spPr>
          <a:xfrm>
            <a:off x="928662" y="571480"/>
            <a:ext cx="228601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creenshot_20221115-072856_Samsung Internet.jpg"/>
          <p:cNvPicPr>
            <a:picLocks noChangeAspect="1"/>
          </p:cNvPicPr>
          <p:nvPr/>
        </p:nvPicPr>
        <p:blipFill>
          <a:blip r:embed="rId4" cstate="print"/>
          <a:srcRect l="21991" t="21252" r="20833" b="42290"/>
          <a:stretch>
            <a:fillRect/>
          </a:stretch>
        </p:blipFill>
        <p:spPr>
          <a:xfrm>
            <a:off x="3571868" y="3071810"/>
            <a:ext cx="228601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Pictures\Без имен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64" t="24623" r="53946" b="26447"/>
          <a:stretch>
            <a:fillRect/>
          </a:stretch>
        </p:blipFill>
        <p:spPr bwMode="auto">
          <a:xfrm>
            <a:off x="500034" y="1714488"/>
            <a:ext cx="250033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Picture 3" descr="C:\Users\User\Downloads\2019-08-23_14-16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235745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2" name="Picture 4" descr="C:\Users\User\Downloads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14488"/>
            <a:ext cx="250033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32656"/>
            <a:ext cx="83757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МЕТОДИЧЕСКИЕ ПОСОБИЯ ЛНР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1731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83757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ХУДОЖЕСТВЕННАЯ</a:t>
            </a:r>
            <a:r>
              <a:rPr kumimoji="0" lang="ru-RU" sz="2800" b="1" i="0" u="none" strike="noStrike" kern="1200" cap="none" spc="0" normalizeH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 ЛИТЕРАТУРА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B456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Rubius" pitchFamily="2" charset="0"/>
              <a:ea typeface="+mj-ea"/>
              <a:cs typeface="+mj-cs"/>
            </a:endParaRPr>
          </a:p>
        </p:txBody>
      </p:sp>
      <p:pic>
        <p:nvPicPr>
          <p:cNvPr id="9" name="Рисунок 8" descr="2661542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857628"/>
            <a:ext cx="2143140" cy="2614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1014909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857628"/>
            <a:ext cx="2094547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400.jpg"/>
          <p:cNvPicPr>
            <a:picLocks noChangeAspect="1"/>
          </p:cNvPicPr>
          <p:nvPr/>
        </p:nvPicPr>
        <p:blipFill>
          <a:blip r:embed="rId5" cstate="print"/>
          <a:srcRect l="16250" r="16250"/>
          <a:stretch>
            <a:fillRect/>
          </a:stretch>
        </p:blipFill>
        <p:spPr>
          <a:xfrm>
            <a:off x="5429256" y="1071546"/>
            <a:ext cx="214314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2C83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2177"/>
            <a:ext cx="6696744" cy="52329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памяти – нет традиций,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традиций – нет культуры,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культуры - нет воспитания,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воспитания – нет духовности,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духовности – нет личности,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без личности – нет народа как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B05408"/>
                </a:solidFill>
                <a:latin typeface="Rubius" charset="0"/>
              </a:rPr>
              <a:t>исторической общности.</a:t>
            </a:r>
            <a:endParaRPr lang="ru-RU" sz="2400" dirty="0" smtClean="0">
              <a:solidFill>
                <a:srgbClr val="B05408"/>
              </a:solidFill>
              <a:latin typeface="Rubius" charset="0"/>
            </a:endParaRPr>
          </a:p>
          <a:p>
            <a:pPr algn="ctr">
              <a:buNone/>
            </a:pPr>
            <a:r>
              <a:rPr lang="ru-RU" sz="1400" b="1" dirty="0" smtClean="0"/>
              <a:t>					</a:t>
            </a:r>
            <a:r>
              <a:rPr lang="ru-RU" sz="1400" b="1" dirty="0" smtClean="0">
                <a:solidFill>
                  <a:srgbClr val="A42320"/>
                </a:solidFill>
              </a:rPr>
              <a:t>Академик </a:t>
            </a:r>
            <a:r>
              <a:rPr lang="ru-RU" sz="1400" b="1" dirty="0" smtClean="0">
                <a:solidFill>
                  <a:srgbClr val="A42320"/>
                </a:solidFill>
              </a:rPr>
              <a:t>Г. Н. </a:t>
            </a:r>
            <a:r>
              <a:rPr lang="ru-RU" sz="1400" b="1" dirty="0" smtClean="0">
                <a:solidFill>
                  <a:srgbClr val="A42320"/>
                </a:solidFill>
              </a:rPr>
              <a:t>Волков</a:t>
            </a:r>
            <a:endParaRPr lang="ru-RU" sz="1400" dirty="0" smtClean="0">
              <a:solidFill>
                <a:srgbClr val="A42320"/>
              </a:solidFill>
            </a:endParaRP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339933"/>
                </a:solidFill>
                <a:latin typeface="Rubius" charset="0"/>
              </a:rPr>
              <a:t>УСПЕХОВ В РАБОТЕ!</a:t>
            </a:r>
            <a:endParaRPr lang="ru-RU" sz="2400" dirty="0" smtClean="0">
              <a:solidFill>
                <a:srgbClr val="339933"/>
              </a:solidFill>
              <a:latin typeface="Rubius" charset="0"/>
            </a:endParaRPr>
          </a:p>
          <a:p>
            <a:pPr algn="just">
              <a:buNone/>
            </a:pPr>
            <a:endParaRPr lang="ru-RU" sz="2400" dirty="0">
              <a:latin typeface="Rubius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12845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32656"/>
            <a:ext cx="7643866" cy="12389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НОРМАТИВНО-ПРАВОВЫЕ ДОКУМЕНТЫ ФЕДЕРАЛЬНОГО И РЕГИОНАЛЬНОГО УРОВНЕЙ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0100" y="1500174"/>
            <a:ext cx="7416824" cy="5072098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6400" dirty="0"/>
              <a:t>Закон Российской Федерации «Об образовании</a:t>
            </a:r>
            <a:r>
              <a:rPr lang="ru-RU" sz="6400" dirty="0" smtClean="0"/>
              <a:t>»;</a:t>
            </a:r>
          </a:p>
          <a:p>
            <a:pPr lvl="0" algn="just"/>
            <a:r>
              <a:rPr lang="ru-RU" sz="6400" dirty="0" smtClean="0"/>
              <a:t>Федеральный государственный образовательный стандарт дошкольного образования (утв. приказом Министерства образования и науки РФ от 17 октября 2013 г. № 1155)</a:t>
            </a:r>
            <a:endParaRPr lang="ru-RU" sz="6400" dirty="0"/>
          </a:p>
          <a:p>
            <a:pPr lvl="0" algn="just"/>
            <a:r>
              <a:rPr lang="ru-RU" sz="6400" dirty="0"/>
              <a:t>Приказ </a:t>
            </a:r>
            <a:r>
              <a:rPr lang="ru-RU" sz="6400" dirty="0" err="1"/>
              <a:t>Минобрнауки</a:t>
            </a:r>
            <a:r>
              <a:rPr lang="ru-RU" sz="6400" dirty="0"/>
              <a:t> России от 17.10.2013 № 155 «Об утверждении федерального государственного образовательного стандарта дошкольного образования»;</a:t>
            </a:r>
          </a:p>
          <a:p>
            <a:pPr lvl="0" algn="just"/>
            <a:r>
              <a:rPr lang="ru-RU" sz="6400" dirty="0"/>
              <a:t>Распоряжение Правительства Российской Федерации от 29.05.2015 г. № 996-р</a:t>
            </a:r>
          </a:p>
          <a:p>
            <a:pPr algn="just"/>
            <a:r>
              <a:rPr lang="ru-RU" sz="6400" dirty="0"/>
              <a:t>«Стратегия развития воспитания в Российской Федерации на период до 2025 года»;</a:t>
            </a:r>
          </a:p>
          <a:p>
            <a:pPr lvl="0" algn="just"/>
            <a:r>
              <a:rPr lang="ru-RU" sz="6400" dirty="0"/>
              <a:t>Постановление правительства Российской Федерации «О национальной доктрине образования в Российской Федерации» (на период до 2025 года).</a:t>
            </a:r>
          </a:p>
          <a:p>
            <a:pPr lvl="0" algn="just"/>
            <a:r>
              <a:rPr lang="ru-RU" sz="6400" dirty="0"/>
              <a:t>Указ президента Российской Федерации «О проведении в Российской Федерации Года культурного наследия народов России» от 30.12.2021г. № 745</a:t>
            </a:r>
          </a:p>
          <a:p>
            <a:pPr lvl="0" algn="just"/>
            <a:r>
              <a:rPr lang="ru-RU" sz="6400" i="1" dirty="0"/>
              <a:t>Закон Луганской Народной Республики «Об образовании» от 30 сентября 2016 года № 128-II (с изменениями),</a:t>
            </a:r>
          </a:p>
          <a:p>
            <a:pPr lvl="0" algn="just"/>
            <a:r>
              <a:rPr lang="ru-RU" sz="6400" i="1" dirty="0"/>
              <a:t>Государственный образовательный стандарт дошкольного образования Луганской Народной Республики, приказом Министерства образования и науки Луганской Народной Республики от 21 мая 2018 года № 495-ОД (с изменениями).</a:t>
            </a:r>
          </a:p>
          <a:p>
            <a:pPr algn="just"/>
            <a:r>
              <a:rPr lang="ru-RU" sz="6400" i="1" dirty="0"/>
              <a:t>Примерная образовательная программа дошкольного образования Луганской Народной Республики «Страна детства», (приказ МОН ЛНР № 549 –од, от 20.07.2021г)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332656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B45608"/>
                </a:solidFill>
                <a:uLnTx/>
                <a:uFillTx/>
                <a:latin typeface="Rubius" pitchFamily="2" charset="0"/>
                <a:ea typeface="+mj-ea"/>
                <a:cs typeface="+mj-cs"/>
              </a:rPr>
              <a:t>ФГОС ДО И ПРОГРАММА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/>
              <a:t>Принятые в 2013 г. </a:t>
            </a:r>
            <a:r>
              <a:rPr lang="ru-RU" b="1" dirty="0"/>
              <a:t>Федеральные государственные образовательные стандарты дошкольного образования </a:t>
            </a:r>
            <a:r>
              <a:rPr lang="ru-RU" b="1" dirty="0" smtClean="0"/>
              <a:t>выделяют принципы</a:t>
            </a:r>
            <a:r>
              <a:rPr lang="ru-RU" dirty="0" smtClean="0"/>
              <a:t>:</a:t>
            </a:r>
            <a:endParaRPr lang="ru-RU" dirty="0"/>
          </a:p>
          <a:p>
            <a:pPr lvl="0" algn="just"/>
            <a:r>
              <a:rPr lang="ru-RU" dirty="0"/>
              <a:t>приобщение детей к </a:t>
            </a:r>
            <a:r>
              <a:rPr lang="ru-RU" dirty="0" err="1"/>
              <a:t>социокультурным</a:t>
            </a:r>
            <a:r>
              <a:rPr lang="ru-RU" dirty="0"/>
              <a:t> нормам, традициям семьи, общества и государства;</a:t>
            </a:r>
          </a:p>
          <a:p>
            <a:pPr lvl="0" algn="just"/>
            <a:r>
              <a:rPr lang="ru-RU" dirty="0"/>
              <a:t>учет этнокультурной ситуации развития детей.</a:t>
            </a:r>
          </a:p>
          <a:p>
            <a:pPr algn="just">
              <a:buNone/>
            </a:pPr>
            <a:r>
              <a:rPr lang="ru-RU" b="1" dirty="0" smtClean="0"/>
              <a:t>Задачи,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которые </a:t>
            </a:r>
            <a:r>
              <a:rPr lang="ru-RU" dirty="0"/>
              <a:t>направлен стандарт это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объединение </a:t>
            </a:r>
            <a:r>
              <a:rPr lang="ru-RU" dirty="0"/>
              <a:t>обучения и воспитания в целостный образовательный процесс на основе духовно-нравственных и </a:t>
            </a:r>
            <a:r>
              <a:rPr lang="ru-RU" dirty="0" err="1"/>
              <a:t>социокультурных</a:t>
            </a:r>
            <a:r>
              <a:rPr lang="ru-RU" dirty="0"/>
              <a:t> ценностей и принятых в обществе правил и норм поведения в интересах человека, семьи, общества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-   формирование общей культуры личности детей, развития их социальных, нравственных, эстетических, интеллектуальных качеств.</a:t>
            </a:r>
            <a:endParaRPr lang="ru-RU" dirty="0"/>
          </a:p>
          <a:p>
            <a:pPr algn="just">
              <a:buNone/>
            </a:pPr>
            <a:r>
              <a:rPr lang="ru-RU" dirty="0"/>
              <a:t>Таким образом, Федеральным Государственным образовательным стандартом определены единые воспитательные процессы дошкольного образования, ориентированные на становление гражданина, любящего свой народ, свой край, свою родину, толерантно относящегося к культуре, традициям и обычаям других народов.</a:t>
            </a:r>
          </a:p>
          <a:p>
            <a:pPr algn="just"/>
            <a:r>
              <a:rPr lang="ru-RU" b="1" dirty="0"/>
              <a:t>Раздел </a:t>
            </a:r>
            <a:r>
              <a:rPr lang="en-US" b="1" dirty="0"/>
              <a:t>II</a:t>
            </a:r>
            <a:r>
              <a:rPr lang="ru-RU" b="1" dirty="0"/>
              <a:t>, п. 2.4. ФГОС </a:t>
            </a:r>
            <a:r>
              <a:rPr lang="ru-RU" b="1" dirty="0" smtClean="0"/>
              <a:t>ДО- Требования к структуре образовательной программы  дошкольного образования и ее объему:</a:t>
            </a:r>
            <a:endParaRPr lang="ru-RU" dirty="0"/>
          </a:p>
          <a:p>
            <a:pPr algn="just">
              <a:buNone/>
            </a:pPr>
            <a:r>
              <a:rPr lang="ru-RU" b="1" dirty="0"/>
              <a:t>Программа направлена на:</a:t>
            </a:r>
            <a:r>
              <a:rPr lang="ru-RU" dirty="0"/>
              <a:t> </a:t>
            </a:r>
          </a:p>
          <a:p>
            <a:pPr lvl="0" algn="just"/>
            <a:r>
              <a:rPr lang="ru-RU" dirty="0"/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algn="just"/>
            <a:r>
              <a:rPr lang="ru-RU" dirty="0"/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Окружение ребёнка предметами национального характера. </a:t>
            </a:r>
          </a:p>
          <a:p>
            <a:pPr algn="just"/>
            <a:r>
              <a:rPr lang="ru-RU" dirty="0"/>
              <a:t>Использование фольклора во всех его проявлениях (сказки, песенки, пословицы, поговорки, хороводы и т.д.).</a:t>
            </a:r>
          </a:p>
          <a:p>
            <a:pPr lvl="0" algn="just"/>
            <a:r>
              <a:rPr lang="ru-RU" dirty="0"/>
              <a:t>  Народные праздники и традиции.</a:t>
            </a:r>
          </a:p>
          <a:p>
            <a:pPr lvl="0" algn="just"/>
            <a:r>
              <a:rPr lang="ru-RU" dirty="0"/>
              <a:t>  Ознакомление детей с народной декоративной росписью, увлечение их национальным изобразительным искусством.</a:t>
            </a:r>
          </a:p>
          <a:p>
            <a:pPr lvl="0" algn="just"/>
            <a:r>
              <a:rPr lang="ru-RU" dirty="0"/>
              <a:t>Знакомство с народными играми.</a:t>
            </a:r>
          </a:p>
          <a:p>
            <a:pPr lvl="0" algn="just"/>
            <a:r>
              <a:rPr lang="ru-RU" dirty="0"/>
              <a:t>Знакомство с родным краем.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rgbClr val="B05408"/>
                </a:solidFill>
                <a:latin typeface="Rubius" pitchFamily="2" charset="0"/>
              </a:rPr>
              <a:t>УСЛОВИЯ ЭФФЕКТИВНОГО ПРИОБЩЕНИЯ ДЕТЕЙ К КУЛЬТУРНОМУ НАСЛЕДИЮ СТРАНЫ </a:t>
            </a:r>
            <a:endParaRPr lang="ru-RU" sz="2800" dirty="0">
              <a:solidFill>
                <a:srgbClr val="B0540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Организованная образовательная деятельность </a:t>
            </a:r>
          </a:p>
          <a:p>
            <a:pPr lvl="0"/>
            <a:r>
              <a:rPr lang="ru-RU" b="1" dirty="0"/>
              <a:t>Совместная деятельность </a:t>
            </a:r>
          </a:p>
          <a:p>
            <a:pPr lvl="0"/>
            <a:r>
              <a:rPr lang="ru-RU" b="1" dirty="0"/>
              <a:t>Беседы</a:t>
            </a:r>
          </a:p>
          <a:p>
            <a:pPr lvl="0"/>
            <a:r>
              <a:rPr lang="ru-RU" b="1" dirty="0"/>
              <a:t>Праздники и развлечения</a:t>
            </a:r>
          </a:p>
          <a:p>
            <a:pPr lvl="0"/>
            <a:r>
              <a:rPr lang="ru-RU" b="1" dirty="0"/>
              <a:t>Чтение познавательной и художественной литературы</a:t>
            </a:r>
          </a:p>
          <a:p>
            <a:pPr lvl="0"/>
            <a:r>
              <a:rPr lang="ru-RU" b="1" dirty="0"/>
              <a:t>Наблюдения в быту и природе </a:t>
            </a:r>
          </a:p>
          <a:p>
            <a:pPr lvl="0"/>
            <a:r>
              <a:rPr lang="ru-RU" b="1" dirty="0"/>
              <a:t>Экскурсии в музей , русскую избу</a:t>
            </a:r>
          </a:p>
          <a:p>
            <a:pPr lvl="0"/>
            <a:r>
              <a:rPr lang="ru-RU" b="1" dirty="0"/>
              <a:t>Организация конкурсов рисунков и поделок </a:t>
            </a:r>
          </a:p>
          <a:p>
            <a:pPr lvl="0"/>
            <a:r>
              <a:rPr lang="ru-RU" b="1" dirty="0"/>
              <a:t>Посещение тематических выставок </a:t>
            </a:r>
          </a:p>
          <a:p>
            <a:pPr lvl="0"/>
            <a:r>
              <a:rPr lang="ru-RU" b="1" dirty="0"/>
              <a:t>Просмотр видеофильмов, презентаций, слушание музыки. </a:t>
            </a:r>
          </a:p>
          <a:p>
            <a:pPr lvl="0"/>
            <a:r>
              <a:rPr lang="ru-RU" b="1" dirty="0"/>
              <a:t>Встреча с интересными людьми</a:t>
            </a:r>
          </a:p>
          <a:p>
            <a:pPr lvl="0"/>
            <a:r>
              <a:rPr lang="ru-RU" b="1" dirty="0"/>
              <a:t>Игровая деятельность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rgbClr val="B05408"/>
                </a:solidFill>
                <a:latin typeface="Rubius" pitchFamily="2" charset="0"/>
              </a:rPr>
              <a:t>ФОРМЫ РАБОТЫ С ДЕТЬМИ:</a:t>
            </a:r>
            <a:endParaRPr lang="ru-RU" sz="2800" dirty="0">
              <a:solidFill>
                <a:srgbClr val="B0540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3800" b="1" dirty="0"/>
              <a:t>Заучивание </a:t>
            </a:r>
            <a:r>
              <a:rPr lang="ru-RU" sz="3800" b="1" dirty="0" err="1"/>
              <a:t>потешек</a:t>
            </a:r>
            <a:r>
              <a:rPr lang="ru-RU" sz="3800" b="1" dirty="0"/>
              <a:t>, прибауток, </a:t>
            </a:r>
            <a:r>
              <a:rPr lang="ru-RU" sz="3800" b="1" dirty="0" err="1"/>
              <a:t>закличек</a:t>
            </a:r>
            <a:r>
              <a:rPr lang="ru-RU" sz="3800" b="1" dirty="0"/>
              <a:t>. </a:t>
            </a:r>
          </a:p>
          <a:p>
            <a:pPr lvl="0"/>
            <a:r>
              <a:rPr lang="ru-RU" sz="3800" b="1" dirty="0"/>
              <a:t>Использование пословиц, загадок, поговорок. </a:t>
            </a:r>
          </a:p>
          <a:p>
            <a:pPr lvl="0"/>
            <a:r>
              <a:rPr lang="ru-RU" sz="3800" b="1" dirty="0"/>
              <a:t>Чтение художественной литературы. </a:t>
            </a:r>
          </a:p>
          <a:p>
            <a:pPr lvl="0"/>
            <a:r>
              <a:rPr lang="ru-RU" sz="3800" b="1" dirty="0"/>
              <a:t>Использование русских народных песен и танцев. </a:t>
            </a:r>
          </a:p>
          <a:p>
            <a:pPr lvl="0"/>
            <a:r>
              <a:rPr lang="ru-RU" sz="3800" b="1" dirty="0"/>
              <a:t>Проведение русских народных игр. </a:t>
            </a:r>
          </a:p>
          <a:p>
            <a:pPr lvl="0"/>
            <a:r>
              <a:rPr lang="ru-RU" sz="3800" b="1" dirty="0"/>
              <a:t>Использование русских народных костюмов в праздниках и самостоятельной деятельности. </a:t>
            </a:r>
          </a:p>
          <a:p>
            <a:pPr lvl="0"/>
            <a:r>
              <a:rPr lang="ru-RU" sz="3800" b="1" dirty="0"/>
              <a:t>Изготовление и применение игрушек и изделий народных промыслов. </a:t>
            </a:r>
          </a:p>
          <a:p>
            <a:pPr lvl="0"/>
            <a:r>
              <a:rPr lang="ru-RU" sz="3800" b="1" dirty="0"/>
              <a:t>Представление кукольного театра. </a:t>
            </a:r>
          </a:p>
          <a:p>
            <a:pPr lvl="0"/>
            <a:r>
              <a:rPr lang="ru-RU" sz="3800" b="1" dirty="0"/>
              <a:t>Разыгрывание сценок и эпизодов сказок. </a:t>
            </a:r>
          </a:p>
          <a:p>
            <a:pPr lvl="0"/>
            <a:r>
              <a:rPr lang="ru-RU" sz="3800" b="1" dirty="0"/>
              <a:t>Рассказ о народных обычаях и традициях. </a:t>
            </a:r>
          </a:p>
          <a:p>
            <a:pPr lvl="0"/>
            <a:r>
              <a:rPr lang="ru-RU" sz="3800" b="1" dirty="0"/>
              <a:t>Рассматривание иллюстраций о русском быте. </a:t>
            </a:r>
          </a:p>
          <a:p>
            <a:pPr lvl="0"/>
            <a:r>
              <a:rPr lang="ru-RU" sz="3800" b="1" dirty="0"/>
              <a:t>Беседы, вопросы, разъяснения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rgbClr val="B05408"/>
                </a:solidFill>
                <a:latin typeface="Rubius" pitchFamily="2" charset="0"/>
              </a:rPr>
              <a:t>МЕТОДЫ И ПРИЕМЫ РАБОТЫ:</a:t>
            </a:r>
            <a:endParaRPr lang="ru-RU" sz="2800" dirty="0">
              <a:solidFill>
                <a:srgbClr val="B054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noFill/>
                </a:ln>
                <a:solidFill>
                  <a:srgbClr val="B05408"/>
                </a:solidFill>
                <a:latin typeface="Rubius" pitchFamily="2" charset="0"/>
              </a:rPr>
              <a:t>ФОРМЫ РАБОТЫ С РОДИТЕЛЯМИ:</a:t>
            </a:r>
            <a:endParaRPr lang="ru-RU" sz="2800" dirty="0">
              <a:solidFill>
                <a:srgbClr val="B05408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4172537"/>
              </p:ext>
            </p:extLst>
          </p:nvPr>
        </p:nvGraphicFramePr>
        <p:xfrm>
          <a:off x="539552" y="980728"/>
          <a:ext cx="8247290" cy="56052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3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8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5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9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10" dirty="0"/>
                        <a:t>Наименование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10" dirty="0"/>
                        <a:t>С какой целью</a:t>
                      </a:r>
                      <a:r>
                        <a:rPr lang="ru-RU" sz="1400" b="1" kern="1200" spc="-15" dirty="0"/>
                        <a:t> используется</a:t>
                      </a:r>
                      <a:r>
                        <a:rPr lang="ru-RU" sz="1400" b="1" kern="1200" spc="-20" dirty="0"/>
                        <a:t> эта форма</a:t>
                      </a:r>
                      <a:r>
                        <a:rPr lang="ru-RU" sz="1400" b="1" kern="1200" dirty="0"/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-15" dirty="0"/>
                        <a:t>Формы проведения</a:t>
                      </a:r>
                      <a:r>
                        <a:rPr lang="ru-RU" sz="1400" b="1" kern="1200" dirty="0"/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spc="-20" dirty="0"/>
                        <a:t>Информационно-</a:t>
                      </a:r>
                      <a:r>
                        <a:rPr lang="ru-RU" sz="1200" b="1" i="0" kern="1200" spc="-10" dirty="0"/>
                        <a:t> аналитические</a:t>
                      </a:r>
                      <a:r>
                        <a:rPr lang="ru-RU" sz="1200" b="1" i="0" kern="1200" dirty="0"/>
                        <a:t> 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20" dirty="0"/>
                        <a:t>Выявление</a:t>
                      </a:r>
                      <a:r>
                        <a:rPr lang="ru-RU" sz="1200" b="1" kern="1200" spc="-5" dirty="0"/>
                        <a:t> интересов,</a:t>
                      </a:r>
                      <a:r>
                        <a:rPr lang="ru-RU" sz="1200" b="1" kern="1200" dirty="0"/>
                        <a:t> потребностей,</a:t>
                      </a:r>
                      <a:r>
                        <a:rPr lang="ru-RU" sz="1200" b="1" kern="1200" spc="-10" dirty="0"/>
                        <a:t> запросов</a:t>
                      </a:r>
                      <a:r>
                        <a:rPr lang="ru-RU" sz="1200" b="1" kern="1200" spc="-5" dirty="0"/>
                        <a:t> родителей, уровня их</a:t>
                      </a:r>
                      <a:r>
                        <a:rPr lang="ru-RU" sz="1200" b="1" kern="1200" dirty="0"/>
                        <a:t> педагогической</a:t>
                      </a:r>
                      <a:r>
                        <a:rPr lang="ru-RU" sz="1200" b="1" kern="1200" spc="-5" dirty="0"/>
                        <a:t> грамотности.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/>
                        <a:t>Проведение анкетирования  и</a:t>
                      </a:r>
                      <a:r>
                        <a:rPr lang="ru-RU" sz="1200" b="1" kern="1200" spc="-15" dirty="0"/>
                        <a:t> опросов.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spc="-15" dirty="0" err="1"/>
                        <a:t>Досуговые</a:t>
                      </a:r>
                      <a:r>
                        <a:rPr lang="ru-RU" sz="1200" b="1" i="0" kern="1200" dirty="0"/>
                        <a:t> 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5" dirty="0"/>
                        <a:t>Установление эмоционального</a:t>
                      </a:r>
                      <a:r>
                        <a:rPr lang="ru-RU" sz="1200" b="1" kern="1200" dirty="0"/>
                        <a:t> контакта между</a:t>
                      </a:r>
                      <a:r>
                        <a:rPr lang="ru-RU" sz="1200" b="1" kern="1200" spc="-5" dirty="0"/>
                        <a:t> педагогами, родителями,</a:t>
                      </a:r>
                      <a:r>
                        <a:rPr lang="ru-RU" sz="1200" b="1" kern="1200" spc="-25" dirty="0"/>
                        <a:t> детьми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/>
                        <a:t>Совместные досуги,</a:t>
                      </a:r>
                      <a:r>
                        <a:rPr lang="ru-RU" sz="1200" b="1" kern="1200" spc="-10" dirty="0"/>
                        <a:t> праздники,</a:t>
                      </a:r>
                      <a:r>
                        <a:rPr lang="ru-RU" sz="1200" b="1" kern="1200" spc="15" dirty="0"/>
                        <a:t> развлечения, участие родителей и детей в</a:t>
                      </a:r>
                      <a:r>
                        <a:rPr lang="ru-RU" sz="1200" b="1" kern="1200" spc="5" dirty="0"/>
                        <a:t> конкурсах и выставках изделий народного</a:t>
                      </a:r>
                      <a:r>
                        <a:rPr lang="ru-RU" sz="1200" b="1" kern="1200" spc="10" dirty="0"/>
                        <a:t> рукоделия</a:t>
                      </a:r>
                      <a:r>
                        <a:rPr lang="ru-RU" sz="1200" b="1" kern="1200" spc="5" dirty="0"/>
                        <a:t>, игрушек, открыток.</a:t>
                      </a:r>
                      <a:r>
                        <a:rPr lang="ru-RU" sz="1200" b="1" kern="1200" dirty="0"/>
                        <a:t> Привлечение к </a:t>
                      </a:r>
                      <a:r>
                        <a:rPr lang="ru-RU" sz="1200" b="1" kern="1200" spc="-10" dirty="0"/>
                        <a:t>изготовлению</a:t>
                      </a:r>
                      <a:r>
                        <a:rPr lang="ru-RU" sz="1200" b="1" kern="1200" spc="10" dirty="0"/>
                        <a:t> атрибутов к играм и</a:t>
                      </a:r>
                      <a:r>
                        <a:rPr lang="ru-RU" sz="1200" b="1" kern="1200" spc="5" dirty="0"/>
                        <a:t> элементов русского</a:t>
                      </a:r>
                      <a:r>
                        <a:rPr lang="ru-RU" sz="1200" b="1" kern="1200" dirty="0"/>
                        <a:t> народного костюма.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spc="-10" dirty="0"/>
                        <a:t>Познавательные</a:t>
                      </a:r>
                      <a:r>
                        <a:rPr lang="ru-RU" sz="1200" b="1" i="0" kern="1200" dirty="0"/>
                        <a:t> 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10" dirty="0"/>
                        <a:t>Ознакомление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dirty="0"/>
                        <a:t>родителей с </a:t>
                      </a:r>
                      <a:r>
                        <a:rPr lang="ru-RU" sz="1200" b="1" kern="1200" spc="-15" dirty="0"/>
                        <a:t>русской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-15" dirty="0"/>
                        <a:t>народной</a:t>
                      </a:r>
                      <a:r>
                        <a:rPr lang="ru-RU" sz="1200" b="1" kern="1200" dirty="0"/>
                        <a:t> культурой, </a:t>
                      </a:r>
                      <a:r>
                        <a:rPr lang="ru-RU" sz="1200" b="1" kern="1200" spc="-20" dirty="0"/>
                        <a:t>обрядами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10" dirty="0"/>
                        <a:t>русского народа.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spc="-10" dirty="0"/>
                        <a:t>Формирование у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spc="-10" dirty="0"/>
                        <a:t>родителей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-5" dirty="0"/>
                        <a:t>практических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spc="-20" dirty="0"/>
                        <a:t>навыков.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10" dirty="0"/>
                        <a:t>Проведение</a:t>
                      </a:r>
                      <a:r>
                        <a:rPr lang="ru-RU" sz="1200" b="1" kern="1200" dirty="0"/>
                        <a:t> родительского </a:t>
                      </a:r>
                      <a:r>
                        <a:rPr lang="ru-RU" sz="1200" b="1" kern="1200" spc="5" dirty="0"/>
                        <a:t>собрания по теме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5" dirty="0"/>
                        <a:t>«Роль семьи в приобщении детей к русской народной культуре», консультации</a:t>
                      </a:r>
                      <a:r>
                        <a:rPr lang="ru-RU" sz="1200" b="1" kern="1200" dirty="0"/>
                        <a:t> в нетрадиционной  </a:t>
                      </a:r>
                      <a:r>
                        <a:rPr lang="ru-RU" sz="1200" b="1" kern="1200" spc="10" dirty="0"/>
                        <a:t>форме, игры с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-20" dirty="0"/>
                        <a:t>фольклорным  </a:t>
                      </a:r>
                      <a:r>
                        <a:rPr lang="ru-RU" sz="1200" b="1" kern="1200" spc="-10" dirty="0"/>
                        <a:t>содержанием,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/>
                        <a:t>тематическая  библиотека для </a:t>
                      </a:r>
                      <a:r>
                        <a:rPr lang="ru-RU" sz="1200" b="1" kern="1200" spc="10" dirty="0"/>
                        <a:t>родителей, папки-</a:t>
                      </a:r>
                      <a:r>
                        <a:rPr lang="ru-RU" sz="1200" b="1" kern="1200" spc="-10" dirty="0"/>
                        <a:t>передвижки.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/>
                        <a:t>Наглядно -</a:t>
                      </a:r>
                      <a:br>
                        <a:rPr lang="ru-RU" sz="1200" b="1" i="0" kern="1200" dirty="0"/>
                      </a:br>
                      <a:r>
                        <a:rPr lang="ru-RU" sz="1200" b="1" i="0" kern="1200" spc="-25" dirty="0"/>
                        <a:t>информационные:</a:t>
                      </a:r>
                      <a:r>
                        <a:rPr lang="ru-RU" sz="1200" b="1" i="0" kern="1200" dirty="0"/>
                        <a:t/>
                      </a:r>
                      <a:br>
                        <a:rPr lang="ru-RU" sz="1200" b="1" i="0" kern="1200" dirty="0"/>
                      </a:br>
                      <a:r>
                        <a:rPr lang="ru-RU" sz="1200" b="1" i="0" kern="1200" spc="-15" dirty="0"/>
                        <a:t>информационно-</a:t>
                      </a:r>
                      <a:r>
                        <a:rPr lang="ru-RU" sz="1200" b="1" i="0" kern="1200" dirty="0"/>
                        <a:t/>
                      </a:r>
                      <a:br>
                        <a:rPr lang="ru-RU" sz="1200" b="1" i="0" kern="1200" dirty="0"/>
                      </a:br>
                      <a:r>
                        <a:rPr lang="ru-RU" sz="1200" b="1" i="0" kern="1200" spc="-15" dirty="0"/>
                        <a:t>ознакомительные;</a:t>
                      </a:r>
                      <a:r>
                        <a:rPr lang="ru-RU" sz="1200" b="1" i="0" kern="1200" dirty="0"/>
                        <a:t/>
                      </a:r>
                      <a:br>
                        <a:rPr lang="ru-RU" sz="1200" b="1" i="0" kern="1200" dirty="0"/>
                      </a:br>
                      <a:r>
                        <a:rPr lang="ru-RU" sz="1200" b="1" i="0" kern="1200" spc="-15" dirty="0"/>
                        <a:t>информационно-</a:t>
                      </a:r>
                      <a:r>
                        <a:rPr lang="ru-RU" sz="1200" b="1" i="0" kern="1200" dirty="0"/>
                        <a:t/>
                      </a:r>
                      <a:br>
                        <a:rPr lang="ru-RU" sz="1200" b="1" i="0" kern="1200" dirty="0"/>
                      </a:br>
                      <a:r>
                        <a:rPr lang="ru-RU" sz="1200" b="1" i="0" kern="1200" dirty="0"/>
                        <a:t>просветительские. 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10" dirty="0"/>
                        <a:t>Ознакомление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dirty="0"/>
                        <a:t>родителей с </a:t>
                      </a:r>
                      <a:r>
                        <a:rPr lang="ru-RU" sz="1200" b="1" kern="1200" spc="-5" dirty="0"/>
                        <a:t>работой в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spc="5" dirty="0"/>
                        <a:t>группе, с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-5" dirty="0"/>
                        <a:t>преподнесением</a:t>
                      </a:r>
                      <a:r>
                        <a:rPr lang="ru-RU" sz="1200" b="1" kern="1200" dirty="0"/>
                        <a:t/>
                      </a:r>
                      <a:br>
                        <a:rPr lang="ru-RU" sz="1200" b="1" kern="1200" dirty="0"/>
                      </a:br>
                      <a:r>
                        <a:rPr lang="ru-RU" sz="1200" b="1" kern="1200" dirty="0"/>
                        <a:t>материала в </a:t>
                      </a:r>
                      <a:r>
                        <a:rPr lang="ru-RU" sz="1200" b="1" kern="1200" spc="5" dirty="0"/>
                        <a:t>зависимости от</a:t>
                      </a:r>
                      <a:r>
                        <a:rPr lang="ru-RU" sz="1200" b="1" kern="1200" spc="20" dirty="0"/>
                        <a:t> возраста детей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/>
                        <a:t>Организация открытых</a:t>
                      </a:r>
                      <a:br>
                        <a:rPr lang="ru-RU" sz="1200" b="1" kern="1200" dirty="0"/>
                      </a:br>
                      <a:r>
                        <a:rPr lang="ru-RU" sz="1200" b="1" kern="1200" spc="5" dirty="0"/>
                        <a:t>просмотров занятий и</a:t>
                      </a:r>
                      <a:r>
                        <a:rPr lang="ru-RU" sz="1200" b="1" kern="1200" dirty="0"/>
                        <a:t> </a:t>
                      </a:r>
                      <a:r>
                        <a:rPr lang="ru-RU" sz="1200" b="1" kern="1200" spc="5" dirty="0"/>
                        <a:t>других видов</a:t>
                      </a:r>
                      <a:r>
                        <a:rPr lang="ru-RU" sz="1200" b="1" kern="1200" dirty="0"/>
                        <a:t> деятельности.</a:t>
                      </a:r>
                      <a:br>
                        <a:rPr lang="ru-RU" sz="1200" b="1" kern="1200" dirty="0"/>
                      </a:br>
                      <a:r>
                        <a:rPr lang="ru-RU" sz="1200" b="1" kern="1200" spc="5" dirty="0"/>
                        <a:t>Выпуск газет,</a:t>
                      </a:r>
                      <a:r>
                        <a:rPr lang="ru-RU" sz="1200" b="1" kern="1200" spc="20" dirty="0"/>
                        <a:t> обновление материалов </a:t>
                      </a:r>
                      <a:r>
                        <a:rPr lang="ru-RU" sz="1200" b="1" kern="1200" spc="25" dirty="0"/>
                        <a:t>в родительском уголке, </a:t>
                      </a:r>
                      <a:r>
                        <a:rPr lang="ru-RU" sz="1200" b="1" kern="1200" dirty="0"/>
                        <a:t>организация мини -</a:t>
                      </a:r>
                      <a:r>
                        <a:rPr lang="ru-RU" sz="1200" b="1" kern="1200" spc="15" dirty="0"/>
                        <a:t>библиотеки по </a:t>
                      </a:r>
                      <a:r>
                        <a:rPr lang="ru-RU" sz="1200" b="1" kern="1200" spc="20" dirty="0"/>
                        <a:t>народному творчеству, с</a:t>
                      </a:r>
                      <a:r>
                        <a:rPr lang="ru-RU" sz="1200" b="1" kern="1200" spc="25" dirty="0"/>
                        <a:t>оздание альбомов.</a:t>
                      </a:r>
                      <a:r>
                        <a:rPr lang="ru-RU" sz="1200" b="1" kern="1200" dirty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94" marR="3179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3757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Указ президента </a:t>
            </a:r>
            <a:r>
              <a:rPr lang="ru-RU" sz="3600" b="1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РФ</a:t>
            </a: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1214422"/>
          <a:ext cx="3357586" cy="4714908"/>
        </p:xfrm>
        <a:graphic>
          <a:graphicData uri="http://schemas.openxmlformats.org/presentationml/2006/ole">
            <p:oleObj spid="_x0000_s1027" name="PDF" r:id="rId3" imgW="0" imgH="0" progId="FoxitReader.Document">
              <p:embed/>
            </p:oleObj>
          </a:graphicData>
        </a:graphic>
      </p:graphicFrame>
      <p:pic>
        <p:nvPicPr>
          <p:cNvPr id="1027" name="Picture 3" descr="D:\приобщение\kulturnoe-nasledie-na-sa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71678"/>
            <a:ext cx="3643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83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- формировать у детей знания и представления о </a:t>
            </a:r>
            <a:r>
              <a:rPr lang="ru-RU" b="1" dirty="0"/>
              <a:t>культуре русского народа</a:t>
            </a:r>
            <a:r>
              <a:rPr lang="ru-RU" dirty="0"/>
              <a:t>, его истории и традициях.</a:t>
            </a:r>
          </a:p>
          <a:p>
            <a:pPr algn="just"/>
            <a:r>
              <a:rPr lang="ru-RU" dirty="0"/>
              <a:t>-воспитывать чувство любви и привязанности к своей </a:t>
            </a:r>
            <a:r>
              <a:rPr lang="ru-RU" b="1" dirty="0"/>
              <a:t>стране</a:t>
            </a:r>
            <a:r>
              <a:rPr lang="ru-RU" dirty="0"/>
              <a:t>, малой родине уважение и гордость за свой народ, его историю, </a:t>
            </a:r>
            <a:r>
              <a:rPr lang="ru-RU" b="1" dirty="0"/>
              <a:t>культуру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-развитие умения отражать полученные знания в различных видах деятельности.</a:t>
            </a:r>
          </a:p>
          <a:p>
            <a:pPr algn="just"/>
            <a:r>
              <a:rPr lang="ru-RU" dirty="0"/>
              <a:t>- использование регионального компонента – история, культура и традиции </a:t>
            </a:r>
            <a:r>
              <a:rPr lang="ru-RU" dirty="0" err="1"/>
              <a:t>Луганщины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0042"/>
            <a:ext cx="83757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Цели:</a:t>
            </a:r>
            <a:r>
              <a:rPr kumimoji="0" lang="ru-RU" sz="3600" b="1" i="0" u="none" strike="noStrike" kern="1200" cap="none" spc="0" normalizeH="0" baseline="0" noProof="0" dirty="0" smtClean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Rubius" pitchFamily="2" charset="0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 w="1905"/>
              <a:solidFill>
                <a:srgbClr val="B456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Rubius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643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Rubius</vt:lpstr>
      <vt:lpstr>Times New Roman</vt:lpstr>
      <vt:lpstr>Calibri</vt:lpstr>
      <vt:lpstr>Тема Office</vt:lpstr>
      <vt:lpstr>PDF</vt:lpstr>
      <vt:lpstr>Методическое сопровождение по приобщению дошкольников к культурному наследию своей страны </vt:lpstr>
      <vt:lpstr>НОРМАТИВНО-ПРАВОВЫЕ ДОКУМЕНТЫ ФЕДЕРАЛЬНОГО И РЕГИОНАЛЬНОГО УРОВНЕЙ</vt:lpstr>
      <vt:lpstr>Слайд 3</vt:lpstr>
      <vt:lpstr>Слайд 4</vt:lpstr>
      <vt:lpstr>ФОРМЫ РАБОТЫ С ДЕТЬМИ:</vt:lpstr>
      <vt:lpstr>МЕТОДЫ И ПРИЕМЫ РАБОТЫ:</vt:lpstr>
      <vt:lpstr>ФОРМЫ РАБОТЫ С РОДИТЕЛЯМИ:</vt:lpstr>
      <vt:lpstr>Слайд 8</vt:lpstr>
      <vt:lpstr>Слайд 9</vt:lpstr>
      <vt:lpstr>Слайд 10</vt:lpstr>
      <vt:lpstr>Слайд 11</vt:lpstr>
      <vt:lpstr>Методическая литература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89</cp:revision>
  <dcterms:created xsi:type="dcterms:W3CDTF">2015-04-19T15:51:03Z</dcterms:created>
  <dcterms:modified xsi:type="dcterms:W3CDTF">2022-12-21T02:20:39Z</dcterms:modified>
</cp:coreProperties>
</file>