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A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25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46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0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8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8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0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6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97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92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9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3000">
              <a:schemeClr val="accent6">
                <a:lumMod val="40000"/>
                <a:lumOff val="60000"/>
              </a:schemeClr>
            </a:gs>
            <a:gs pos="47000">
              <a:schemeClr val="accent2">
                <a:lumMod val="40000"/>
                <a:lumOff val="60000"/>
              </a:schemeClr>
            </a:gs>
            <a:gs pos="89000">
              <a:srgbClr val="C6FAF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E021-2662-45C1-9855-07F23F73D5C2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9B36-40A9-411B-8539-80432CDF1D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78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452" y="0"/>
            <a:ext cx="11748052" cy="2387600"/>
          </a:xfrm>
        </p:spPr>
        <p:txBody>
          <a:bodyPr>
            <a:noAutofit/>
          </a:bodyPr>
          <a:lstStyle/>
          <a:p>
            <a:r>
              <a:rPr lang="ru-RU" sz="4000" dirty="0"/>
              <a:t>Государственное бюджетное общеобразовательное учреждение города Москвы «Школа № 1798 «Феникс</a:t>
            </a:r>
            <a:r>
              <a:rPr lang="ru-RU" sz="4000" dirty="0" smtClean="0"/>
              <a:t>»  ДК5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7709" y="4904365"/>
            <a:ext cx="9144000" cy="1655762"/>
          </a:xfrm>
        </p:spPr>
        <p:txBody>
          <a:bodyPr/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Маркова Лариса Вячеславовна </a:t>
            </a:r>
          </a:p>
          <a:p>
            <a:r>
              <a:rPr lang="ru-RU" dirty="0" smtClean="0"/>
              <a:t>Чулкова Мария Владимировна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6348" y="2892287"/>
            <a:ext cx="10863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Методические </a:t>
            </a:r>
            <a:r>
              <a:rPr lang="ru-RU" sz="3600" b="1" dirty="0" smtClean="0"/>
              <a:t>рекомендации по использованию </a:t>
            </a:r>
            <a:r>
              <a:rPr lang="ru-RU" sz="3600" b="1" dirty="0" smtClean="0"/>
              <a:t>технологии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Адвент</a:t>
            </a:r>
            <a:r>
              <a:rPr lang="ru-RU" sz="3600" b="1" dirty="0" smtClean="0"/>
              <a:t> </a:t>
            </a:r>
            <a:r>
              <a:rPr lang="ru-RU" sz="3600" b="1" dirty="0" smtClean="0"/>
              <a:t>-календарь в работе с дошкольниками.</a:t>
            </a:r>
            <a:endParaRPr lang="ru-RU" sz="3600" dirty="0" smtClean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3395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Примерные направления предлагаемых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НОД (познавательное, художественно-эстетическое, </a:t>
            </a:r>
            <a:r>
              <a:rPr lang="ru-RU" dirty="0" err="1"/>
              <a:t>речевое,социально</a:t>
            </a:r>
            <a:r>
              <a:rPr lang="ru-RU" dirty="0"/>
              <a:t>-коммуникативное и физическое развития)</a:t>
            </a:r>
          </a:p>
          <a:p>
            <a:pPr lvl="0"/>
            <a:r>
              <a:rPr lang="ru-RU" dirty="0"/>
              <a:t>Беседа ( о чем сегодня будем беседовать)</a:t>
            </a:r>
          </a:p>
          <a:p>
            <a:pPr lvl="0"/>
            <a:r>
              <a:rPr lang="ru-RU" dirty="0"/>
              <a:t>Чтение художественной литературы</a:t>
            </a:r>
          </a:p>
          <a:p>
            <a:pPr lvl="0"/>
            <a:r>
              <a:rPr lang="ru-RU" dirty="0"/>
              <a:t>Опытно-экспериментальная деятельность</a:t>
            </a:r>
          </a:p>
          <a:p>
            <a:pPr lvl="0"/>
            <a:r>
              <a:rPr lang="ru-RU" dirty="0"/>
              <a:t>Дидактические, подвижные игры</a:t>
            </a:r>
          </a:p>
          <a:p>
            <a:pPr lvl="0"/>
            <a:r>
              <a:rPr lang="ru-RU" dirty="0"/>
              <a:t>Рисование по замыслу</a:t>
            </a:r>
          </a:p>
          <a:p>
            <a:pPr lvl="0"/>
            <a:r>
              <a:rPr lang="ru-RU" dirty="0"/>
              <a:t>Конструирование</a:t>
            </a:r>
          </a:p>
          <a:p>
            <a:pPr lvl="0"/>
            <a:r>
              <a:rPr lang="ru-RU" dirty="0"/>
              <a:t>Совместная деятельность детей и родителей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918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Стиль оформления </a:t>
            </a:r>
            <a:r>
              <a:rPr lang="ru-RU" dirty="0" err="1"/>
              <a:t>Адвент</a:t>
            </a:r>
            <a:r>
              <a:rPr lang="ru-RU" dirty="0"/>
              <a:t> календаря: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Должен соответствовать тематике праздника.</a:t>
            </a:r>
          </a:p>
          <a:p>
            <a:pPr lvl="0"/>
            <a:r>
              <a:rPr lang="ru-RU" dirty="0"/>
              <a:t>Определить  место календаря. </a:t>
            </a:r>
            <a:endParaRPr lang="ru-RU" dirty="0" smtClean="0"/>
          </a:p>
          <a:p>
            <a:pPr lvl="0"/>
            <a:r>
              <a:rPr lang="ru-RU" dirty="0" smtClean="0"/>
              <a:t>Присутствие </a:t>
            </a:r>
            <a:r>
              <a:rPr lang="ru-RU" dirty="0"/>
              <a:t>тайны.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065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Адвент</a:t>
            </a:r>
            <a:r>
              <a:rPr lang="ru-RU" dirty="0"/>
              <a:t>-календарь предполагает свои правила игры.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Один день – одно задание. </a:t>
            </a:r>
          </a:p>
          <a:p>
            <a:r>
              <a:rPr lang="ru-RU" dirty="0"/>
              <a:t>Задания должны быть приятными, интересными и соответствовать возрасту и возможностям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424956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044" y="27505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49577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565" y="4341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Слово «</a:t>
            </a:r>
            <a:r>
              <a:rPr lang="ru-RU" dirty="0" err="1"/>
              <a:t>адвент</a:t>
            </a:r>
            <a:r>
              <a:rPr lang="ru-RU" dirty="0"/>
              <a:t>» происходит от латинского термина «</a:t>
            </a:r>
            <a:r>
              <a:rPr lang="ru-RU" dirty="0" err="1"/>
              <a:t>adventus</a:t>
            </a:r>
            <a:r>
              <a:rPr lang="ru-RU" dirty="0"/>
              <a:t>» и обозначает «пришествие, приход». </a:t>
            </a:r>
            <a:r>
              <a:rPr lang="ru-RU" dirty="0" err="1"/>
              <a:t>Адвент</a:t>
            </a:r>
            <a:r>
              <a:rPr lang="ru-RU" dirty="0"/>
              <a:t> - календарь - это календарь ожидания. 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652" y="2228436"/>
            <a:ext cx="3982715" cy="265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9999" y="2057399"/>
            <a:ext cx="5403253" cy="360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497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861" y="191949"/>
            <a:ext cx="10515600" cy="1325563"/>
          </a:xfrm>
        </p:spPr>
        <p:txBody>
          <a:bodyPr/>
          <a:lstStyle/>
          <a:p>
            <a:r>
              <a:rPr lang="ru-RU" dirty="0" err="1" smtClean="0"/>
              <a:t>Адвент</a:t>
            </a:r>
            <a:r>
              <a:rPr lang="ru-RU" dirty="0" smtClean="0"/>
              <a:t>-календарь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922" y="151751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последнее время технология </a:t>
            </a:r>
            <a:r>
              <a:rPr lang="ru-RU" dirty="0" err="1"/>
              <a:t>адвент</a:t>
            </a:r>
            <a:r>
              <a:rPr lang="ru-RU" dirty="0"/>
              <a:t>-календарей стала входить в практику работы детских садов.</a:t>
            </a:r>
          </a:p>
          <a:p>
            <a:pPr marL="0" indent="0">
              <a:buNone/>
            </a:pPr>
            <a:r>
              <a:rPr lang="ru-RU" dirty="0" err="1"/>
              <a:t>Адвент</a:t>
            </a:r>
            <a:r>
              <a:rPr lang="ru-RU" dirty="0"/>
              <a:t>-календарь позволяет интегрировать все образовательные области:</a:t>
            </a:r>
          </a:p>
          <a:p>
            <a:pPr lvl="0"/>
            <a:r>
              <a:rPr lang="ru-RU" dirty="0"/>
              <a:t>социально-коммуникативную, </a:t>
            </a:r>
          </a:p>
          <a:p>
            <a:pPr lvl="0"/>
            <a:r>
              <a:rPr lang="ru-RU" dirty="0"/>
              <a:t>познавательную,</a:t>
            </a:r>
          </a:p>
          <a:p>
            <a:pPr lvl="0"/>
            <a:r>
              <a:rPr lang="ru-RU" dirty="0"/>
              <a:t>речевую, </a:t>
            </a:r>
          </a:p>
          <a:p>
            <a:pPr lvl="0"/>
            <a:r>
              <a:rPr lang="ru-RU" dirty="0"/>
              <a:t>художественно-эстетическую, </a:t>
            </a:r>
          </a:p>
          <a:p>
            <a:pPr lvl="0"/>
            <a:r>
              <a:rPr lang="ru-RU" dirty="0"/>
              <a:t>физическую, </a:t>
            </a:r>
          </a:p>
          <a:p>
            <a:pPr lvl="0"/>
            <a:r>
              <a:rPr lang="ru-RU" dirty="0"/>
              <a:t>строя педагогический процесс индивидуально, в микро-группе детей и фронтально со всеми детьми.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854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96" y="86829"/>
            <a:ext cx="10515600" cy="1325563"/>
          </a:xfrm>
        </p:spPr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078" y="123921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Игра занимает ведущее место в жизни дошкольников. Она активизирует ребенка, способствует повышению его жизненного тонуса, удовлетворяет личные интересы и социальные нужды.</a:t>
            </a:r>
          </a:p>
          <a:p>
            <a:r>
              <a:rPr lang="ru-RU" dirty="0" err="1"/>
              <a:t>Адвент</a:t>
            </a:r>
            <a:r>
              <a:rPr lang="ru-RU" dirty="0"/>
              <a:t>- календарь для детей –это в первую очередь игра, которая направленна на развитие интереса детей к разнообразной деятельности, развитию самостоятельности и повышению самооценки ребенка.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425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же нужен </a:t>
            </a:r>
            <a:r>
              <a:rPr lang="ru-RU" dirty="0" err="1"/>
              <a:t>Адвент</a:t>
            </a:r>
            <a:r>
              <a:rPr lang="ru-RU" dirty="0"/>
              <a:t> - календарь?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938"/>
            <a:ext cx="10515600" cy="213014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Адвент</a:t>
            </a:r>
            <a:r>
              <a:rPr lang="ru-RU" dirty="0"/>
              <a:t>-календарь может быть приурочен к любому празднику и решать множество педагогических задач.</a:t>
            </a:r>
          </a:p>
          <a:p>
            <a:pPr marL="0" indent="0">
              <a:buNone/>
            </a:pPr>
            <a:r>
              <a:rPr lang="ru-RU" b="1" dirty="0"/>
              <a:t>Цель:</a:t>
            </a:r>
            <a:r>
              <a:rPr lang="ru-RU" dirty="0"/>
              <a:t> создание условий для проявления познавательной активности ребенка дошкольного возраста.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8295" y="3744566"/>
            <a:ext cx="3735347" cy="2626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857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Адвент</a:t>
            </a:r>
            <a:r>
              <a:rPr lang="ru-RU" dirty="0"/>
              <a:t> -Календарь способствует </a:t>
            </a:r>
            <a:r>
              <a:rPr lang="ru-RU" dirty="0" smtClean="0"/>
              <a:t>развитию: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 Развивать умение визуализировать и озвучивать причинно-следственные связи между собой и окружающими предметами;</a:t>
            </a:r>
          </a:p>
          <a:p>
            <a:pPr marL="0" indent="0">
              <a:buNone/>
            </a:pPr>
            <a:r>
              <a:rPr lang="ru-RU" dirty="0"/>
              <a:t>• воспитывать и развивать всесторонне развитую личность</a:t>
            </a:r>
          </a:p>
          <a:p>
            <a:pPr marL="0" indent="0">
              <a:buNone/>
            </a:pPr>
            <a:r>
              <a:rPr lang="ru-RU" dirty="0"/>
              <a:t>• воспитывать у детей желание участвовать в совместной деятельности со всеми участниками образовательного процесса, активнее использовать знания в повседневной жизни;</a:t>
            </a:r>
          </a:p>
          <a:p>
            <a:pPr marL="0" indent="0">
              <a:buNone/>
            </a:pPr>
            <a:r>
              <a:rPr lang="ru-RU" dirty="0" smtClean="0"/>
              <a:t>• развивать любознательность, воображение, мышление, умение строить догадки и предположения;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748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Адвент</a:t>
            </a:r>
            <a:r>
              <a:rPr lang="ru-RU" dirty="0" smtClean="0"/>
              <a:t>-календарь для педагога.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Своеобразный </a:t>
            </a:r>
            <a:r>
              <a:rPr lang="ru-RU" dirty="0"/>
              <a:t>план его деятельности.</a:t>
            </a:r>
          </a:p>
          <a:p>
            <a:pPr marL="0" indent="0">
              <a:buNone/>
            </a:pPr>
            <a:r>
              <a:rPr lang="ru-RU" dirty="0"/>
              <a:t>С его помощью необходимо заранее продумать все методы и приемы обучения и воспитания детей, а так же видеть путь достижения поставленной цели. Следует </a:t>
            </a:r>
            <a:r>
              <a:rPr lang="ru-RU" u="sng" dirty="0"/>
              <a:t>помнить</a:t>
            </a:r>
            <a:r>
              <a:rPr lang="ru-RU" dirty="0"/>
              <a:t>: планирование должно быть гибким, ведь на его реализацию могут повлиять непредвиденные факторы. При планировании календаря необходимо решить какие знания мы хотим дать детям и какой материал закрепить.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941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70" y="186221"/>
            <a:ext cx="10515600" cy="1325563"/>
          </a:xfrm>
        </p:spPr>
        <p:txBody>
          <a:bodyPr/>
          <a:lstStyle/>
          <a:p>
            <a:r>
              <a:rPr lang="ru-RU" dirty="0"/>
              <a:t>Свойства </a:t>
            </a:r>
            <a:r>
              <a:rPr lang="ru-RU" dirty="0" err="1"/>
              <a:t>адвент</a:t>
            </a:r>
            <a:r>
              <a:rPr lang="ru-RU" dirty="0"/>
              <a:t> - календаря: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Наглядность</a:t>
            </a:r>
          </a:p>
          <a:p>
            <a:pPr lvl="0"/>
            <a:r>
              <a:rPr lang="ru-RU" dirty="0"/>
              <a:t>Привлекательность</a:t>
            </a:r>
          </a:p>
          <a:p>
            <a:pPr lvl="0"/>
            <a:r>
              <a:rPr lang="ru-RU" dirty="0"/>
              <a:t>Запоминаемость</a:t>
            </a:r>
          </a:p>
          <a:p>
            <a:pPr lvl="0"/>
            <a:r>
              <a:rPr lang="ru-RU" dirty="0"/>
              <a:t>Творчество.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8636" y="1311965"/>
            <a:ext cx="3254310" cy="230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5167" y="2879863"/>
            <a:ext cx="3183006" cy="3183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144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</a:t>
            </a:r>
            <a:r>
              <a:rPr lang="ru-RU" b="1" dirty="0"/>
              <a:t> </a:t>
            </a:r>
            <a:r>
              <a:rPr lang="ru-RU" dirty="0"/>
              <a:t>и последовательность работы с календарем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Знакомство с календарем (рассказ об истории возникновения календаря)</a:t>
            </a:r>
          </a:p>
          <a:p>
            <a:pPr lvl="0"/>
            <a:r>
              <a:rPr lang="ru-RU" dirty="0"/>
              <a:t>Обсуждение правил использования, решение о дежурстве.</a:t>
            </a:r>
          </a:p>
          <a:p>
            <a:r>
              <a:rPr lang="ru-RU" dirty="0"/>
              <a:t>Обсуждение на  «утреннем круге» </a:t>
            </a:r>
            <a:endParaRPr lang="ru-RU" dirty="0" smtClean="0"/>
          </a:p>
          <a:p>
            <a:r>
              <a:rPr lang="ru-RU" dirty="0"/>
              <a:t>« Вечерний круг»  Подведение итогов.</a:t>
            </a:r>
          </a:p>
        </p:txBody>
      </p:sp>
    </p:spTree>
    <p:extLst>
      <p:ext uri="{BB962C8B-B14F-4D97-AF65-F5344CB8AC3E}">
        <p14:creationId xmlns:p14="http://schemas.microsoft.com/office/powerpoint/2010/main" xmlns="" val="656558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343</Words>
  <Application>Microsoft Office PowerPoint</Application>
  <PresentationFormat>Произвольный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бюджетное общеобразовательное учреждение города Москвы «Школа № 1798 «Феникс»  ДК5 </vt:lpstr>
      <vt:lpstr>Слайд 2</vt:lpstr>
      <vt:lpstr>Адвент-календарь</vt:lpstr>
      <vt:lpstr>Актуальность </vt:lpstr>
      <vt:lpstr>Зачем же нужен Адвент - календарь?  </vt:lpstr>
      <vt:lpstr>Адвент -Календарь способствует развитию:</vt:lpstr>
      <vt:lpstr>Адвент-календарь для педагога. </vt:lpstr>
      <vt:lpstr>Свойства адвент - календаря:</vt:lpstr>
      <vt:lpstr>Условия и последовательность работы с календарем:</vt:lpstr>
      <vt:lpstr>Примерные направления предлагаемых заданий</vt:lpstr>
      <vt:lpstr>Стиль оформления Адвент календаря:  </vt:lpstr>
      <vt:lpstr>Адвент-календарь предполагает свои правила игры.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user</cp:lastModifiedBy>
  <cp:revision>5</cp:revision>
  <dcterms:created xsi:type="dcterms:W3CDTF">2022-10-31T19:04:07Z</dcterms:created>
  <dcterms:modified xsi:type="dcterms:W3CDTF">2022-11-02T11:00:52Z</dcterms:modified>
</cp:coreProperties>
</file>