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81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82" r:id="rId21"/>
    <p:sldId id="283" r:id="rId22"/>
    <p:sldId id="284" r:id="rId23"/>
    <p:sldId id="285" r:id="rId24"/>
    <p:sldId id="286" r:id="rId25"/>
    <p:sldId id="288" r:id="rId26"/>
    <p:sldId id="289" r:id="rId27"/>
    <p:sldId id="290" r:id="rId28"/>
    <p:sldId id="291" r:id="rId29"/>
    <p:sldId id="292" r:id="rId30"/>
    <p:sldId id="293" r:id="rId31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A948-798F-490C-8D0D-62FDA95BF269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4816B-8D36-44E4-A604-628BFDAA9A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2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533D-32B1-458B-92F8-ACC99F2A2E0C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59DFC-6BEC-440F-8C2A-53C67E9070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3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88018-840D-4AFD-B7EB-ECC66E5F5DD6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6DBD-FE5E-4FEF-B261-25A13AFCC1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27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97C5-1CF6-4B10-BBA3-037D788050E6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01D4-86C5-4A24-AFCB-FD9D80571E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7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AC95-5AEA-4FF5-8890-E3318992AB69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7FDA-7EC8-43D4-8633-7928BD039D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8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DBBDF-3180-46EA-95D4-E75A291BC61D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984E-D658-4A26-B517-4A76545102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9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C9804-3DFA-4A79-AD48-1466A91E63DA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EDC7-9E0A-4683-9742-711455AB9F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7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D35D-E990-4A82-AB56-320499D12A6F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DA54E-6BE5-499A-98C3-5A16A487D8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2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4132-4272-4F4C-B757-802A6A10770C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44B1B-23E1-48A7-A4A3-19721D173B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4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BC46-17AC-4C3C-88E3-DA706E912370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05060-791F-4329-93E9-989FC3B96C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68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F030-6F89-4055-B041-CD35671FEB83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C6FE-D432-4C06-AAFD-7E3893BEF1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8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371416-5CE6-43E1-9E36-9E522DA3C418}" type="datetimeFigureOut">
              <a:rPr lang="ru-RU" smtClean="0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40A8DF-5D3F-482C-9135-5ECAA10274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02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1825" y="528032"/>
            <a:ext cx="8976574" cy="2743201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педагога-организатора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«Школа № 80 города Донецка»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Бухтияровой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Натальи Викторовны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0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2591" y="365125"/>
            <a:ext cx="7907629" cy="1051551"/>
          </a:xfrm>
        </p:spPr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</a:rPr>
              <a:t>За период работы, согласно годового плана 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</a:rPr>
              <a:t>школы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</a:rPr>
              <a:t>,  мною проведены традиционные общешкольные мероприятия: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ПЕРВОГО ЗВОНКА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71" y="2820473"/>
            <a:ext cx="4092285" cy="273032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43223" y="1681163"/>
            <a:ext cx="5212165" cy="82391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ПРАЗДНИК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ПОСЛЕДНЕГО ЗВОНКА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75" y="2846230"/>
            <a:ext cx="3693016" cy="2665927"/>
          </a:xfrm>
        </p:spPr>
      </p:pic>
    </p:spTree>
    <p:extLst>
      <p:ext uri="{BB962C8B-B14F-4D97-AF65-F5344CB8AC3E}">
        <p14:creationId xmlns:p14="http://schemas.microsoft.com/office/powerpoint/2010/main" val="18229908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434" y="365125"/>
            <a:ext cx="8963696" cy="1167461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Общешкольные мероприятия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5013" y="412125"/>
            <a:ext cx="3232597" cy="189319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ОСВОБОЖДЕНИЯ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ДОНБАССА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691" y="2299012"/>
            <a:ext cx="2763441" cy="325178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БИТВА ХОРОВ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98" y="2682685"/>
            <a:ext cx="3873321" cy="2880989"/>
          </a:xfrm>
        </p:spPr>
      </p:pic>
    </p:spTree>
    <p:extLst>
      <p:ext uri="{BB962C8B-B14F-4D97-AF65-F5344CB8AC3E}">
        <p14:creationId xmlns:p14="http://schemas.microsoft.com/office/powerpoint/2010/main" val="13727573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Общешкольные мероприятия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797" y="2060619"/>
            <a:ext cx="4593778" cy="69546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ДЕНЬ МИРА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94" y="3013656"/>
            <a:ext cx="3867389" cy="252425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506829"/>
            <a:ext cx="2894527" cy="75985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УЧИТЕЛЯ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08" y="2189408"/>
            <a:ext cx="3757411" cy="2704563"/>
          </a:xfrm>
        </p:spPr>
      </p:pic>
    </p:spTree>
    <p:extLst>
      <p:ext uri="{BB962C8B-B14F-4D97-AF65-F5344CB8AC3E}">
        <p14:creationId xmlns:p14="http://schemas.microsoft.com/office/powerpoint/2010/main" val="11923191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Общешкольные мероприятия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МАТЕРИ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286" y="2511380"/>
            <a:ext cx="3963754" cy="264456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ФЕСТИВАЛЬ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«ШКОЛЬНЫЕ ЗВЁЗДЫ»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57" y="2820472"/>
            <a:ext cx="3823091" cy="2807595"/>
          </a:xfrm>
        </p:spPr>
      </p:pic>
    </p:spTree>
    <p:extLst>
      <p:ext uri="{BB962C8B-B14F-4D97-AF65-F5344CB8AC3E}">
        <p14:creationId xmlns:p14="http://schemas.microsoft.com/office/powerpoint/2010/main" val="7013640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Общешкольные мероприятия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17" y="2866739"/>
            <a:ext cx="4005330" cy="267021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181082" y="1442435"/>
            <a:ext cx="5705341" cy="746974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НОВОГОДНИЕ МЮЗИКЛЫ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98" y="2184018"/>
            <a:ext cx="4027867" cy="2684195"/>
          </a:xfrm>
        </p:spPr>
      </p:pic>
    </p:spTree>
    <p:extLst>
      <p:ext uri="{BB962C8B-B14F-4D97-AF65-F5344CB8AC3E}">
        <p14:creationId xmlns:p14="http://schemas.microsoft.com/office/powerpoint/2010/main" val="2029904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Общешкольные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8 МАРТА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55" y="2627290"/>
            <a:ext cx="3880566" cy="292350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3177862" cy="27642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 ФЕВРАЛЯ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49" y="2064869"/>
            <a:ext cx="3770290" cy="2854860"/>
          </a:xfrm>
        </p:spPr>
      </p:pic>
    </p:spTree>
    <p:extLst>
      <p:ext uri="{BB962C8B-B14F-4D97-AF65-F5344CB8AC3E}">
        <p14:creationId xmlns:p14="http://schemas.microsoft.com/office/powerpoint/2010/main" val="2818370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Общешкольные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3194" y="1681162"/>
            <a:ext cx="4752305" cy="907491"/>
          </a:xfrm>
        </p:spPr>
        <p:txBody>
          <a:bodyPr/>
          <a:lstStyle/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17" y="2794716"/>
            <a:ext cx="4130892" cy="275607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387143" y="1532587"/>
            <a:ext cx="5589431" cy="61818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ВЕЧЕР ВСТРЕЧИ ВЫПУСКНИКОВ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138" y="2189408"/>
            <a:ext cx="3757411" cy="2781838"/>
          </a:xfrm>
        </p:spPr>
      </p:pic>
    </p:spTree>
    <p:extLst>
      <p:ext uri="{BB962C8B-B14F-4D97-AF65-F5344CB8AC3E}">
        <p14:creationId xmlns:p14="http://schemas.microsoft.com/office/powerpoint/2010/main" val="1512335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Общешкольные мероприятия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ко Дню Победы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04" y="1593805"/>
            <a:ext cx="7263684" cy="3956989"/>
          </a:xfrm>
        </p:spPr>
      </p:pic>
    </p:spTree>
    <p:extLst>
      <p:ext uri="{BB962C8B-B14F-4D97-AF65-F5344CB8AC3E}">
        <p14:creationId xmlns:p14="http://schemas.microsoft.com/office/powerpoint/2010/main" val="42387905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Общешкольные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89407" y="1681163"/>
            <a:ext cx="3808167" cy="823912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 </a:t>
            </a:r>
          </a:p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НАЧАЛЬНОЙ ШКОЛЫ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132" y="2640169"/>
            <a:ext cx="4150194" cy="276895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442435"/>
            <a:ext cx="3203619" cy="48939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 9 КЛАССА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28" y="2150772"/>
            <a:ext cx="3628622" cy="2820473"/>
          </a:xfrm>
        </p:spPr>
      </p:pic>
    </p:spTree>
    <p:extLst>
      <p:ext uri="{BB962C8B-B14F-4D97-AF65-F5344CB8AC3E}">
        <p14:creationId xmlns:p14="http://schemas.microsoft.com/office/powerpoint/2010/main" val="23414721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Общешкольные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b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выпускные 11 класс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2765811"/>
            <a:ext cx="4031088" cy="28269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986" y="1603044"/>
            <a:ext cx="3759207" cy="3097745"/>
          </a:xfrm>
        </p:spPr>
      </p:pic>
    </p:spTree>
    <p:extLst>
      <p:ext uri="{BB962C8B-B14F-4D97-AF65-F5344CB8AC3E}">
        <p14:creationId xmlns:p14="http://schemas.microsoft.com/office/powerpoint/2010/main" val="24885535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71" y="-12879"/>
            <a:ext cx="5898524" cy="260153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ДИСО (учитель начальных             классов) 2010 год.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стаж: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 лет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Имею вторую квалификационную категорию.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1" y="1107583"/>
            <a:ext cx="4005329" cy="44947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3335" y="1828800"/>
            <a:ext cx="6671257" cy="3348507"/>
          </a:xfrm>
        </p:spPr>
        <p:txBody>
          <a:bodyPr/>
          <a:lstStyle/>
          <a:p>
            <a:pPr lvl="0" fontAlgn="auto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94C600"/>
              </a:buClr>
              <a:buSzPct val="76000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Педагогическое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кредо:</a:t>
            </a:r>
            <a:r>
              <a:rPr lang="ru-RU" sz="1400" dirty="0">
                <a:solidFill>
                  <a:srgbClr val="FF0000"/>
                </a:solidFill>
                <a:latin typeface="Times New Roman"/>
                <a:ea typeface="Calibri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imes New Roman"/>
                <a:ea typeface="Calibri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</a:rPr>
              <a:t>Чтобы учить других, нужно учиться самому, чтобы воспитывать других, нужно начинать с себя, чтобы развивать других, нужно постоянно самому </a:t>
            </a: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</a:rPr>
              <a:t>развиваться.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auto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94C600"/>
              </a:buClr>
              <a:buSzPct val="76000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Мой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девиз: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auto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Clr>
                <a:srgbClr val="94C600"/>
              </a:buClr>
              <a:buSzPct val="76000"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Развиваться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 Развивать! Вдохновляться ! Вдохновлять! Творить! Любить ! Хотеть все знать ! Чтоб лучшим педагогом стать !</a:t>
            </a:r>
          </a:p>
        </p:txBody>
      </p:sp>
    </p:spTree>
    <p:extLst>
      <p:ext uri="{BB962C8B-B14F-4D97-AF65-F5344CB8AC3E}">
        <p14:creationId xmlns:p14="http://schemas.microsoft.com/office/powerpoint/2010/main" val="1020170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72" y="167425"/>
            <a:ext cx="5679583" cy="2202288"/>
          </a:xfrm>
        </p:spPr>
        <p:txBody>
          <a:bodyPr/>
          <a:lstStyle/>
          <a:p>
            <a:r>
              <a:rPr lang="ru-RU" sz="1800" b="1" dirty="0">
                <a:solidFill>
                  <a:srgbClr val="FFFF00"/>
                </a:solidFill>
                <a:latin typeface="Times New Roman"/>
                <a:ea typeface="Calibri"/>
              </a:rPr>
              <a:t>Развитие творческих способностей обучающихся, одно из главных направлений моей деятельности и возможно, участие в различных мероприятиях поможет учащимся в современном обществе увидеть и творчески решать возникающие проблемы, так как творчество – самый мощный импульс в развитии ребёнка.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65230"/>
            <a:ext cx="6172200" cy="41180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7577" y="2421228"/>
            <a:ext cx="5370491" cy="344776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FFFF00"/>
                </a:solidFill>
                <a:latin typeface="Times New Roman"/>
                <a:ea typeface="Calibri"/>
              </a:rPr>
              <a:t>При проведении различных мероприятий, я стремлюсь раскрыть творческую индивидуальность ученика, сформировать те компетенции, </a:t>
            </a:r>
            <a:r>
              <a:rPr lang="ru-RU" sz="1800" b="1" dirty="0" smtClean="0">
                <a:solidFill>
                  <a:srgbClr val="FFFF00"/>
                </a:solidFill>
                <a:latin typeface="Times New Roman"/>
                <a:ea typeface="Calibri"/>
              </a:rPr>
              <a:t>которые </a:t>
            </a:r>
            <a:r>
              <a:rPr lang="ru-RU" sz="1800" b="1" dirty="0">
                <a:solidFill>
                  <a:srgbClr val="FFFF00"/>
                </a:solidFill>
                <a:latin typeface="Times New Roman"/>
                <a:ea typeface="Calibri"/>
              </a:rPr>
              <a:t>обеспечат успешность ребенка в социуме.</a:t>
            </a:r>
            <a:endParaRPr lang="ru-RU" sz="1800" b="1" dirty="0" smtClean="0">
              <a:solidFill>
                <a:srgbClr val="FFFF00"/>
              </a:solidFill>
              <a:latin typeface="Times New Roman"/>
              <a:ea typeface="Calibri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FFFF00"/>
                </a:solidFill>
                <a:latin typeface="Times New Roman"/>
                <a:ea typeface="Calibri"/>
              </a:rPr>
              <a:t>Поэтому практически каждый </a:t>
            </a:r>
            <a:r>
              <a:rPr lang="ru-RU" sz="1800" b="1" dirty="0" smtClean="0">
                <a:solidFill>
                  <a:srgbClr val="FFFF00"/>
                </a:solidFill>
                <a:latin typeface="Times New Roman"/>
                <a:ea typeface="Calibri"/>
              </a:rPr>
              <a:t>учащийся </a:t>
            </a:r>
            <a:r>
              <a:rPr lang="ru-RU" sz="1800" b="1" dirty="0">
                <a:solidFill>
                  <a:srgbClr val="FFFF00"/>
                </a:solidFill>
                <a:latin typeface="Times New Roman"/>
                <a:ea typeface="Calibri"/>
              </a:rPr>
              <a:t>школы </a:t>
            </a:r>
            <a:r>
              <a:rPr lang="ru-RU" sz="1800" b="1" dirty="0" smtClean="0">
                <a:solidFill>
                  <a:srgbClr val="FFFF00"/>
                </a:solidFill>
                <a:latin typeface="Times New Roman"/>
                <a:ea typeface="Calibri"/>
              </a:rPr>
              <a:t>становится </a:t>
            </a:r>
            <a:r>
              <a:rPr lang="ru-RU" sz="1800" b="1" dirty="0">
                <a:solidFill>
                  <a:srgbClr val="FFFF00"/>
                </a:solidFill>
                <a:latin typeface="Times New Roman"/>
                <a:ea typeface="Calibri"/>
              </a:rPr>
              <a:t>активным участником в школьных, городских и республиканских конкурсах.</a:t>
            </a:r>
            <a:br>
              <a:rPr lang="ru-RU" sz="1800" b="1" dirty="0">
                <a:solidFill>
                  <a:srgbClr val="FFFF00"/>
                </a:solidFill>
                <a:latin typeface="Times New Roman"/>
                <a:ea typeface="Calibri"/>
              </a:rPr>
            </a:br>
            <a:r>
              <a:rPr lang="ru-RU" sz="1800" b="1" dirty="0">
                <a:solidFill>
                  <a:srgbClr val="FFFF00"/>
                </a:solidFill>
                <a:latin typeface="Times New Roman"/>
                <a:ea typeface="Calibri"/>
              </a:rPr>
              <a:t>Благодаря моей плодотворной работе, учащиеся школы открывают в себе талант певца, актера, искусство танца и многое другое.</a:t>
            </a:r>
            <a:endParaRPr lang="ru-RU" sz="1800" b="1" dirty="0" smtClean="0">
              <a:solidFill>
                <a:srgbClr val="FFFF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13330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18" y="457200"/>
            <a:ext cx="4295507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Ученическое самоуправление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802"/>
          <a:stretch>
            <a:fillRect/>
          </a:stretch>
        </p:blipFill>
        <p:spPr>
          <a:xfrm>
            <a:off x="4771064" y="1803042"/>
            <a:ext cx="4778960" cy="37091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6670" y="2057400"/>
            <a:ext cx="4205355" cy="3811588"/>
          </a:xfrm>
        </p:spPr>
        <p:txBody>
          <a:bodyPr/>
          <a:lstStyle/>
          <a:p>
            <a:r>
              <a:rPr lang="ru-RU" sz="2000" b="1" dirty="0">
                <a:solidFill>
                  <a:srgbClr val="FFFF00"/>
                </a:solidFill>
                <a:latin typeface="Times New Roman"/>
                <a:ea typeface="Calibri"/>
              </a:rPr>
              <a:t>«Звёздная команда» (на лучшую организацию ученического самоуправления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</a:rPr>
              <a:t>)-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2 место-2019</a:t>
            </a:r>
            <a:endParaRPr lang="ru-RU" sz="2000" b="1" dirty="0" smtClean="0">
              <a:solidFill>
                <a:srgbClr val="FFFF00"/>
              </a:solidFill>
              <a:latin typeface="Times New Roman"/>
              <a:ea typeface="Calibri"/>
            </a:endParaRPr>
          </a:p>
          <a:p>
            <a:r>
              <a:rPr lang="ru-RU" sz="2000" b="1" dirty="0">
                <a:solidFill>
                  <a:srgbClr val="FFFF00"/>
                </a:solidFill>
                <a:latin typeface="Times New Roman"/>
                <a:ea typeface="Calibri"/>
              </a:rPr>
              <a:t>«Поздравление ветерану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</a:rPr>
              <a:t>»-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3 место 2019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/>
                <a:ea typeface="Calibri"/>
              </a:rPr>
              <a:t>«Героизм Донбасса» посвященного 75-летию Победы (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</a:rPr>
              <a:t>ИНФОШКОЛА)-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2 место 2020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/>
                <a:ea typeface="Calibri"/>
              </a:rPr>
              <a:t>«5 дней добра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</a:rPr>
              <a:t>»-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1 место 2020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/>
                <a:ea typeface="Calibri"/>
              </a:rPr>
              <a:t>«Чистая Республика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</a:rPr>
              <a:t>»-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3 место 2020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/>
                <a:ea typeface="Calibri"/>
              </a:rPr>
              <a:t>«Энергия молодых в здоровое русло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</a:rPr>
              <a:t>»-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1 место 2019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397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820" y="457200"/>
            <a:ext cx="4540205" cy="102387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Командные конкурсы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r="7802"/>
          <a:stretch>
            <a:fillRect/>
          </a:stretch>
        </p:blipFill>
        <p:spPr>
          <a:xfrm>
            <a:off x="4771064" y="1992813"/>
            <a:ext cx="4810818" cy="34935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580" y="1416677"/>
            <a:ext cx="4636395" cy="4452312"/>
          </a:xfrm>
        </p:spPr>
        <p:txBody>
          <a:bodyPr/>
          <a:lstStyle/>
          <a:p>
            <a:r>
              <a:rPr lang="ru-RU" sz="2000" b="1" dirty="0">
                <a:solidFill>
                  <a:srgbClr val="FFFF00"/>
                </a:solidFill>
                <a:latin typeface="Times New Roman"/>
                <a:ea typeface="Calibri"/>
              </a:rPr>
              <a:t>«Город, который я люблю» конкурс сценических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</a:rPr>
              <a:t>постановок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3 место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/>
                <a:ea typeface="Calibri"/>
              </a:rPr>
              <a:t>«Здоровое поколение Республики» конкурс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</a:rPr>
              <a:t>агитбригад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3 место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/>
                <a:ea typeface="Calibri"/>
              </a:rPr>
              <a:t>Фестиваль дружин юных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</a:rPr>
              <a:t>пожарных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3 место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/>
                <a:ea typeface="Calibri"/>
              </a:rPr>
              <a:t>«Молодежь Республики-за безопасное дорожное движение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</a:rPr>
              <a:t>»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3 место</a:t>
            </a:r>
          </a:p>
          <a:p>
            <a:r>
              <a:rPr lang="ru-RU" sz="2000" b="1" dirty="0">
                <a:solidFill>
                  <a:srgbClr val="FFFF00"/>
                </a:solidFill>
                <a:latin typeface="Times New Roman"/>
                <a:ea typeface="Calibri"/>
              </a:rPr>
              <a:t>«Юные организаторы </a:t>
            </a:r>
            <a:r>
              <a:rPr lang="ru-RU" sz="2000" b="1" dirty="0" smtClean="0">
                <a:solidFill>
                  <a:srgbClr val="FFFF00"/>
                </a:solidFill>
                <a:latin typeface="Times New Roman"/>
                <a:ea typeface="Calibri"/>
              </a:rPr>
              <a:t>досуга» 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</a:rPr>
              <a:t>1 место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885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630736" cy="871247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Вокальная группа «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ДоМиСолька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5470" y="837128"/>
            <a:ext cx="3602106" cy="1667948"/>
          </a:xfrm>
        </p:spPr>
        <p:txBody>
          <a:bodyPr/>
          <a:lstStyle/>
          <a:p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3" y="1378039"/>
            <a:ext cx="3644721" cy="421139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692462" y="708338"/>
            <a:ext cx="5662926" cy="1796737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«Поющий май»</a:t>
            </a:r>
            <a:endParaRPr lang="ru-RU" sz="14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r>
              <a:rPr lang="ru-RU" sz="1800" dirty="0">
                <a:solidFill>
                  <a:srgbClr val="FFFF00"/>
                </a:solidFill>
                <a:latin typeface="Times New Roman"/>
                <a:ea typeface="Calibri"/>
              </a:rPr>
              <a:t>Конкурс патриотической </a:t>
            </a:r>
            <a:r>
              <a:rPr lang="ru-RU" sz="1800" dirty="0" smtClean="0">
                <a:solidFill>
                  <a:srgbClr val="FFFF00"/>
                </a:solidFill>
                <a:latin typeface="Times New Roman"/>
                <a:ea typeface="Calibri"/>
              </a:rPr>
              <a:t>песни-3 место 2019</a:t>
            </a:r>
          </a:p>
          <a:p>
            <a:pPr>
              <a:spcAft>
                <a:spcPts val="0"/>
              </a:spcAft>
            </a:pPr>
            <a:r>
              <a:rPr lang="ru-RU" sz="18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«Родине посвятим души прекрасные порывы</a:t>
            </a:r>
            <a:r>
              <a:rPr lang="ru-RU" sz="18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» 2020</a:t>
            </a:r>
            <a:endParaRPr lang="ru-RU" sz="14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r>
              <a:rPr lang="ru-RU" sz="1800" dirty="0">
                <a:solidFill>
                  <a:srgbClr val="FFFF00"/>
                </a:solidFill>
                <a:latin typeface="Times New Roman"/>
                <a:ea typeface="Calibri"/>
              </a:rPr>
              <a:t>Конкурс военно-патриотической песни и </a:t>
            </a:r>
            <a:r>
              <a:rPr lang="ru-RU" sz="1800" dirty="0" smtClean="0">
                <a:solidFill>
                  <a:srgbClr val="FFFF00"/>
                </a:solidFill>
                <a:latin typeface="Times New Roman"/>
                <a:ea typeface="Calibri"/>
              </a:rPr>
              <a:t>поэзии </a:t>
            </a:r>
            <a:r>
              <a:rPr lang="ru-RU" sz="1800" dirty="0" smtClean="0">
                <a:solidFill>
                  <a:srgbClr val="FF0000"/>
                </a:solidFill>
                <a:latin typeface="Times New Roman"/>
                <a:ea typeface="Calibri"/>
              </a:rPr>
              <a:t>участие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40" y="2575775"/>
            <a:ext cx="4299611" cy="3008582"/>
          </a:xfrm>
        </p:spPr>
      </p:pic>
    </p:spTree>
    <p:extLst>
      <p:ext uri="{BB962C8B-B14F-4D97-AF65-F5344CB8AC3E}">
        <p14:creationId xmlns:p14="http://schemas.microsoft.com/office/powerpoint/2010/main" val="19808352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822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«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Музыка детства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»-1 место 2020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«Салют Победе!»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Песни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Победы - 1 место 2020</a:t>
            </a:r>
            <a:endParaRPr lang="ru-RU" sz="2000" b="1" dirty="0">
              <a:solidFill>
                <a:srgbClr val="FFFF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9" y="2331076"/>
            <a:ext cx="4190998" cy="27560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734" y="1382494"/>
            <a:ext cx="5318976" cy="3395568"/>
          </a:xfrm>
        </p:spPr>
      </p:pic>
    </p:spTree>
    <p:extLst>
      <p:ext uri="{BB962C8B-B14F-4D97-AF65-F5344CB8AC3E}">
        <p14:creationId xmlns:p14="http://schemas.microsoft.com/office/powerpoint/2010/main" val="3428652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Вокальный ансамбль «Звёздочки»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«Музыка детства»</a:t>
            </a:r>
            <a:r>
              <a:rPr lang="ru-RU" sz="14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Конкурс исполнителей вокальных песен «Радужное созвездие</a:t>
            </a:r>
            <a:r>
              <a:rPr lang="ru-RU" sz="1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» </a:t>
            </a: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 место</a:t>
            </a:r>
            <a:r>
              <a:rPr lang="ru-RU" sz="1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Фестиваль искусств «И помнит мир </a:t>
            </a:r>
            <a:r>
              <a:rPr lang="ru-RU" sz="1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спасенный» </a:t>
            </a: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 место</a:t>
            </a:r>
            <a:br>
              <a:rPr lang="ru-RU" sz="1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2019 год</a:t>
            </a:r>
            <a:r>
              <a:rPr lang="ru-RU" sz="14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1400" b="1" dirty="0">
                <a:latin typeface="Calibri"/>
                <a:ea typeface="Calibri"/>
                <a:cs typeface="Times New Roman"/>
              </a:rPr>
            </a:br>
            <a:r>
              <a:rPr lang="ru-RU" sz="14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</a:br>
            <a:endParaRPr lang="ru-RU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34" y="2601532"/>
            <a:ext cx="3915177" cy="29363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6" y="1809106"/>
            <a:ext cx="3709115" cy="3059109"/>
          </a:xfrm>
        </p:spPr>
      </p:pic>
    </p:spTree>
    <p:extLst>
      <p:ext uri="{BB962C8B-B14F-4D97-AF65-F5344CB8AC3E}">
        <p14:creationId xmlns:p14="http://schemas.microsoft.com/office/powerpoint/2010/main" val="8390524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24" y="489397"/>
            <a:ext cx="7804597" cy="146819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32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Музыка детства»</a:t>
            </a:r>
            <a:r>
              <a:rPr lang="ru-RU" sz="24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Души </a:t>
            </a:r>
            <a:r>
              <a:rPr lang="ru-RU" sz="32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источник-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 место</a:t>
            </a:r>
            <a:r>
              <a:rPr lang="ru-RU" sz="32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«Салют 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Победы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»-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 место    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Напевы родного края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» -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 место</a:t>
            </a:r>
            <a:b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2019 год</a:t>
            </a:r>
            <a: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sz="1800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293" y="2674358"/>
            <a:ext cx="3985645" cy="29923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03" y="796063"/>
            <a:ext cx="4050421" cy="4033513"/>
          </a:xfrm>
        </p:spPr>
      </p:pic>
    </p:spTree>
    <p:extLst>
      <p:ext uri="{BB962C8B-B14F-4D97-AF65-F5344CB8AC3E}">
        <p14:creationId xmlns:p14="http://schemas.microsoft.com/office/powerpoint/2010/main" val="3836430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3" b="22103"/>
          <a:stretch>
            <a:fillRect/>
          </a:stretch>
        </p:blipFill>
        <p:spPr>
          <a:xfrm>
            <a:off x="4989224" y="789710"/>
            <a:ext cx="4265613" cy="45027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1783" y="443345"/>
            <a:ext cx="4647334" cy="5425643"/>
          </a:xfrm>
        </p:spPr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</a:rPr>
              <a:t>В своей методической копилке имею тематические разработки сценариев, фотоотчеты, презентации, видеофильмы. Имею личный сайт проекта «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Инфоурок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</a:rPr>
              <a:t>» и «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Calibri"/>
              </a:rPr>
              <a:t>Мультиурок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</a:rPr>
              <a:t>»,  на котором публикую свои разработки сценариев и классных часов, используемые в работе </a:t>
            </a:r>
            <a:endParaRPr lang="ru-RU" sz="2800" b="1" dirty="0" smtClean="0">
              <a:solidFill>
                <a:srgbClr val="FFFF00"/>
              </a:solidFill>
              <a:latin typeface="Times New Roman"/>
              <a:ea typeface="Calibri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</a:rPr>
              <a:t>(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</a:rPr>
              <a:t>Всего 57 публикации)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659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541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r="2657"/>
          <a:stretch>
            <a:fillRect/>
          </a:stretch>
        </p:blipFill>
        <p:spPr>
          <a:xfrm>
            <a:off x="2576946" y="1149929"/>
            <a:ext cx="6539345" cy="43087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4073" y="401782"/>
            <a:ext cx="4793671" cy="5467206"/>
          </a:xfrm>
        </p:spPr>
        <p:txBody>
          <a:bodyPr/>
          <a:lstStyle/>
          <a:p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</a:rPr>
              <a:t>В завершении хочется сказать, что профессия педагога-организатора – понятие круглосуточное! Ведь эта работа включает в себя не только качественную организацию содержательного досуга детей, но и, в первую очередь, формирование многих значимых качеств человека: духовность, нравственность, патриотизм, гражданственность, навыки здорового образа жизни, чего я стараюсь добиваться во время проведения мероприятий и конкурсов.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741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</a:rPr>
              <a:t>И чтобы быть хорошим преподавателем, нужно любить то, что преподаешь, и любить тех, кому преподаешь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55" y="1548533"/>
            <a:ext cx="6816436" cy="4090266"/>
          </a:xfrm>
        </p:spPr>
      </p:pic>
    </p:spTree>
    <p:extLst>
      <p:ext uri="{BB962C8B-B14F-4D97-AF65-F5344CB8AC3E}">
        <p14:creationId xmlns:p14="http://schemas.microsoft.com/office/powerpoint/2010/main" val="23189630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0" b="23680"/>
          <a:stretch>
            <a:fillRect/>
          </a:stretch>
        </p:blipFill>
        <p:spPr>
          <a:xfrm>
            <a:off x="5937161" y="785610"/>
            <a:ext cx="4623516" cy="48810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9699" y="592428"/>
            <a:ext cx="5293219" cy="4559121"/>
          </a:xfrm>
        </p:spPr>
        <p:txBody>
          <a:bodyPr/>
          <a:lstStyle/>
          <a:p>
            <a:pPr lvl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</a:pP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</a:rPr>
              <a:t>Должность 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</a:rPr>
              <a:t>педагога-организатора в школе - это одна из интересных, трудных, нужных и благородных должностей.</a:t>
            </a:r>
          </a:p>
          <a:p>
            <a:pPr lvl="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</a:pP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</a:rPr>
              <a:t> Педагог- организатор на высоком уровне, комплексно и творчески решает сложные профессиональные задачи, является мастером на все руки и при этом непременно становится духовным наставником детей, формирующим их мировоззрение и характер, способствующим их личностному росту и развитию.</a:t>
            </a:r>
            <a:endParaRPr lang="ru-RU" sz="2400" b="1" dirty="0">
              <a:solidFill>
                <a:srgbClr val="FFFF00"/>
              </a:solidFill>
              <a:latin typeface="Century Gothic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918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8499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0467" y="2228044"/>
            <a:ext cx="8281115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3, 5  года я работаю в своей родной школе педагогом-организатором и мне нравится моя профессия, этот вид деятельности мне близок и интересен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</a:t>
            </a: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Мне нравится работать с детьми, компоновать сценарии, режиссировать мероприятия, концерты, совместно разучивать с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воспитанниками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песни, стихотворения, создавать танцевальные композиции, готовить реквизит, оформлять зал для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праздничных торжеств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436144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738" y="386367"/>
            <a:ext cx="8512935" cy="1622737"/>
          </a:xfrm>
        </p:spPr>
        <p:txBody>
          <a:bodyPr/>
          <a:lstStyle/>
          <a:p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Наблюдая за результатом </a:t>
            </a: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моей воспитательной 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 деятельности, могу отметить, что дети, независимо от их возрастных особенностей все одинаково хотят, чтобы их понимали, относились к ним с добротой и внимательно выслушали их точку зрения.</a:t>
            </a:r>
            <a:r>
              <a:rPr lang="ru-RU" sz="16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600" b="1" dirty="0">
                <a:solidFill>
                  <a:srgbClr val="FFFF00"/>
                </a:solidFill>
                <a:latin typeface="Calibri"/>
                <a:ea typeface="Calibri"/>
                <a:cs typeface="Times New Roman"/>
              </a:rPr>
            </a:b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1803042"/>
            <a:ext cx="7199291" cy="3786389"/>
          </a:xfrm>
        </p:spPr>
      </p:pic>
    </p:spTree>
    <p:extLst>
      <p:ext uri="{BB962C8B-B14F-4D97-AF65-F5344CB8AC3E}">
        <p14:creationId xmlns:p14="http://schemas.microsoft.com/office/powerpoint/2010/main" val="2870234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4863" y="2266681"/>
            <a:ext cx="7881870" cy="3756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Цель моей работы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заключается в том, чтобы организовать всесторонний досуг учащихся, выявить и развивать способности каждого ученика, формировать духовно богатую, свободную, физически здоровую, творчески мыслящую личность, обладающую прочными базовыми знаниями, личность, ориентированную на высокие нравственные ценности.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0200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53803" y="579549"/>
            <a:ext cx="7469746" cy="4963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Воспитательные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задачи, </a:t>
            </a:r>
            <a:endParaRPr lang="ru-RU" sz="28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lvl="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которые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я ставлю перед собой это: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- Развитие индивидуальных способностей каждого ребенка, достижение оптимального уровня самоопределения личности школьника, обеспечение высокой результативности работы.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- Формирование гражданственности, патриотизма, эстетической и экологической культуры, ЗОЖ, культуры семейных отношений, воспитание дисциплины, ответственности за своё поведение.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- Привитие  подрастающему поколению моральных качеств, которые соответствуют общечеловеческим ценностям (милосердие, любовь к близким, малой Родине, родному языку, культуре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158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5014" y="1429555"/>
            <a:ext cx="785611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Создание условий для постоянного роста ученического самоуправления.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Их реализация возможна путем использования различных форм и методов: игровые программы, концертные программы, акции, выставки, викторины, уроки мужества, конкурсы самодеятельности и искусства, торжественные линейки,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квесты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флешмобы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спортивные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соревнования, семейные праздники, экскурсии, интеллектуально-развивающие игры и мероприятия.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49266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</a:rPr>
              <a:t>Работа организована по следующим направлениям: </a:t>
            </a:r>
            <a:b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</a:rPr>
              <a:t>гражданско-патриотическое, правовое, экологическое, трудовое, здоровье сберегающее, нравственное и эстетическое.</a:t>
            </a:r>
            <a:r>
              <a:rPr lang="ru-RU" sz="2000" b="1" i="1" dirty="0">
                <a:solidFill>
                  <a:srgbClr val="FFFF00"/>
                </a:solidFill>
                <a:latin typeface="Times New Roman"/>
                <a:ea typeface="Calibri"/>
              </a:rPr>
              <a:t/>
            </a:r>
            <a:br>
              <a:rPr lang="ru-RU" sz="2000" b="1" i="1" dirty="0">
                <a:solidFill>
                  <a:srgbClr val="FFFF00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693" y="1326523"/>
            <a:ext cx="3358067" cy="40310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429" y="2086377"/>
            <a:ext cx="5280338" cy="3400022"/>
          </a:xfrm>
        </p:spPr>
      </p:pic>
    </p:spTree>
    <p:extLst>
      <p:ext uri="{BB962C8B-B14F-4D97-AF65-F5344CB8AC3E}">
        <p14:creationId xmlns:p14="http://schemas.microsoft.com/office/powerpoint/2010/main" val="6497690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«Международный день кино»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презентации «Международный день кино».pptx" id="{EF25F49E-8139-4298-863A-A923549DCC8C}" vid="{72907F0E-92C9-4985-818F-93DF7A468F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«Международный день кино»</Template>
  <TotalTime>286</TotalTime>
  <Words>634</Words>
  <Application>Microsoft Office PowerPoint</Application>
  <PresentationFormat>Произвольный</PresentationFormat>
  <Paragraphs>77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Шаблон презентации «Международный день кино»</vt:lpstr>
      <vt:lpstr> Обобщение опыта работы  педагога-организатора      МОУ «Школа № 80 города Донецка»</vt:lpstr>
      <vt:lpstr> Образование: ДИСО (учитель начальных             классов) 2010 год. Пед. стаж: 11 лет Имею вторую квалификационную категорию.  </vt:lpstr>
      <vt:lpstr>Презентация PowerPoint</vt:lpstr>
      <vt:lpstr>Презентация PowerPoint</vt:lpstr>
      <vt:lpstr>Наблюдая за результатом моей воспитательной  деятельности, могу отметить, что дети, независимо от их возрастных особенностей все одинаково хотят, чтобы их понимали, относились к ним с добротой и внимательно выслушали их точку зрения. </vt:lpstr>
      <vt:lpstr>Презентация PowerPoint</vt:lpstr>
      <vt:lpstr>Презентация PowerPoint</vt:lpstr>
      <vt:lpstr>Презентация PowerPoint</vt:lpstr>
      <vt:lpstr>Работа организована по следующим направлениям:  гражданско-патриотическое, правовое, экологическое, трудовое, здоровье сберегающее, нравственное и эстетическое. </vt:lpstr>
      <vt:lpstr>За период работы, согласно годового плана школы,  мною проведены традиционные общешкольные мероприятия: </vt:lpstr>
      <vt:lpstr>    Общешкольные мероприятия</vt:lpstr>
      <vt:lpstr>        Общешкольные мероприятия </vt:lpstr>
      <vt:lpstr>        Общешкольные мероприятия</vt:lpstr>
      <vt:lpstr>        Общешкольные мероприятия</vt:lpstr>
      <vt:lpstr>         Общешкольные мероприятия</vt:lpstr>
      <vt:lpstr>        Общешкольные мероприятия</vt:lpstr>
      <vt:lpstr>       Общешкольные мероприятия                    ко Дню Победы</vt:lpstr>
      <vt:lpstr>        Общешкольные мероприятия</vt:lpstr>
      <vt:lpstr>        Общешкольные мероприятия                выпускные 11 класс</vt:lpstr>
      <vt:lpstr>Развитие творческих способностей обучающихся, одно из главных направлений моей деятельности и возможно, участие в различных мероприятиях поможет учащимся в современном обществе увидеть и творчески решать возникающие проблемы, так как творчество – самый мощный импульс в развитии ребёнка.</vt:lpstr>
      <vt:lpstr>Ученическое самоуправление </vt:lpstr>
      <vt:lpstr>    Командные конкурсы</vt:lpstr>
      <vt:lpstr>         Вокальная группа «ДоМиСолька»</vt:lpstr>
      <vt:lpstr> «Музыка детства»-1 место 2020  «Салют Победе!» Песни Победы - 1 место 2020</vt:lpstr>
      <vt:lpstr>                 Вокальный ансамбль «Звёздочки» «Музыка детства» Конкурс исполнителей вокальных песен «Радужное созвездие» 3 место Фестиваль искусств «И помнит мир спасенный» 2 место 2019 год  </vt:lpstr>
      <vt:lpstr>«Музыка детства» Души источник- 3 место «Салют Победы»-3 место     «Напевы родного края» - 1 место 2019 год  </vt:lpstr>
      <vt:lpstr>Презентация PowerPoint</vt:lpstr>
      <vt:lpstr>Презентация PowerPoint</vt:lpstr>
      <vt:lpstr>И чтобы быть хорошим преподавателем, нужно любить то, что преподаешь, и любить тех, кому преподаешь.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опыта работы  педагога-организатора  МОУ «Школа № 80 города Донецка»</dc:title>
  <dc:creator>admin</dc:creator>
  <cp:lastModifiedBy>admin</cp:lastModifiedBy>
  <cp:revision>32</cp:revision>
  <dcterms:created xsi:type="dcterms:W3CDTF">2021-02-02T05:11:45Z</dcterms:created>
  <dcterms:modified xsi:type="dcterms:W3CDTF">2021-02-08T07:23:17Z</dcterms:modified>
</cp:coreProperties>
</file>