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Economica" charset="0"/>
      <p:regular r:id="rId13"/>
      <p:bold r:id="rId14"/>
      <p:italic r:id="rId15"/>
      <p:boldItalic r:id="rId16"/>
    </p:embeddedFont>
    <p:embeddedFont>
      <p:font typeface="Open Sans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c68c4ec3e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c68c4ec3e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c68c4ec3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c68c4ec3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c68c4ec3e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0c68c4ec3e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c68c4ec3e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0c68c4ec3e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0c68c4ec3e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0c68c4ec3e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c68c4ec3e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c68c4ec3e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c68c4ec3e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c68c4ec3e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0c68c4ec3e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0c68c4ec3e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0c68c4ec3e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0c68c4ec3e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921000" y="1444250"/>
            <a:ext cx="33021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Французский метод обслуживания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Блохина, Калантаев, Куваев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410гр.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85950" y="0"/>
            <a:ext cx="83346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Схема рассадки</a:t>
            </a:r>
            <a:endParaRPr sz="1800"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l="4807" t="3298" r="6649" b="4048"/>
          <a:stretch/>
        </p:blipFill>
        <p:spPr>
          <a:xfrm>
            <a:off x="185950" y="698400"/>
            <a:ext cx="3331601" cy="37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 rotWithShape="1">
          <a:blip r:embed="rId4">
            <a:alphaModFix/>
          </a:blip>
          <a:srcRect l="17266" t="19080" r="9602"/>
          <a:stretch/>
        </p:blipFill>
        <p:spPr>
          <a:xfrm>
            <a:off x="4121925" y="918775"/>
            <a:ext cx="4398626" cy="36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106075" y="929275"/>
            <a:ext cx="13758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4731300" y="2028176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Описание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Чек-лист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Блюдо для примера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Схема сервировки и рассадки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31300" y="1077450"/>
            <a:ext cx="4045200" cy="10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900">
                <a:latin typeface="Economica"/>
                <a:ea typeface="Economica"/>
                <a:cs typeface="Economica"/>
                <a:sym typeface="Economica"/>
              </a:rPr>
              <a:t>Содержание</a:t>
            </a:r>
            <a:endParaRPr sz="29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997" y="0"/>
            <a:ext cx="25559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127000"/>
            <a:ext cx="8520600" cy="4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 sz="1800"/>
              <a:t>Описание</a:t>
            </a:r>
            <a:endParaRPr sz="180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624400"/>
            <a:ext cx="3784200" cy="3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u="sng">
                <a:solidFill>
                  <a:srgbClr val="444444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Французский метод </a:t>
            </a:r>
            <a:r>
              <a:rPr lang="ru" sz="1600">
                <a:solidFill>
                  <a:srgbClr val="444444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предусматривает подачу блюд в обнос, т.е. перекладывание его в тарелку гостя. Этот метод используется в работе официантов, обладающих высокой техникой обслуживания.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rgbClr val="444444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Подготовленное к подаче блюдо официант держит на ладони левой руки. Под блюдо он кладет ручник, сложенный таким образом, чтобы ширина его не превышала 10 - 12 см. Бортик посуды официант придерживает большим пальцем. Остальные вытянутые пальцы левой руки поддерживают блюдо снизу.</a:t>
            </a:r>
            <a:endParaRPr sz="16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125" y="924950"/>
            <a:ext cx="4844225" cy="30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3414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40">
                <a:solidFill>
                  <a:srgbClr val="444444"/>
                </a:solidFill>
              </a:rPr>
              <a:t>Подойдя к гостю слева, официант берет правой рукой прибор, причем вилка должна быть сверху, а ложка снизу, и, окончив раскладывание, кладет прибор на блюдо, перевернув вилку и ложку в первоначальное положение. При этом методе обслуживания гость может сам переложить содержимое блюда в тарелку. Блюдо следует держать возле тарелки гостя, слегка наклонив его, но, не касаясь поверхности стола. Обнося гостей салатом, уложенным в вазе горкой, следует слегка поворачивать вазу по часовой стрелке, чтобы к каждому следующему гостю изделие было обращено ненарушенной стороной.</a:t>
            </a:r>
            <a:endParaRPr sz="164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951" y="504500"/>
            <a:ext cx="4674275" cy="39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4081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640">
                <a:solidFill>
                  <a:srgbClr val="444444"/>
                </a:solidFill>
                <a:highlight>
                  <a:srgbClr val="FFFFFF"/>
                </a:highlight>
              </a:rPr>
              <a:t>Перед подачей холодных блюд в обнос стол сервируют закусочной тарелкой, а перед подачей вторых горячих блюд - подогретой мелкой столовой тарелкой, которую официант ставит перед гостем с правой стороны. В качестве прибора для раскладки используются столовые ложка и вилка. Их берут в правую руку, причем изгиб рожков вилки должен располагаться над углублением ложки. Концы ручек вилки и ложки зажимают мизинцем и безымянным пальцем. Средний палец служит только для поддержки ручки ложки снизу. Указательный палец располагается между ручками ложки и вилки и служит для регулирования расстояния между ними. Большой палец прижимает вилку к ложке.</a:t>
            </a:r>
            <a:endParaRPr sz="164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925" y="1356275"/>
            <a:ext cx="4267150" cy="22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5272875" y="3795400"/>
            <a:ext cx="36312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а — порционные куски рыбы, мяса, гарниров; б — фаршированные изделия; в — положение вилки при перекладывании соседних блюд; г — блюда мягкой консистенции</a:t>
            </a:r>
            <a:endParaRPr sz="11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425" y="526350"/>
            <a:ext cx="2539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444444"/>
                </a:solidFill>
                <a:highlight>
                  <a:srgbClr val="FFFFFF"/>
                </a:highlight>
              </a:rPr>
              <a:t>Работая вилкой и ложкой как щипцами, официант должен следить за тем, чтобы локоть правой руки был прижат к корпусу. Если гость захочет сам положить порцию блюда на свою тарелку, официант должен держать блюдо над ее бортиком, слегка наклонив его гостю</a:t>
            </a:r>
            <a:endParaRPr sz="18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950" y="0"/>
            <a:ext cx="435619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2. Чек-лист</a:t>
            </a:r>
            <a:endParaRPr sz="180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557825"/>
            <a:ext cx="8520600" cy="44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 Соблюдает стандарты обслуживания: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AutoNum type="arabicPeriod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своевременно подходит к Гостю, приветствует, представляется по имени;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AutoNum type="arabicPeriod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 записывает заказ, благодарит Гостя за заказ, повторяет подробно заказ, подсказывает чем можно его дополнить;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AutoNum type="arabicPeriod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своевременно подает заказ, делает чек-бэк правильно;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AutoNum type="arabicPeriod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рассчитывает Гостя по первой просьбе, соблюдая временные стандарты, напоминает Гостюю обо всех акциях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788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Economica"/>
              <a:buAutoNum type="arabicPeriod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вежливо прощается с Гостем, благодарит за визит, приглашает прийти еще раз.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  Соблюдает дисциплину: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Приходит на работу вовремя, отмечается в Time-Keeper на приход и уход. Соблюдает правила внутреннего трудового распорядка компании : перерывы, обеды и т.д.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Соблюдает стандарты униформы,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Выполняет ежедневные обязанности в течение смены.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  Имеется мед.книжка с действующими анализами. Соблюдает стандарты программы «Безопасность пищи»: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Font typeface="Economica"/>
              <a:buChar char="●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Имеет опрятный внешний вид: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Font typeface="Economica"/>
              <a:buChar char="●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Регулярно моет руки;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marL="89999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"/>
              <a:buFont typeface="Economica"/>
              <a:buChar char="●"/>
            </a:pPr>
            <a:r>
              <a:rPr lang="ru" sz="1400">
                <a:latin typeface="Economica"/>
                <a:ea typeface="Economica"/>
                <a:cs typeface="Economica"/>
                <a:sym typeface="Economica"/>
              </a:rPr>
              <a:t>Правильно обрабатывает поверхности и столовые приборы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3. Блюдо для примера</a:t>
            </a:r>
            <a:endParaRPr sz="18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3600" y="733500"/>
            <a:ext cx="4958000" cy="33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224100" y="940650"/>
            <a:ext cx="4347900" cy="3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Курица, запеченная целиком с овощами</a:t>
            </a:r>
            <a:endParaRPr sz="1900"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marR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гриль и соусом брусничный </a:t>
            </a:r>
            <a:endParaRPr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marR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latin typeface="Economica"/>
                <a:ea typeface="Economica"/>
                <a:cs typeface="Economica"/>
                <a:sym typeface="Economica"/>
              </a:rPr>
              <a:t>Сначала разрезают курицу на части ( на крылья, ножки, бедро и филе), потом кладут курицу на тарелку, гость сам выбирает какую часть курицы он предпочтет, после этого укладываются на тарелку овощи гриль и в конце добавляется соус.брусничный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4. Схема сервировки</a:t>
            </a:r>
            <a:endParaRPr sz="1800"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t="-2387" b="35880"/>
          <a:stretch/>
        </p:blipFill>
        <p:spPr>
          <a:xfrm>
            <a:off x="0" y="713400"/>
            <a:ext cx="5534525" cy="333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5075125" y="373800"/>
            <a:ext cx="3000000" cy="4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нож для масла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тарелка для хлеба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ложка для супа 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вилка для закусок 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нож для закусок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вилка для горячего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нож для горячего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подставная тарелка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суповая тарелка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десертная ложка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десертная вилка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бокал для красного вина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бокал для белого вина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рюмка для водки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marL="457200" marR="127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conomica"/>
              <a:buAutoNum type="arabicPeriod"/>
            </a:pPr>
            <a:r>
              <a:rPr lang="ru" sz="1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салфетка</a:t>
            </a:r>
            <a:endParaRPr sz="16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Экран (16:9)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Economica</vt:lpstr>
      <vt:lpstr>Open Sans</vt:lpstr>
      <vt:lpstr>Times New Roman</vt:lpstr>
      <vt:lpstr>Luxe</vt:lpstr>
      <vt:lpstr>Французский метод обслуживания</vt:lpstr>
      <vt:lpstr> </vt:lpstr>
      <vt:lpstr>Описание</vt:lpstr>
      <vt:lpstr>Подойдя к гостю слева, официант берет правой рукой прибор, причем вилка должна быть сверху, а ложка снизу, и, окончив раскладывание, кладет прибор на блюдо, перевернув вилку и ложку в первоначальное положение. При этом методе обслуживания гость может сам переложить содержимое блюда в тарелку. Блюдо следует держать возле тарелки гостя, слегка наклонив его, но, не касаясь поверхности стола. Обнося гостей салатом, уложенным в вазе горкой, следует слегка поворачивать вазу по часовой стрелке, чтобы к каждому следующему гостю изделие было обращено ненарушенной стороной.</vt:lpstr>
      <vt:lpstr>Перед подачей холодных блюд в обнос стол сервируют закусочной тарелкой, а перед подачей вторых горячих блюд - подогретой мелкой столовой тарелкой, которую официант ставит перед гостем с правой стороны. В качестве прибора для раскладки используются столовые ложка и вилка. Их берут в правую руку, причем изгиб рожков вилки должен располагаться над углублением ложки. Концы ручек вилки и ложки зажимают мизинцем и безымянным пальцем. Средний палец служит только для поддержки ручки ложки снизу. Указательный палец располагается между ручками ложки и вилки и служит для регулирования расстояния между ними. Большой палец прижимает вилку к ложке.</vt:lpstr>
      <vt:lpstr> Работая вилкой и ложкой как щипцами, официант должен следить за тем, чтобы локоть правой руки был прижат к корпусу. Если гость захочет сам положить порцию блюда на свою тарелку, официант должен держать блюдо над ее бортиком, слегка наклонив его гостю</vt:lpstr>
      <vt:lpstr>2. Чек-лист</vt:lpstr>
      <vt:lpstr>3. Блюдо для примера</vt:lpstr>
      <vt:lpstr>4. Схема сервировки</vt:lpstr>
      <vt:lpstr>Схема рассадки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Французский метод обслуживания</dc:title>
  <dc:creator>Преподаватель</dc:creator>
  <cp:lastModifiedBy>Преподаватель</cp:lastModifiedBy>
  <cp:revision>1</cp:revision>
  <dcterms:modified xsi:type="dcterms:W3CDTF">2023-02-17T07:14:59Z</dcterms:modified>
</cp:coreProperties>
</file>