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1"/>
  </p:notesMasterIdLst>
  <p:sldIdLst>
    <p:sldId id="273" r:id="rId2"/>
    <p:sldId id="278" r:id="rId3"/>
    <p:sldId id="275" r:id="rId4"/>
    <p:sldId id="277" r:id="rId5"/>
    <p:sldId id="276" r:id="rId6"/>
    <p:sldId id="265" r:id="rId7"/>
    <p:sldId id="268" r:id="rId8"/>
    <p:sldId id="266" r:id="rId9"/>
    <p:sldId id="26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000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57" autoAdjust="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7C3D1-5C28-4919-B378-2A1BEBB950B9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CA896-052E-4470-A933-712DA948B5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338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CA896-052E-4470-A933-712DA948B5D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61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9D715-5639-4C5A-9C81-AD75833CFD07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21449D6-D129-4A62-9040-E006A99ABC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1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9D715-5639-4C5A-9C81-AD75833CFD07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1449D6-D129-4A62-9040-E006A99ABC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1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9D715-5639-4C5A-9C81-AD75833CFD07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1449D6-D129-4A62-9040-E006A99ABC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2892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9D715-5639-4C5A-9C81-AD75833CFD07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1449D6-D129-4A62-9040-E006A99ABC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514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9D715-5639-4C5A-9C81-AD75833CFD07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1449D6-D129-4A62-9040-E006A99ABC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9784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9D715-5639-4C5A-9C81-AD75833CFD07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1449D6-D129-4A62-9040-E006A99ABC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016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9D715-5639-4C5A-9C81-AD75833CFD07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49D6-D129-4A62-9040-E006A99ABC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744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9D715-5639-4C5A-9C81-AD75833CFD07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49D6-D129-4A62-9040-E006A99ABC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70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9D715-5639-4C5A-9C81-AD75833CFD07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49D6-D129-4A62-9040-E006A99ABC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6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9D715-5639-4C5A-9C81-AD75833CFD07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1449D6-D129-4A62-9040-E006A99ABC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42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9D715-5639-4C5A-9C81-AD75833CFD07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1449D6-D129-4A62-9040-E006A99ABC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343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9D715-5639-4C5A-9C81-AD75833CFD07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1449D6-D129-4A62-9040-E006A99ABC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00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9D715-5639-4C5A-9C81-AD75833CFD07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49D6-D129-4A62-9040-E006A99ABC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92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9D715-5639-4C5A-9C81-AD75833CFD07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49D6-D129-4A62-9040-E006A99ABC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660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9D715-5639-4C5A-9C81-AD75833CFD07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449D6-D129-4A62-9040-E006A99ABC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72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9D715-5639-4C5A-9C81-AD75833CFD07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1449D6-D129-4A62-9040-E006A99ABC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52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9D715-5639-4C5A-9C81-AD75833CFD07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21449D6-D129-4A62-9040-E006A99ABC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04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8837"/>
          </a:xfrm>
        </p:spPr>
      </p:pic>
      <p:sp>
        <p:nvSpPr>
          <p:cNvPr id="5" name="Прямоугольник 4"/>
          <p:cNvSpPr/>
          <p:nvPr/>
        </p:nvSpPr>
        <p:spPr>
          <a:xfrm>
            <a:off x="1856509" y="651164"/>
            <a:ext cx="9369510" cy="1114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/>
          </a:p>
          <a:p>
            <a:pPr algn="ctr"/>
            <a:r>
              <a:rPr lang="ru-RU" b="1" i="1" dirty="0" smtClean="0"/>
              <a:t>МДОУ ДС № 7 комбинированного вида «Солнышко» г. Ершова</a:t>
            </a:r>
          </a:p>
          <a:p>
            <a:pPr algn="ctr"/>
            <a:endParaRPr lang="ru-RU" b="1" i="1" dirty="0" smtClean="0"/>
          </a:p>
          <a:p>
            <a:pPr algn="ctr"/>
            <a:endParaRPr lang="ru-RU" b="1" i="1" dirty="0" smtClean="0"/>
          </a:p>
          <a:p>
            <a:pPr algn="ctr"/>
            <a:r>
              <a:rPr lang="ru-RU" sz="2400" b="1" i="1" dirty="0" smtClean="0">
                <a:solidFill>
                  <a:srgbClr val="740000"/>
                </a:solidFill>
              </a:rPr>
              <a:t>Логопедическое пособие </a:t>
            </a:r>
          </a:p>
          <a:p>
            <a:pPr algn="ctr"/>
            <a:r>
              <a:rPr lang="ru-RU" sz="4800" b="1" i="1" dirty="0" smtClean="0">
                <a:solidFill>
                  <a:srgbClr val="740000"/>
                </a:solidFill>
              </a:rPr>
              <a:t>«Звуковые домики»</a:t>
            </a:r>
          </a:p>
          <a:p>
            <a:pPr algn="ctr"/>
            <a:endParaRPr lang="ru-RU" sz="4800" b="1" i="1" dirty="0" smtClean="0">
              <a:solidFill>
                <a:srgbClr val="740000"/>
              </a:solidFill>
            </a:endParaRPr>
          </a:p>
          <a:p>
            <a:pPr algn="ctr"/>
            <a:endParaRPr lang="ru-RU" sz="4800" b="1" i="1" dirty="0" smtClean="0">
              <a:solidFill>
                <a:srgbClr val="740000"/>
              </a:solidFill>
            </a:endParaRPr>
          </a:p>
          <a:p>
            <a:pPr algn="r"/>
            <a:r>
              <a:rPr lang="ru-RU" sz="2000" b="1" i="1" dirty="0" smtClean="0"/>
              <a:t>Автор: учитель логопед</a:t>
            </a:r>
          </a:p>
          <a:p>
            <a:pPr algn="r"/>
            <a:r>
              <a:rPr lang="ru-RU" sz="2000" b="1" i="1" dirty="0" smtClean="0"/>
              <a:t> высшей квалификационной категории</a:t>
            </a:r>
          </a:p>
          <a:p>
            <a:pPr algn="r"/>
            <a:r>
              <a:rPr lang="ru-RU" sz="2000" b="1" i="1" dirty="0" smtClean="0"/>
              <a:t>Кожемякина Светлана Александровна</a:t>
            </a:r>
          </a:p>
          <a:p>
            <a:pPr algn="r"/>
            <a:endParaRPr lang="ru-RU" sz="2000" b="1" i="1" dirty="0" smtClean="0"/>
          </a:p>
          <a:p>
            <a:pPr algn="r"/>
            <a:endParaRPr lang="ru-RU" sz="2000" b="1" i="1" dirty="0" smtClean="0"/>
          </a:p>
          <a:p>
            <a:pPr algn="r"/>
            <a:endParaRPr lang="ru-RU" sz="2000" b="1" i="1" dirty="0" smtClean="0"/>
          </a:p>
          <a:p>
            <a:pPr algn="r"/>
            <a:endParaRPr lang="ru-RU" sz="2000" b="1" i="1" dirty="0" smtClean="0"/>
          </a:p>
          <a:p>
            <a:pPr algn="ctr"/>
            <a:r>
              <a:rPr lang="ru-RU" sz="2000" b="1" i="1" dirty="0" smtClean="0"/>
              <a:t>2024 год</a:t>
            </a:r>
          </a:p>
          <a:p>
            <a:pPr algn="ctr"/>
            <a:endParaRPr lang="ru-RU" sz="4800" b="1" i="1" dirty="0" smtClean="0">
              <a:solidFill>
                <a:srgbClr val="740000"/>
              </a:solidFill>
            </a:endParaRPr>
          </a:p>
          <a:p>
            <a:pPr algn="ctr"/>
            <a:endParaRPr lang="ru-RU" sz="4800" b="1" i="1" dirty="0" smtClean="0">
              <a:solidFill>
                <a:srgbClr val="740000"/>
              </a:solidFill>
            </a:endParaRPr>
          </a:p>
          <a:p>
            <a:pPr algn="ctr"/>
            <a:endParaRPr lang="ru-RU" sz="4800" b="1" i="1" dirty="0" smtClean="0">
              <a:solidFill>
                <a:srgbClr val="740000"/>
              </a:solidFill>
            </a:endParaRPr>
          </a:p>
          <a:p>
            <a:pPr algn="ctr"/>
            <a:endParaRPr lang="ru-RU" sz="4800" b="1" i="1" dirty="0" smtClean="0">
              <a:solidFill>
                <a:srgbClr val="740000"/>
              </a:solidFill>
            </a:endParaRPr>
          </a:p>
          <a:p>
            <a:pPr algn="ctr"/>
            <a:endParaRPr lang="ru-RU" sz="4800" b="1" i="1" dirty="0" smtClean="0">
              <a:solidFill>
                <a:srgbClr val="740000"/>
              </a:solidFill>
            </a:endParaRPr>
          </a:p>
          <a:p>
            <a:pPr algn="ctr"/>
            <a:endParaRPr lang="ru-RU" sz="4800" b="1" i="1" dirty="0" smtClean="0">
              <a:solidFill>
                <a:srgbClr val="740000"/>
              </a:solidFill>
            </a:endParaRPr>
          </a:p>
          <a:p>
            <a:pPr algn="ctr"/>
            <a:endParaRPr lang="ru-RU" sz="2400" b="1" i="1" dirty="0">
              <a:solidFill>
                <a:srgbClr val="7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2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8837"/>
          </a:xfrm>
        </p:spPr>
      </p:pic>
      <p:sp>
        <p:nvSpPr>
          <p:cNvPr id="5" name="Прямоугольник 4"/>
          <p:cNvSpPr/>
          <p:nvPr/>
        </p:nvSpPr>
        <p:spPr>
          <a:xfrm>
            <a:off x="1603717" y="624110"/>
            <a:ext cx="99317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Логопедическое пособие </a:t>
            </a:r>
            <a:r>
              <a:rPr lang="ru-RU" sz="2400" b="1" i="1" dirty="0" smtClean="0">
                <a:solidFill>
                  <a:srgbClr val="740000"/>
                </a:solidFill>
              </a:rPr>
              <a:t>«Звуковые домики»</a:t>
            </a:r>
            <a:r>
              <a:rPr lang="ru-RU" sz="2400" b="1" i="1" dirty="0" smtClean="0"/>
              <a:t> представляет собой  расширенный  вариант  одного из этапов  </a:t>
            </a:r>
            <a:r>
              <a:rPr lang="ru-RU" sz="2400" b="1" i="1" dirty="0" smtClean="0">
                <a:solidFill>
                  <a:srgbClr val="740000"/>
                </a:solidFill>
              </a:rPr>
              <a:t>методики формирования языковой  системы.  </a:t>
            </a:r>
            <a:r>
              <a:rPr lang="ru-RU" sz="2400" b="1" i="1" dirty="0" smtClean="0"/>
              <a:t>Автор - </a:t>
            </a:r>
            <a:r>
              <a:rPr lang="ru-RU" sz="2400" b="1" i="1" dirty="0" smtClean="0">
                <a:solidFill>
                  <a:srgbClr val="740000"/>
                </a:solidFill>
              </a:rPr>
              <a:t>Тамара  Никифоровна Новикова-Иванцова</a:t>
            </a:r>
            <a:r>
              <a:rPr lang="ru-RU" sz="2400" b="1" i="1" dirty="0" smtClean="0"/>
              <a:t>– заслуженный учитель России, логопед с тридцатилетним стажем в области работы с системными речевыми патологиями.  </a:t>
            </a:r>
            <a:r>
              <a:rPr lang="ru-RU" sz="2400" b="1" i="1" dirty="0" smtClean="0">
                <a:solidFill>
                  <a:srgbClr val="740000"/>
                </a:solidFill>
              </a:rPr>
              <a:t>Основная цель пособия – активизация речевого подражания.</a:t>
            </a:r>
            <a:r>
              <a:rPr lang="ru-RU" sz="2400" b="1" i="1" dirty="0" smtClean="0"/>
              <a:t> За основу взяты </a:t>
            </a:r>
            <a:r>
              <a:rPr lang="ru-RU" sz="2400" b="1" i="1" dirty="0" smtClean="0">
                <a:solidFill>
                  <a:srgbClr val="740000"/>
                </a:solidFill>
              </a:rPr>
              <a:t>карты с «окошками» для звуков (формат А-4) и звуковые символы  по М. Ф. Фомичёво</a:t>
            </a:r>
            <a:r>
              <a:rPr lang="ru-RU" sz="2400" b="1" i="1" dirty="0" smtClean="0">
                <a:solidFill>
                  <a:srgbClr val="A20000"/>
                </a:solidFill>
              </a:rPr>
              <a:t>й</a:t>
            </a:r>
            <a:r>
              <a:rPr lang="ru-RU" sz="2400" b="1" i="1" dirty="0" smtClean="0"/>
              <a:t>.  Соблюдается правило «красной полоски» для формирования пространственных ориентиров (профилактика </a:t>
            </a:r>
            <a:r>
              <a:rPr lang="ru-RU" sz="2400" b="1" i="1" dirty="0" err="1" smtClean="0"/>
              <a:t>дисграфии</a:t>
            </a:r>
            <a:r>
              <a:rPr lang="ru-RU" sz="2400" b="1" i="1" dirty="0" smtClean="0"/>
              <a:t>). Вариативность работы с пособием представляет собой </a:t>
            </a:r>
            <a:r>
              <a:rPr lang="ru-RU" sz="2400" b="1" i="1" dirty="0" smtClean="0">
                <a:solidFill>
                  <a:srgbClr val="740000"/>
                </a:solidFill>
              </a:rPr>
              <a:t>6 видов </a:t>
            </a:r>
            <a:r>
              <a:rPr lang="ru-RU" sz="2400" b="1" i="1" dirty="0" smtClean="0"/>
              <a:t>карт и  построена </a:t>
            </a:r>
            <a:r>
              <a:rPr lang="ru-RU" sz="2400" b="1" i="1" dirty="0" smtClean="0">
                <a:solidFill>
                  <a:srgbClr val="740000"/>
                </a:solidFill>
              </a:rPr>
              <a:t>по принципу «от простого к сложному». </a:t>
            </a:r>
            <a:endParaRPr lang="ru-RU" sz="2400" b="1" i="1" dirty="0">
              <a:solidFill>
                <a:srgbClr val="7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2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6871" cy="6858000"/>
          </a:xfrm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04911" y="0"/>
            <a:ext cx="1138076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40000"/>
                </a:solidFill>
              </a:rPr>
              <a:t>Карта № 1</a:t>
            </a:r>
          </a:p>
          <a:p>
            <a:r>
              <a:rPr lang="ru-RU" b="1" i="1" dirty="0" smtClean="0"/>
              <a:t>Знакомство со звуком: ребёнок самостоятельно прикрепляет звуковой символ  в окошко домика. «Посмотри, в домике теперь  живёт  Аня. Она плачет : «А-а-а». Может быть ей грустно? Знаешь, как ты можешь помочь ей? Проводи Аню к её друзьям (вместо животных могут быть другие изображения)». Предлагаем ребёнку набор маркеров на водной основе. Ребёнок рисует разноцветные дорожки в виде штрихов, волнистых линий, точек и т.д. Можно выкладывать дорожки фишками или «пропечатывать» детскими печатями (самолётик, машинка, велосипед и т.д.). При этом ребёнок произносит звук и ведёт пальчик или маркер</a:t>
            </a:r>
          </a:p>
          <a:p>
            <a:r>
              <a:rPr lang="ru-RU" b="1" i="1" dirty="0" smtClean="0"/>
              <a:t> от  домика к картинке справа. Разноцветные тактильные </a:t>
            </a:r>
          </a:p>
          <a:p>
            <a:r>
              <a:rPr lang="ru-RU" b="1" i="1" dirty="0" smtClean="0"/>
              <a:t>кнопочки в нижней части карты позволяют ребёнку </a:t>
            </a:r>
          </a:p>
          <a:p>
            <a:r>
              <a:rPr lang="ru-RU" b="1" i="1" dirty="0" smtClean="0"/>
              <a:t>закрепить произношение звука.</a:t>
            </a:r>
          </a:p>
          <a:p>
            <a:endParaRPr lang="ru-RU" b="1" i="1" dirty="0" smtClean="0"/>
          </a:p>
          <a:p>
            <a:endParaRPr lang="ru-RU" b="1" i="1" dirty="0" smtClean="0"/>
          </a:p>
        </p:txBody>
      </p:sp>
      <p:pic>
        <p:nvPicPr>
          <p:cNvPr id="2050" name="Picture 2" descr="D:\06-03-2024_14-49-08\IMG_20240304_1519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8089" y="3249638"/>
            <a:ext cx="4418686" cy="332701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1" name="Picture 3" descr="D:\06-03-2024_14-49-08\IMG_20240305_1008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6043" y="2504049"/>
            <a:ext cx="3324720" cy="3945988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6997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456"/>
            <a:ext cx="12403015" cy="7024256"/>
          </a:xfrm>
        </p:spPr>
      </p:pic>
      <p:sp>
        <p:nvSpPr>
          <p:cNvPr id="6" name="Прямоугольник 5"/>
          <p:cNvSpPr/>
          <p:nvPr/>
        </p:nvSpPr>
        <p:spPr>
          <a:xfrm>
            <a:off x="2841674" y="281356"/>
            <a:ext cx="882044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0" lvl="3" indent="-342900" defTabSz="457200">
              <a:spcBef>
                <a:spcPts val="1000"/>
              </a:spcBef>
              <a:buClr>
                <a:srgbClr val="A53010"/>
              </a:buClr>
            </a:pPr>
            <a:r>
              <a:rPr lang="ru-RU" sz="2800" b="1" dirty="0" smtClean="0">
                <a:solidFill>
                  <a:srgbClr val="740000"/>
                </a:solidFill>
              </a:rPr>
              <a:t>                           Карта № 2</a:t>
            </a:r>
          </a:p>
          <a:p>
            <a:pPr marL="1714500" lvl="3" indent="-342900" algn="r" defTabSz="457200">
              <a:spcBef>
                <a:spcPts val="1000"/>
              </a:spcBef>
              <a:buClr>
                <a:srgbClr val="A53010"/>
              </a:buClr>
            </a:pPr>
            <a:r>
              <a:rPr lang="ru-RU" sz="2000" b="1" dirty="0" smtClean="0"/>
              <a:t>Цель  этого задания – научить ребёнка слитно произносить  два звука, которые могут обозначать и  короткие слова (АУ, УА, ИА, МУ, УХ, УМ, УС, ХА,ОХ, ФУ и т.д.). </a:t>
            </a:r>
          </a:p>
          <a:p>
            <a:pPr marL="1714500" lvl="3" indent="-342900" algn="r" defTabSz="457200">
              <a:spcBef>
                <a:spcPts val="1000"/>
              </a:spcBef>
              <a:buClr>
                <a:srgbClr val="A53010"/>
              </a:buClr>
            </a:pPr>
            <a:r>
              <a:rPr lang="ru-RU" sz="2000" b="1" dirty="0" smtClean="0"/>
              <a:t>     Не забываем про тактильные кнопочки!</a:t>
            </a:r>
          </a:p>
          <a:p>
            <a:pPr marL="1714500" lvl="3" indent="-342900" algn="r" defTabSz="457200">
              <a:spcBef>
                <a:spcPts val="1000"/>
              </a:spcBef>
              <a:buClr>
                <a:srgbClr val="A53010"/>
              </a:buClr>
            </a:pPr>
            <a:r>
              <a:rPr lang="ru-RU" sz="2000" b="1" dirty="0" smtClean="0"/>
              <a:t>Пять раз произносим каждый слог.</a:t>
            </a:r>
          </a:p>
          <a:p>
            <a:pPr marL="1714500" lvl="3" indent="-342900" algn="r" defTabSz="457200">
              <a:spcBef>
                <a:spcPts val="1000"/>
              </a:spcBef>
              <a:buClr>
                <a:srgbClr val="A53010"/>
              </a:buClr>
            </a:pPr>
            <a:r>
              <a:rPr lang="ru-RU" sz="2000" b="1" dirty="0" smtClean="0"/>
              <a:t>   </a:t>
            </a:r>
            <a:endParaRPr lang="ru-RU" sz="2000" b="1" dirty="0" smtClean="0">
              <a:solidFill>
                <a:srgbClr val="740000"/>
              </a:solidFill>
            </a:endParaRPr>
          </a:p>
          <a:p>
            <a:pPr marL="1714500" lvl="3" indent="-342900" algn="ctr" defTabSz="457200">
              <a:spcBef>
                <a:spcPts val="1000"/>
              </a:spcBef>
              <a:buClr>
                <a:srgbClr val="A53010"/>
              </a:buClr>
            </a:pPr>
            <a:endParaRPr lang="ru-RU" b="1" dirty="0" smtClean="0">
              <a:solidFill>
                <a:srgbClr val="740000"/>
              </a:solidFill>
            </a:endParaRPr>
          </a:p>
          <a:p>
            <a:pPr marL="1714500" lvl="3" indent="-342900" algn="ctr" defTabSz="457200">
              <a:spcBef>
                <a:spcPts val="1000"/>
              </a:spcBef>
              <a:buClr>
                <a:srgbClr val="A53010"/>
              </a:buClr>
            </a:pPr>
            <a:endParaRPr lang="ru-RU" sz="2800" b="1" dirty="0">
              <a:solidFill>
                <a:srgbClr val="740000"/>
              </a:solidFill>
            </a:endParaRPr>
          </a:p>
        </p:txBody>
      </p:sp>
      <p:pic>
        <p:nvPicPr>
          <p:cNvPr id="3074" name="Picture 2" descr="D:\06-03-2024_14-49-08\IMG_20240304_1558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224" y="281356"/>
            <a:ext cx="3951591" cy="297531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6" name="Picture 2" descr="D:\06-03-2024_14-49-08\IMG_20240304_1545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5976" y="3538155"/>
            <a:ext cx="3860832" cy="290697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7" name="Picture 3" descr="D:\06-03-2024_14-49-08\IMG_20240304_1547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8445" y="3143016"/>
            <a:ext cx="3857531" cy="2904494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2744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547445" y="301422"/>
            <a:ext cx="1021314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740000"/>
                </a:solidFill>
              </a:rPr>
              <a:t>                             Карта № 3</a:t>
            </a:r>
          </a:p>
          <a:p>
            <a:r>
              <a:rPr lang="ru-RU" sz="2000" b="1" i="1" dirty="0" smtClean="0"/>
              <a:t>Задание этой карты  направлено на последовательное произнесение двух слогов с одинаковым согласным (</a:t>
            </a:r>
            <a:r>
              <a:rPr lang="ru-RU" sz="2000" b="1" i="1" dirty="0" err="1" smtClean="0"/>
              <a:t>Во-ва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ма</a:t>
            </a:r>
            <a:r>
              <a:rPr lang="ru-RU" sz="2000" b="1" i="1" dirty="0" smtClean="0"/>
              <a:t>- </a:t>
            </a:r>
            <a:r>
              <a:rPr lang="ru-RU" sz="2000" b="1" i="1" dirty="0" err="1" smtClean="0"/>
              <a:t>му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то-ты</a:t>
            </a:r>
            <a:r>
              <a:rPr lang="ru-RU" sz="2000" b="1" i="1" dirty="0" smtClean="0"/>
              <a:t> и т.д.). Цель – развитие переключаемости  от гласного к гласному при общем  согласном звуке. Объясняем ребёнку, что первый звук (от красной полоски)  «идёт в гости»  сначала к верхнему звуку, а потом к нижнему: «Ветерок сначала подует на Олю (ВО), а потом на Аню (ВА). Послушай, что получилось?».</a:t>
            </a:r>
          </a:p>
          <a:p>
            <a:r>
              <a:rPr lang="ru-RU" sz="2000" b="1" i="1" dirty="0" smtClean="0"/>
              <a:t>Не забываем «пройти» пальчиком по кнопочкам, проговаривая  по два слога на каждой кнопочке.</a:t>
            </a:r>
          </a:p>
          <a:p>
            <a:endParaRPr lang="ru-RU" sz="3200" dirty="0"/>
          </a:p>
        </p:txBody>
      </p:sp>
      <p:pic>
        <p:nvPicPr>
          <p:cNvPr id="2050" name="Picture 2" descr="D:\06-03-2024_14-49-08\IMG_20240304_155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8604" y="2979607"/>
            <a:ext cx="4882386" cy="3676150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6450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3241" y="323859"/>
            <a:ext cx="8911687" cy="12808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2192000" cy="6857999"/>
          </a:xfrm>
        </p:spPr>
      </p:pic>
      <p:sp>
        <p:nvSpPr>
          <p:cNvPr id="8" name="Прямоугольник 7"/>
          <p:cNvSpPr/>
          <p:nvPr/>
        </p:nvSpPr>
        <p:spPr>
          <a:xfrm>
            <a:off x="1969477" y="351394"/>
            <a:ext cx="834214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40000"/>
                </a:solidFill>
              </a:rPr>
              <a:t>Карта № 4</a:t>
            </a:r>
          </a:p>
          <a:p>
            <a:pPr algn="just"/>
            <a:r>
              <a:rPr lang="ru-RU" sz="2000" b="1" i="1" dirty="0" smtClean="0"/>
              <a:t>Задание</a:t>
            </a:r>
            <a:r>
              <a:rPr lang="ru-RU" sz="2000" b="1" i="1" dirty="0" smtClean="0">
                <a:solidFill>
                  <a:srgbClr val="740000"/>
                </a:solidFill>
              </a:rPr>
              <a:t>  </a:t>
            </a:r>
            <a:r>
              <a:rPr lang="ru-RU" sz="2000" b="1" i="1" dirty="0" smtClean="0"/>
              <a:t>усложняется  , так как ребёнку нужно произнести два слога с одинаковыми гласными, но с разными согласными (ВА-ТА, МА-ПА, КА-ФА и т.д.).Данную карту можно использовать при нарушении фонематического восприятия , дифференциации смешиваемых звуков:</a:t>
            </a:r>
          </a:p>
          <a:p>
            <a:pPr algn="just">
              <a:buFontTx/>
              <a:buChar char="-"/>
            </a:pPr>
            <a:r>
              <a:rPr lang="ru-RU" sz="2000" b="1" i="1" dirty="0" smtClean="0"/>
              <a:t>глухих и звонких (ПА-БА, ВА-ФА, ГА-КА, СА-ЗА, ЖА-ША и т. д.);</a:t>
            </a:r>
          </a:p>
          <a:p>
            <a:pPr algn="just">
              <a:buFontTx/>
              <a:buChar char="-"/>
            </a:pPr>
            <a:r>
              <a:rPr lang="ru-RU" sz="2000" b="1" i="1" dirty="0" smtClean="0"/>
              <a:t> шипящих и свистящих, </a:t>
            </a:r>
            <a:r>
              <a:rPr lang="ru-RU" sz="2000" b="1" i="1" dirty="0" err="1" smtClean="0"/>
              <a:t>соноров</a:t>
            </a:r>
            <a:r>
              <a:rPr lang="ru-RU" sz="2000" b="1" i="1" dirty="0" smtClean="0"/>
              <a:t> (ША-СА, ЗА-ЖА,РА-ЛА и т.д.)  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27" y="3152161"/>
            <a:ext cx="4873625" cy="340837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74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8112" y="329322"/>
            <a:ext cx="8911687" cy="1280890"/>
          </a:xfrm>
        </p:spPr>
        <p:txBody>
          <a:bodyPr/>
          <a:lstStyle/>
          <a:p>
            <a:endParaRPr lang="ru-RU" b="1" i="1" dirty="0">
              <a:solidFill>
                <a:srgbClr val="74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10" name="Прямоугольник 9"/>
          <p:cNvSpPr/>
          <p:nvPr/>
        </p:nvSpPr>
        <p:spPr>
          <a:xfrm>
            <a:off x="1491175" y="329322"/>
            <a:ext cx="890484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40000"/>
                </a:solidFill>
                <a:ea typeface="+mj-ea"/>
                <a:cs typeface="+mj-cs"/>
              </a:rPr>
              <a:t>Карта № 5</a:t>
            </a:r>
          </a:p>
          <a:p>
            <a:pPr algn="just"/>
            <a:r>
              <a:rPr lang="ru-RU" sz="2000" b="1" i="1" dirty="0" smtClean="0">
                <a:ea typeface="+mj-ea"/>
                <a:cs typeface="+mj-cs"/>
              </a:rPr>
              <a:t>Учим ребёнка присоединять к слогам открытого типа  согласный звук (МА-К, КО-Т, СУ-П, ДО-М и т.д.). «Ты уже знаешь, как «дружат» эти звуки (МА). А если с ними захочет подружиться  этот звук (К), то что получится? Проведи дорожку.» Тактильные кнопочки помогут ребёнку закрепить получившееся слово.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82676"/>
            <a:ext cx="5278582" cy="34808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4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0412" y="310212"/>
            <a:ext cx="8911687" cy="12808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9" name="Прямоугольник 8"/>
          <p:cNvSpPr/>
          <p:nvPr/>
        </p:nvSpPr>
        <p:spPr>
          <a:xfrm>
            <a:off x="1420836" y="310211"/>
            <a:ext cx="889078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40000"/>
                </a:solidFill>
                <a:ea typeface="+mj-ea"/>
                <a:cs typeface="+mj-cs"/>
              </a:rPr>
              <a:t>Карта № 6</a:t>
            </a:r>
          </a:p>
          <a:p>
            <a:r>
              <a:rPr lang="ru-RU" sz="2000" b="1" i="1" dirty="0" smtClean="0">
                <a:ea typeface="+mj-ea"/>
                <a:cs typeface="+mj-cs"/>
              </a:rPr>
              <a:t>И, наконец, последняя карта, с помощью которой ребёнок научится произносить слоги со стечением согласных. При этом первый согласный звук присоединяется к   слогу открытого типа (К-ВА, Д-ВА, Х-МУ,С-ТА, К-НО и т.д.). Важно помнить о том, что желательно использовать  слоги, которые ребёнок будет употреблять в дальнейшем в составе целого слова (</a:t>
            </a:r>
            <a:r>
              <a:rPr lang="ru-RU" sz="2000" b="1" i="1" dirty="0" err="1" smtClean="0">
                <a:ea typeface="+mj-ea"/>
                <a:cs typeface="+mj-cs"/>
              </a:rPr>
              <a:t>ХМУрый</a:t>
            </a:r>
            <a:r>
              <a:rPr lang="ru-RU" sz="2000" b="1" i="1" dirty="0" smtClean="0">
                <a:ea typeface="+mj-ea"/>
                <a:cs typeface="+mj-cs"/>
              </a:rPr>
              <a:t>, </a:t>
            </a:r>
            <a:r>
              <a:rPr lang="ru-RU" sz="2000" b="1" i="1" dirty="0" err="1" smtClean="0">
                <a:ea typeface="+mj-ea"/>
                <a:cs typeface="+mj-cs"/>
              </a:rPr>
              <a:t>уСТАл</a:t>
            </a:r>
            <a:r>
              <a:rPr lang="ru-RU" sz="2000" b="1" i="1" dirty="0" smtClean="0">
                <a:ea typeface="+mj-ea"/>
                <a:cs typeface="+mj-cs"/>
              </a:rPr>
              <a:t>, </a:t>
            </a:r>
            <a:r>
              <a:rPr lang="ru-RU" sz="2000" b="1" i="1" dirty="0" err="1" smtClean="0">
                <a:ea typeface="+mj-ea"/>
                <a:cs typeface="+mj-cs"/>
              </a:rPr>
              <a:t>оКНО</a:t>
            </a:r>
            <a:r>
              <a:rPr lang="ru-RU" sz="2000" b="1" i="1" dirty="0" smtClean="0">
                <a:ea typeface="+mj-ea"/>
                <a:cs typeface="+mj-cs"/>
              </a:rPr>
              <a:t> и т.д.). Тактильные кнопочки помогают закрепить полученный навык.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581" y="3260003"/>
            <a:ext cx="4657725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46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0089" y="0"/>
            <a:ext cx="8911687" cy="128089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982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06769" y="295649"/>
            <a:ext cx="10156874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    Многолетний опыт использования  </a:t>
            </a:r>
            <a:r>
              <a:rPr lang="ru-RU" b="1" i="1" dirty="0" smtClean="0">
                <a:solidFill>
                  <a:srgbClr val="740000"/>
                </a:solidFill>
              </a:rPr>
              <a:t>«Звуковых домиков» </a:t>
            </a:r>
            <a:r>
              <a:rPr lang="ru-RU" b="1" i="1" dirty="0" smtClean="0"/>
              <a:t>в логопедической        практике вообще, а в работе с детьми с особыми образовательными потребностями в частности, показывает, что данное пособие  является эффективным и решает одновременно несколько задач:</a:t>
            </a:r>
          </a:p>
          <a:p>
            <a:pPr marL="342900" indent="-342900">
              <a:buAutoNum type="arabicPeriod"/>
            </a:pPr>
            <a:r>
              <a:rPr lang="ru-RU" b="1" i="1" dirty="0" smtClean="0"/>
              <a:t>развитие слухового внимания ;</a:t>
            </a:r>
          </a:p>
          <a:p>
            <a:pPr marL="342900" indent="-342900"/>
            <a:r>
              <a:rPr lang="ru-RU" b="1" i="1" dirty="0" smtClean="0"/>
              <a:t>2.  координация речи и движения (произнесение звука одновременно с движением руки);</a:t>
            </a:r>
          </a:p>
          <a:p>
            <a:pPr marL="342900" indent="-342900">
              <a:buAutoNum type="arabicPeriod" startAt="3"/>
            </a:pPr>
            <a:r>
              <a:rPr lang="ru-RU" b="1" i="1" dirty="0" smtClean="0"/>
              <a:t>развитие тактильного восприятия (кнопочки);</a:t>
            </a:r>
          </a:p>
          <a:p>
            <a:pPr marL="342900" indent="-342900">
              <a:buAutoNum type="arabicPeriod" startAt="4"/>
            </a:pPr>
            <a:r>
              <a:rPr lang="ru-RU" b="1" i="1" dirty="0" smtClean="0"/>
              <a:t>развитие тонкой моторики (рисование маркером, выкладывание  и печатание дорожек);</a:t>
            </a:r>
          </a:p>
          <a:p>
            <a:pPr marL="342900" indent="-342900">
              <a:buAutoNum type="arabicPeriod" startAt="4"/>
            </a:pPr>
            <a:r>
              <a:rPr lang="ru-RU" b="1" i="1" dirty="0" smtClean="0"/>
              <a:t>зрительно-пространственная ориентация  ( солнышко нарисуем сверху, над домиком, слева и т.д.);</a:t>
            </a:r>
          </a:p>
          <a:p>
            <a:pPr marL="342900" indent="-342900">
              <a:buAutoNum type="arabicPeriod" startAt="6"/>
            </a:pPr>
            <a:r>
              <a:rPr lang="ru-RU" b="1" i="1" dirty="0" smtClean="0"/>
              <a:t>развитие  ЛГСР (активизация и расширение словаря, а также проработка грамматических категорий);</a:t>
            </a:r>
          </a:p>
          <a:p>
            <a:pPr marL="342900" indent="-342900">
              <a:buAutoNum type="arabicPeriod" startAt="7"/>
            </a:pPr>
            <a:r>
              <a:rPr lang="ru-RU" b="1" i="1" dirty="0" smtClean="0"/>
              <a:t>развитие  голоса (громкость и длительность);</a:t>
            </a:r>
          </a:p>
          <a:p>
            <a:pPr marL="342900" indent="-342900"/>
            <a:r>
              <a:rPr lang="ru-RU" b="1" i="1" dirty="0" smtClean="0"/>
              <a:t>8. автоматизация и дифференциация вызванных или смешиваемых звуков.</a:t>
            </a:r>
          </a:p>
          <a:p>
            <a:pPr marL="342900" indent="-342900" algn="just"/>
            <a:r>
              <a:rPr lang="ru-RU" b="1" i="1" dirty="0" smtClean="0"/>
              <a:t>     Таким образом, пособие «Звуковые домики» может использоваться в работе с детьми как младшего, так и старшего дошкольного возраста. Красочное оформление и удобство в работе стимулируют у дошкольников познавательный интерес. Дополнительные приёмы (маркеры и кнопочки) повышают мотивацию детей. Разнообразие видов деятельности позволяют педагогу длительное время применять данное пособие в работе </a:t>
            </a:r>
            <a:r>
              <a:rPr lang="ru-RU" b="1" i="1" smtClean="0"/>
              <a:t>с детьми с ТНР.</a:t>
            </a:r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86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1442</TotalTime>
  <Words>823</Words>
  <Application>Microsoft Office PowerPoint</Application>
  <PresentationFormat>Произвольный</PresentationFormat>
  <Paragraphs>59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 «Детский сад комбинированного вида №7 «Солнышко» г. Ершова Саратовской области» 413502 г. Ершов ул. Мелиоративная 48 «А», тел. 8(84564)5 80 65  detsad7. Solnyshko@yandex.ry </dc:title>
  <dc:creator>Пользователь Windows</dc:creator>
  <cp:lastModifiedBy>Пользовaтель</cp:lastModifiedBy>
  <cp:revision>75</cp:revision>
  <dcterms:created xsi:type="dcterms:W3CDTF">2023-09-14T12:55:50Z</dcterms:created>
  <dcterms:modified xsi:type="dcterms:W3CDTF">2024-03-18T04:16:40Z</dcterms:modified>
</cp:coreProperties>
</file>