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61" r:id="rId2"/>
    <p:sldId id="262" r:id="rId3"/>
    <p:sldId id="263" r:id="rId4"/>
    <p:sldId id="279" r:id="rId5"/>
    <p:sldId id="266" r:id="rId6"/>
    <p:sldId id="280" r:id="rId7"/>
    <p:sldId id="267" r:id="rId8"/>
    <p:sldId id="281" r:id="rId9"/>
    <p:sldId id="271" r:id="rId10"/>
    <p:sldId id="282" r:id="rId11"/>
    <p:sldId id="269" r:id="rId12"/>
    <p:sldId id="283" r:id="rId13"/>
    <p:sldId id="272" r:id="rId14"/>
    <p:sldId id="285" r:id="rId15"/>
    <p:sldId id="273" r:id="rId16"/>
    <p:sldId id="286" r:id="rId17"/>
    <p:sldId id="274" r:id="rId18"/>
    <p:sldId id="287" r:id="rId19"/>
    <p:sldId id="275" r:id="rId20"/>
    <p:sldId id="288" r:id="rId21"/>
    <p:sldId id="276" r:id="rId22"/>
    <p:sldId id="278" r:id="rId23"/>
    <p:sldId id="270" r:id="rId24"/>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без заголовка" id="{537A470A-10DD-4051-B93A-4A919B874F2A}">
          <p14:sldIdLst>
            <p14:sldId id="261"/>
            <p14:sldId id="262"/>
            <p14:sldId id="263"/>
            <p14:sldId id="279"/>
            <p14:sldId id="266"/>
            <p14:sldId id="280"/>
            <p14:sldId id="267"/>
            <p14:sldId id="281"/>
            <p14:sldId id="271"/>
            <p14:sldId id="282"/>
            <p14:sldId id="269"/>
            <p14:sldId id="283"/>
            <p14:sldId id="272"/>
            <p14:sldId id="285"/>
            <p14:sldId id="273"/>
            <p14:sldId id="286"/>
            <p14:sldId id="274"/>
            <p14:sldId id="287"/>
            <p14:sldId id="275"/>
            <p14:sldId id="288"/>
            <p14:sldId id="276"/>
            <p14:sldId id="278"/>
            <p14:sldId id="270"/>
          </p14:sldIdLst>
        </p14:section>
      </p14:sectionLst>
    </p:ex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1" d="100"/>
          <a:sy n="81" d="100"/>
        </p:scale>
        <p:origin x="-78" y="-72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F042CAD-FE56-4766-9E9D-47A5979F8052}" type="datetimeFigureOut">
              <a:rPr lang="ru-RU" smtClean="0"/>
              <a:t>07.05.2024</a:t>
            </a:fld>
            <a:endParaRPr lang="ru-RU" dirty="0"/>
          </a:p>
        </p:txBody>
      </p:sp>
      <p:sp>
        <p:nvSpPr>
          <p:cNvPr id="4" name="Образ слайда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ru-RU"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1B047FE-AA8D-4E91-82EF-C58223E462E5}" type="slidenum">
              <a:rPr lang="ru-RU" smtClean="0"/>
              <a:t>‹#›</a:t>
            </a:fld>
            <a:endParaRPr lang="ru-RU" dirty="0"/>
          </a:p>
        </p:txBody>
      </p:sp>
    </p:spTree>
    <p:extLst>
      <p:ext uri="{BB962C8B-B14F-4D97-AF65-F5344CB8AC3E}">
        <p14:creationId xmlns:p14="http://schemas.microsoft.com/office/powerpoint/2010/main" val="2619691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5DB693C-0628-4FA1-9F98-E81D615D4777}" type="datetimeFigureOut">
              <a:rPr lang="ru-RU" smtClean="0"/>
              <a:pPr/>
              <a:t>07.05.2024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A871DE4-F3CE-4C9C-BD64-C94FED6919D4}" type="slidenum">
              <a:rPr lang="ru-RU" smtClean="0"/>
              <a:pPr/>
              <a:t>‹#›</a:t>
            </a:fld>
            <a:endParaRPr lang="ru-RU" dirty="0"/>
          </a:p>
        </p:txBody>
      </p:sp>
    </p:spTree>
    <p:extLst>
      <p:ext uri="{BB962C8B-B14F-4D97-AF65-F5344CB8AC3E}">
        <p14:creationId xmlns:p14="http://schemas.microsoft.com/office/powerpoint/2010/main" val="2149892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5DB693C-0628-4FA1-9F98-E81D615D4777}" type="datetimeFigureOut">
              <a:rPr lang="ru-RU" smtClean="0"/>
              <a:pPr/>
              <a:t>07.05.2024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A871DE4-F3CE-4C9C-BD64-C94FED6919D4}" type="slidenum">
              <a:rPr lang="ru-RU" smtClean="0"/>
              <a:pPr/>
              <a:t>‹#›</a:t>
            </a:fld>
            <a:endParaRPr lang="ru-RU" dirty="0"/>
          </a:p>
        </p:txBody>
      </p:sp>
    </p:spTree>
    <p:extLst>
      <p:ext uri="{BB962C8B-B14F-4D97-AF65-F5344CB8AC3E}">
        <p14:creationId xmlns:p14="http://schemas.microsoft.com/office/powerpoint/2010/main" val="1587083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5DB693C-0628-4FA1-9F98-E81D615D4777}" type="datetimeFigureOut">
              <a:rPr lang="ru-RU" smtClean="0"/>
              <a:pPr/>
              <a:t>07.05.2024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A871DE4-F3CE-4C9C-BD64-C94FED6919D4}" type="slidenum">
              <a:rPr lang="ru-RU" smtClean="0"/>
              <a:pPr/>
              <a:t>‹#›</a:t>
            </a:fld>
            <a:endParaRPr lang="ru-RU" dirty="0"/>
          </a:p>
        </p:txBody>
      </p:sp>
    </p:spTree>
    <p:extLst>
      <p:ext uri="{BB962C8B-B14F-4D97-AF65-F5344CB8AC3E}">
        <p14:creationId xmlns:p14="http://schemas.microsoft.com/office/powerpoint/2010/main" val="208522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5DB693C-0628-4FA1-9F98-E81D615D4777}" type="datetimeFigureOut">
              <a:rPr lang="ru-RU" smtClean="0"/>
              <a:pPr/>
              <a:t>07.05.2024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A871DE4-F3CE-4C9C-BD64-C94FED6919D4}" type="slidenum">
              <a:rPr lang="ru-RU" smtClean="0"/>
              <a:pPr/>
              <a:t>‹#›</a:t>
            </a:fld>
            <a:endParaRPr lang="ru-RU" dirty="0"/>
          </a:p>
        </p:txBody>
      </p:sp>
    </p:spTree>
    <p:extLst>
      <p:ext uri="{BB962C8B-B14F-4D97-AF65-F5344CB8AC3E}">
        <p14:creationId xmlns:p14="http://schemas.microsoft.com/office/powerpoint/2010/main" val="162167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5DB693C-0628-4FA1-9F98-E81D615D4777}" type="datetimeFigureOut">
              <a:rPr lang="ru-RU" smtClean="0"/>
              <a:pPr/>
              <a:t>07.05.2024</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9A871DE4-F3CE-4C9C-BD64-C94FED6919D4}" type="slidenum">
              <a:rPr lang="ru-RU" smtClean="0"/>
              <a:pPr/>
              <a:t>‹#›</a:t>
            </a:fld>
            <a:endParaRPr lang="ru-RU" dirty="0"/>
          </a:p>
        </p:txBody>
      </p:sp>
    </p:spTree>
    <p:extLst>
      <p:ext uri="{BB962C8B-B14F-4D97-AF65-F5344CB8AC3E}">
        <p14:creationId xmlns:p14="http://schemas.microsoft.com/office/powerpoint/2010/main" val="12129143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5DB693C-0628-4FA1-9F98-E81D615D4777}" type="datetimeFigureOut">
              <a:rPr lang="ru-RU" smtClean="0"/>
              <a:pPr/>
              <a:t>07.05.2024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9A871DE4-F3CE-4C9C-BD64-C94FED6919D4}" type="slidenum">
              <a:rPr lang="ru-RU" smtClean="0"/>
              <a:pPr/>
              <a:t>‹#›</a:t>
            </a:fld>
            <a:endParaRPr lang="ru-RU" dirty="0"/>
          </a:p>
        </p:txBody>
      </p:sp>
    </p:spTree>
    <p:extLst>
      <p:ext uri="{BB962C8B-B14F-4D97-AF65-F5344CB8AC3E}">
        <p14:creationId xmlns:p14="http://schemas.microsoft.com/office/powerpoint/2010/main" val="1721918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5DB693C-0628-4FA1-9F98-E81D615D4777}" type="datetimeFigureOut">
              <a:rPr lang="ru-RU" smtClean="0"/>
              <a:pPr/>
              <a:t>07.05.2024</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9A871DE4-F3CE-4C9C-BD64-C94FED6919D4}" type="slidenum">
              <a:rPr lang="ru-RU" smtClean="0"/>
              <a:pPr/>
              <a:t>‹#›</a:t>
            </a:fld>
            <a:endParaRPr lang="ru-RU" dirty="0"/>
          </a:p>
        </p:txBody>
      </p:sp>
    </p:spTree>
    <p:extLst>
      <p:ext uri="{BB962C8B-B14F-4D97-AF65-F5344CB8AC3E}">
        <p14:creationId xmlns:p14="http://schemas.microsoft.com/office/powerpoint/2010/main" val="4260730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5DB693C-0628-4FA1-9F98-E81D615D4777}" type="datetimeFigureOut">
              <a:rPr lang="ru-RU" smtClean="0"/>
              <a:pPr/>
              <a:t>07.05.2024</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9A871DE4-F3CE-4C9C-BD64-C94FED6919D4}" type="slidenum">
              <a:rPr lang="ru-RU" smtClean="0"/>
              <a:pPr/>
              <a:t>‹#›</a:t>
            </a:fld>
            <a:endParaRPr lang="ru-RU" dirty="0"/>
          </a:p>
        </p:txBody>
      </p:sp>
    </p:spTree>
    <p:extLst>
      <p:ext uri="{BB962C8B-B14F-4D97-AF65-F5344CB8AC3E}">
        <p14:creationId xmlns:p14="http://schemas.microsoft.com/office/powerpoint/2010/main" val="2162151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5DB693C-0628-4FA1-9F98-E81D615D4777}" type="datetimeFigureOut">
              <a:rPr lang="ru-RU" smtClean="0"/>
              <a:pPr/>
              <a:t>07.05.2024</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9A871DE4-F3CE-4C9C-BD64-C94FED6919D4}" type="slidenum">
              <a:rPr lang="ru-RU" smtClean="0"/>
              <a:pPr/>
              <a:t>‹#›</a:t>
            </a:fld>
            <a:endParaRPr lang="ru-RU" dirty="0"/>
          </a:p>
        </p:txBody>
      </p:sp>
    </p:spTree>
    <p:extLst>
      <p:ext uri="{BB962C8B-B14F-4D97-AF65-F5344CB8AC3E}">
        <p14:creationId xmlns:p14="http://schemas.microsoft.com/office/powerpoint/2010/main" val="3767448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5DB693C-0628-4FA1-9F98-E81D615D4777}" type="datetimeFigureOut">
              <a:rPr lang="ru-RU" smtClean="0"/>
              <a:pPr/>
              <a:t>07.05.2024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9A871DE4-F3CE-4C9C-BD64-C94FED6919D4}" type="slidenum">
              <a:rPr lang="ru-RU" smtClean="0"/>
              <a:pPr/>
              <a:t>‹#›</a:t>
            </a:fld>
            <a:endParaRPr lang="ru-RU" dirty="0"/>
          </a:p>
        </p:txBody>
      </p:sp>
    </p:spTree>
    <p:extLst>
      <p:ext uri="{BB962C8B-B14F-4D97-AF65-F5344CB8AC3E}">
        <p14:creationId xmlns:p14="http://schemas.microsoft.com/office/powerpoint/2010/main" val="3223128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5DB693C-0628-4FA1-9F98-E81D615D4777}" type="datetimeFigureOut">
              <a:rPr lang="ru-RU" smtClean="0"/>
              <a:pPr/>
              <a:t>07.05.2024</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9A871DE4-F3CE-4C9C-BD64-C94FED6919D4}" type="slidenum">
              <a:rPr lang="ru-RU" smtClean="0"/>
              <a:pPr/>
              <a:t>‹#›</a:t>
            </a:fld>
            <a:endParaRPr lang="ru-RU" dirty="0"/>
          </a:p>
        </p:txBody>
      </p:sp>
    </p:spTree>
    <p:extLst>
      <p:ext uri="{BB962C8B-B14F-4D97-AF65-F5344CB8AC3E}">
        <p14:creationId xmlns:p14="http://schemas.microsoft.com/office/powerpoint/2010/main" val="8559932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DB693C-0628-4FA1-9F98-E81D615D4777}" type="datetimeFigureOut">
              <a:rPr lang="ru-RU" smtClean="0"/>
              <a:pPr/>
              <a:t>07.05.2024</a:t>
            </a:fld>
            <a:endParaRPr lang="ru-RU" dirty="0"/>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A871DE4-F3CE-4C9C-BD64-C94FED6919D4}" type="slidenum">
              <a:rPr lang="ru-RU" smtClean="0"/>
              <a:pPr/>
              <a:t>‹#›</a:t>
            </a:fld>
            <a:endParaRPr lang="ru-RU" dirty="0"/>
          </a:p>
        </p:txBody>
      </p:sp>
    </p:spTree>
    <p:extLst>
      <p:ext uri="{BB962C8B-B14F-4D97-AF65-F5344CB8AC3E}">
        <p14:creationId xmlns:p14="http://schemas.microsoft.com/office/powerpoint/2010/main" val="41266682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jpeg"/><Relationship Id="rId1" Type="http://schemas.openxmlformats.org/officeDocument/2006/relationships/slideLayout" Target="../slideLayouts/slideLayout6.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normAutofit fontScale="90000"/>
          </a:bodyPr>
          <a:lstStyle/>
          <a:p>
            <a:pPr algn="ctr">
              <a:lnSpc>
                <a:spcPct val="150000"/>
              </a:lnSpc>
            </a:pPr>
            <a:r>
              <a:rPr lang="ru-RU" sz="2700" dirty="0" smtClean="0">
                <a:latin typeface="+mn-lt"/>
              </a:rPr>
              <a:t/>
            </a:r>
            <a:br>
              <a:rPr lang="ru-RU" sz="2700" dirty="0" smtClean="0">
                <a:latin typeface="+mn-lt"/>
              </a:rPr>
            </a:br>
            <a:r>
              <a:rPr lang="ru-RU" sz="1600" dirty="0" smtClean="0">
                <a:latin typeface="+mn-lt"/>
              </a:rPr>
              <a:t/>
            </a:r>
            <a:br>
              <a:rPr lang="ru-RU" sz="1600" dirty="0" smtClean="0">
                <a:latin typeface="+mn-lt"/>
              </a:rPr>
            </a:br>
            <a:r>
              <a:rPr lang="ru-RU" sz="1400" dirty="0" smtClean="0"/>
              <a:t/>
            </a:r>
            <a:br>
              <a:rPr lang="ru-RU" sz="1400" dirty="0" smtClean="0"/>
            </a:br>
            <a:endParaRPr lang="ru-RU" sz="1400" dirty="0"/>
          </a:p>
        </p:txBody>
      </p:sp>
      <p:sp>
        <p:nvSpPr>
          <p:cNvPr id="4" name="Текст 3"/>
          <p:cNvSpPr>
            <a:spLocks noGrp="1"/>
          </p:cNvSpPr>
          <p:nvPr>
            <p:ph type="body" idx="4294967295"/>
          </p:nvPr>
        </p:nvSpPr>
        <p:spPr>
          <a:xfrm>
            <a:off x="0" y="520700"/>
            <a:ext cx="7912100" cy="2654300"/>
          </a:xfrm>
        </p:spPr>
        <p:txBody>
          <a:bodyPr/>
          <a:lstStyle/>
          <a:p>
            <a:pPr algn="ctr"/>
            <a:endParaRPr lang="ru-RU" dirty="0" smtClean="0">
              <a:solidFill>
                <a:schemeClr val="tx1"/>
              </a:solidFill>
            </a:endParaRPr>
          </a:p>
          <a:p>
            <a:pPr algn="ctr"/>
            <a:endParaRPr lang="ru-RU" dirty="0" smtClean="0">
              <a:solidFill>
                <a:schemeClr val="tx1"/>
              </a:solidFill>
            </a:endParaRPr>
          </a:p>
        </p:txBody>
      </p:sp>
      <p:pic>
        <p:nvPicPr>
          <p:cNvPr id="1026" name="Picture 2" descr="C:\Documents and Settings\Администратор\Рабочий стол\1701312447_sportishka-com-p-vidi-sportivnikh-myachei-vkontakte-7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0"/>
            <a:ext cx="1234440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096000" y="422031"/>
            <a:ext cx="5732586" cy="1200329"/>
          </a:xfrm>
          <a:prstGeom prst="rect">
            <a:avLst/>
          </a:prstGeom>
          <a:noFill/>
        </p:spPr>
        <p:txBody>
          <a:bodyPr wrap="square" rtlCol="0">
            <a:spAutoFit/>
          </a:bodyPr>
          <a:lstStyle/>
          <a:p>
            <a:pPr algn="ctr"/>
            <a:r>
              <a:rPr lang="ru-RU" sz="3200" dirty="0" smtClean="0"/>
              <a:t>ПРЕЗЕНТАЦИЯ</a:t>
            </a:r>
          </a:p>
          <a:p>
            <a:pPr algn="ctr"/>
            <a:r>
              <a:rPr lang="ru-RU" sz="4000" b="1" dirty="0" smtClean="0"/>
              <a:t>«ТАКИЕ РАЗНЫЕ МЯЧИ»</a:t>
            </a:r>
            <a:endParaRPr lang="ru-RU" sz="4000" b="1" dirty="0"/>
          </a:p>
        </p:txBody>
      </p:sp>
    </p:spTree>
    <p:extLst>
      <p:ext uri="{BB962C8B-B14F-4D97-AF65-F5344CB8AC3E}">
        <p14:creationId xmlns:p14="http://schemas.microsoft.com/office/powerpoint/2010/main" val="26120838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C:\Documents and Settings\Администратор\Рабочий стол\розовый фон.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ln>
            <a:noFill/>
          </a:ln>
        </p:spPr>
      </p:pic>
      <p:pic>
        <p:nvPicPr>
          <p:cNvPr id="4" name="Рисунок 3" descr="C:\Documents and Settings\Администратор\Рабочий стол\8м.jpg"/>
          <p:cNvPicPr/>
          <p:nvPr/>
        </p:nvPicPr>
        <p:blipFill rotWithShape="1">
          <a:blip r:embed="rId3" cstate="print">
            <a:extLst>
              <a:ext uri="{28A0092B-C50C-407E-A947-70E740481C1C}">
                <a14:useLocalDpi xmlns:a14="http://schemas.microsoft.com/office/drawing/2010/main" val="0"/>
              </a:ext>
            </a:extLst>
          </a:blip>
          <a:srcRect l="9742" t="10315" r="9456" b="8453"/>
          <a:stretch/>
        </p:blipFill>
        <p:spPr bwMode="auto">
          <a:xfrm>
            <a:off x="672634" y="3603552"/>
            <a:ext cx="2148205" cy="2159635"/>
          </a:xfrm>
          <a:prstGeom prst="rect">
            <a:avLst/>
          </a:prstGeom>
          <a:noFill/>
          <a:ln>
            <a:noFill/>
          </a:ln>
          <a:extLst>
            <a:ext uri="{53640926-AAD7-44D8-BBD7-CCE9431645EC}">
              <a14:shadowObscured xmlns:a14="http://schemas.microsoft.com/office/drawing/2010/main"/>
            </a:ext>
          </a:extLst>
        </p:spPr>
      </p:pic>
      <p:sp>
        <p:nvSpPr>
          <p:cNvPr id="5" name="Заголовок 4"/>
          <p:cNvSpPr>
            <a:spLocks noGrp="1"/>
          </p:cNvSpPr>
          <p:nvPr>
            <p:ph type="title"/>
          </p:nvPr>
        </p:nvSpPr>
        <p:spPr>
          <a:xfrm>
            <a:off x="3294184" y="365126"/>
            <a:ext cx="8440615" cy="5695706"/>
          </a:xfrm>
        </p:spPr>
        <p:txBody>
          <a:bodyPr>
            <a:normAutofit/>
          </a:bodyPr>
          <a:lstStyle/>
          <a:p>
            <a:pPr>
              <a:lnSpc>
                <a:spcPct val="150000"/>
              </a:lnSpc>
            </a:pPr>
            <a:r>
              <a:rPr lang="ru-RU" sz="2000" b="1" dirty="0" smtClean="0"/>
              <a:t>                                                  ГАНДБОЛ</a:t>
            </a:r>
            <a:br>
              <a:rPr lang="ru-RU" sz="2000" b="1" dirty="0" smtClean="0"/>
            </a:br>
            <a:r>
              <a:rPr lang="ru-RU" sz="1800" dirty="0" smtClean="0"/>
              <a:t>Гандбол появился в Дании в конце </a:t>
            </a:r>
            <a:r>
              <a:rPr lang="en-US" sz="1800" dirty="0" smtClean="0"/>
              <a:t>XIX</a:t>
            </a:r>
            <a:r>
              <a:rPr lang="ru-RU" sz="1800" dirty="0" smtClean="0"/>
              <a:t> века. В 1898 году преподаватель физкультуры </a:t>
            </a:r>
            <a:r>
              <a:rPr lang="ru-RU" sz="1800" dirty="0"/>
              <a:t>Хольгер </a:t>
            </a:r>
            <a:r>
              <a:rPr lang="ru-RU" sz="1800" dirty="0" smtClean="0"/>
              <a:t>Нильсен ввел в уроки физической культуры для женских групп игру с мячом, названную «хаандболд». В 1926 году эта игра была признана международным видом спорта.</a:t>
            </a:r>
            <a:br>
              <a:rPr lang="ru-RU" sz="1800" dirty="0" smtClean="0"/>
            </a:br>
            <a:r>
              <a:rPr lang="ru-RU" sz="1800" u="sng" dirty="0" smtClean="0"/>
              <a:t>Правила.</a:t>
            </a:r>
            <a:r>
              <a:rPr lang="ru-RU" sz="1800" dirty="0" smtClean="0"/>
              <a:t> Гандбол (англ. «рука и мяч») – командная спортивная игра. Команды состоят из 14 человек, на площадке одновременно могут находиться по 7 спортсменов: 6 полевых игроков и вратарь. Матч состоит из двух таймов по 30 минут с 15-минутным перерывом. Игроки могут бросать, ловить и останавливать мяч, используя руки, голову, корпус, бедра и голени. Удерживать мяч можно не более 3 секунд, а также делать с ним не более 3 шагов, после чего его нужно передать, ударить об пол, или бросить по воротам.</a:t>
            </a:r>
            <a:endParaRPr lang="ru-RU" sz="1800" u="sng" dirty="0"/>
          </a:p>
        </p:txBody>
      </p:sp>
    </p:spTree>
    <p:extLst>
      <p:ext uri="{BB962C8B-B14F-4D97-AF65-F5344CB8AC3E}">
        <p14:creationId xmlns:p14="http://schemas.microsoft.com/office/powerpoint/2010/main" val="2753012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Администратор\Рабочий стол\зеленый фо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8170986" y="365125"/>
            <a:ext cx="3622430" cy="6176352"/>
          </a:xfrm>
        </p:spPr>
        <p:txBody>
          <a:bodyPr>
            <a:normAutofit/>
          </a:bodyPr>
          <a:lstStyle/>
          <a:p>
            <a:pPr>
              <a:lnSpc>
                <a:spcPct val="150000"/>
              </a:lnSpc>
            </a:pPr>
            <a:r>
              <a:rPr lang="ru-RU" sz="2000" dirty="0"/>
              <a:t>Игроки за мяч сражаются:</a:t>
            </a:r>
            <a:br>
              <a:rPr lang="ru-RU" sz="2000" dirty="0"/>
            </a:br>
            <a:r>
              <a:rPr lang="ru-RU" sz="2000" dirty="0"/>
              <a:t>Атакуют, защищаются,</a:t>
            </a:r>
            <a:br>
              <a:rPr lang="ru-RU" sz="2000" dirty="0"/>
            </a:br>
            <a:r>
              <a:rPr lang="ru-RU" sz="2000" dirty="0"/>
              <a:t>Бьют прицельно по воротам</a:t>
            </a:r>
            <a:br>
              <a:rPr lang="ru-RU" sz="2000" dirty="0"/>
            </a:br>
            <a:r>
              <a:rPr lang="ru-RU" sz="2000" dirty="0"/>
              <a:t>Слева, справа, с разворота.</a:t>
            </a:r>
            <a:br>
              <a:rPr lang="ru-RU" sz="2000" dirty="0"/>
            </a:br>
            <a:r>
              <a:rPr lang="ru-RU" sz="2000" dirty="0"/>
              <a:t>Гол забьют, кричат: «Ура!»</a:t>
            </a:r>
            <a:br>
              <a:rPr lang="ru-RU" sz="2000" dirty="0"/>
            </a:br>
            <a:r>
              <a:rPr lang="ru-RU" sz="2000" dirty="0"/>
              <a:t>Но проводится игра</a:t>
            </a:r>
            <a:br>
              <a:rPr lang="ru-RU" sz="2000" dirty="0"/>
            </a:br>
            <a:r>
              <a:rPr lang="ru-RU" sz="2000" dirty="0"/>
              <a:t>В бассейне, а не на поле.</a:t>
            </a:r>
            <a:br>
              <a:rPr lang="ru-RU" sz="2000" dirty="0"/>
            </a:br>
            <a:r>
              <a:rPr lang="ru-RU" sz="2000" dirty="0"/>
              <a:t>И называется </a:t>
            </a:r>
            <a:r>
              <a:rPr lang="ru-RU" sz="2000" dirty="0" smtClean="0"/>
              <a:t>…</a:t>
            </a:r>
            <a:br>
              <a:rPr lang="ru-RU" sz="2000" dirty="0" smtClean="0"/>
            </a:br>
            <a:r>
              <a:rPr lang="ru-RU" sz="2000" dirty="0"/>
              <a:t> </a:t>
            </a:r>
            <a:r>
              <a:rPr lang="ru-RU" sz="2000" dirty="0" smtClean="0"/>
              <a:t>                        (водное поло)</a:t>
            </a:r>
            <a:endParaRPr lang="ru-RU" sz="2000" dirty="0"/>
          </a:p>
        </p:txBody>
      </p:sp>
      <p:pic>
        <p:nvPicPr>
          <p:cNvPr id="4" name="Рисунок 3" descr="C:\Documents and Settings\Администратор\Рабочий стол\водное поло.jpg"/>
          <p:cNvPicPr/>
          <p:nvPr/>
        </p:nvPicPr>
        <p:blipFill rotWithShape="1">
          <a:blip r:embed="rId3">
            <a:extLst>
              <a:ext uri="{28A0092B-C50C-407E-A947-70E740481C1C}">
                <a14:useLocalDpi xmlns:a14="http://schemas.microsoft.com/office/drawing/2010/main" val="0"/>
              </a:ext>
            </a:extLst>
          </a:blip>
          <a:srcRect r="1431"/>
          <a:stretch/>
        </p:blipFill>
        <p:spPr bwMode="auto">
          <a:xfrm>
            <a:off x="269044" y="793640"/>
            <a:ext cx="7597140" cy="527072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60975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C:\Documents and Settings\Администратор\Рабочий стол\розовый фон.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pic>
        <p:nvPicPr>
          <p:cNvPr id="4" name="Рисунок 3" descr="C:\Documents and Settings\Администратор\Рабочий стол\7м.jpg"/>
          <p:cNvPicPr/>
          <p:nvPr/>
        </p:nvPicPr>
        <p:blipFill rotWithShape="1">
          <a:blip r:embed="rId3" cstate="print">
            <a:extLst>
              <a:ext uri="{28A0092B-C50C-407E-A947-70E740481C1C}">
                <a14:useLocalDpi xmlns:a14="http://schemas.microsoft.com/office/drawing/2010/main" val="0"/>
              </a:ext>
            </a:extLst>
          </a:blip>
          <a:srcRect l="5445" t="5445" r="4585" b="5445"/>
          <a:stretch/>
        </p:blipFill>
        <p:spPr bwMode="auto">
          <a:xfrm>
            <a:off x="386080" y="3429000"/>
            <a:ext cx="2580640" cy="2555875"/>
          </a:xfrm>
          <a:prstGeom prst="rect">
            <a:avLst/>
          </a:prstGeom>
          <a:noFill/>
          <a:ln>
            <a:noFill/>
          </a:ln>
          <a:extLst>
            <a:ext uri="{53640926-AAD7-44D8-BBD7-CCE9431645EC}">
              <a14:shadowObscured xmlns:a14="http://schemas.microsoft.com/office/drawing/2010/main"/>
            </a:ext>
          </a:extLst>
        </p:spPr>
      </p:pic>
      <p:sp>
        <p:nvSpPr>
          <p:cNvPr id="5" name="Заголовок 4"/>
          <p:cNvSpPr>
            <a:spLocks noGrp="1"/>
          </p:cNvSpPr>
          <p:nvPr>
            <p:ph type="title"/>
          </p:nvPr>
        </p:nvSpPr>
        <p:spPr>
          <a:xfrm>
            <a:off x="3294185" y="365125"/>
            <a:ext cx="8487508" cy="5707429"/>
          </a:xfrm>
        </p:spPr>
        <p:txBody>
          <a:bodyPr>
            <a:normAutofit/>
          </a:bodyPr>
          <a:lstStyle/>
          <a:p>
            <a:pPr>
              <a:lnSpc>
                <a:spcPct val="150000"/>
              </a:lnSpc>
            </a:pPr>
            <a:r>
              <a:rPr lang="ru-RU" sz="2000" b="1" dirty="0" smtClean="0"/>
              <a:t>                                               ВОДНОЕ ПОЛО</a:t>
            </a:r>
            <a:br>
              <a:rPr lang="ru-RU" sz="2000" b="1" dirty="0" smtClean="0"/>
            </a:br>
            <a:r>
              <a:rPr lang="ru-RU" sz="1800" dirty="0" smtClean="0"/>
              <a:t>В 1896 году в водное поло начали играть в Германии, Австрии, Швеции, Франции и Бельгии.</a:t>
            </a:r>
            <a:br>
              <a:rPr lang="ru-RU" sz="1800" dirty="0" smtClean="0"/>
            </a:br>
            <a:r>
              <a:rPr lang="ru-RU" sz="1800" u="sng" dirty="0" smtClean="0"/>
              <a:t>Правила. </a:t>
            </a:r>
            <a:r>
              <a:rPr lang="ru-RU" sz="1800" dirty="0" smtClean="0"/>
              <a:t>Водное поло, ватерполо (англ. «вода и поло») - командная спортивная игра в воде, в процессе которой спортсмены двух команд стремятся забросить мяч в ворота соперника и не пропустить в свои. В игре участвуют по 7 человек от каждой команды, один из игроков – вратарь, всего в команде – 11 человек. Играют четыре периода по 8 минут чистого времени с двухминутными перерывами. Разрешается плыть любым способом, вести и бросать мяч одной рукой (двумя руками играет только вратарь). Нарушение правил наказывается передачей мяча сопернику, удалением или четырехметровым штрафным броском.</a:t>
            </a:r>
            <a:endParaRPr lang="ru-RU" sz="1800" u="sng" dirty="0"/>
          </a:p>
        </p:txBody>
      </p:sp>
    </p:spTree>
    <p:extLst>
      <p:ext uri="{BB962C8B-B14F-4D97-AF65-F5344CB8AC3E}">
        <p14:creationId xmlns:p14="http://schemas.microsoft.com/office/powerpoint/2010/main" val="2254640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Администратор\Рабочий стол\зеленый фо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8053754" y="365125"/>
            <a:ext cx="3739662" cy="6176352"/>
          </a:xfrm>
        </p:spPr>
        <p:txBody>
          <a:bodyPr>
            <a:normAutofit/>
          </a:bodyPr>
          <a:lstStyle/>
          <a:p>
            <a:pPr>
              <a:lnSpc>
                <a:spcPct val="150000"/>
              </a:lnSpc>
            </a:pPr>
            <a:r>
              <a:rPr lang="ru-RU" sz="2000" dirty="0"/>
              <a:t>Загадка эта не легка: </a:t>
            </a:r>
            <a:br>
              <a:rPr lang="ru-RU" sz="2000" dirty="0"/>
            </a:br>
            <a:r>
              <a:rPr lang="ru-RU" sz="2000" dirty="0"/>
              <a:t>Пишусь всегда через два К. </a:t>
            </a:r>
            <a:br>
              <a:rPr lang="ru-RU" sz="2000" dirty="0"/>
            </a:br>
            <a:r>
              <a:rPr lang="ru-RU" sz="2000" dirty="0"/>
              <a:t>И </a:t>
            </a:r>
            <a:r>
              <a:rPr lang="ru-RU" sz="2000" b="1" dirty="0"/>
              <a:t>мяч</a:t>
            </a:r>
            <a:r>
              <a:rPr lang="ru-RU" sz="2000" dirty="0"/>
              <a:t>, и шайбу клюшкой бей, </a:t>
            </a:r>
            <a:br>
              <a:rPr lang="ru-RU" sz="2000" dirty="0"/>
            </a:br>
            <a:r>
              <a:rPr lang="ru-RU" sz="2000" dirty="0"/>
              <a:t>А называюсь я </a:t>
            </a:r>
            <a:r>
              <a:rPr lang="ru-RU" sz="2000" dirty="0" smtClean="0"/>
              <a:t>…</a:t>
            </a:r>
            <a:br>
              <a:rPr lang="ru-RU" sz="2000" dirty="0" smtClean="0"/>
            </a:br>
            <a:r>
              <a:rPr lang="ru-RU" sz="2000" dirty="0"/>
              <a:t> </a:t>
            </a:r>
            <a:r>
              <a:rPr lang="ru-RU" sz="2000" dirty="0" smtClean="0"/>
              <a:t>                                    (хоккей)</a:t>
            </a:r>
            <a:endParaRPr lang="ru-RU" sz="2000" dirty="0"/>
          </a:p>
        </p:txBody>
      </p:sp>
      <p:pic>
        <p:nvPicPr>
          <p:cNvPr id="6" name="Рисунок 5" descr="C:\Documents and Settings\Администратор\Рабочий стол\хоккей.jpg"/>
          <p:cNvPicPr/>
          <p:nvPr/>
        </p:nvPicPr>
        <p:blipFill rotWithShape="1">
          <a:blip r:embed="rId3" cstate="print">
            <a:extLst>
              <a:ext uri="{28A0092B-C50C-407E-A947-70E740481C1C}">
                <a14:useLocalDpi xmlns:a14="http://schemas.microsoft.com/office/drawing/2010/main" val="0"/>
              </a:ext>
            </a:extLst>
          </a:blip>
          <a:srcRect l="939" t="3168" r="6311" b="3172"/>
          <a:stretch/>
        </p:blipFill>
        <p:spPr bwMode="auto">
          <a:xfrm>
            <a:off x="280766" y="870804"/>
            <a:ext cx="7421295" cy="511639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643831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C:\Documents and Settings\Администратор\Рабочий стол\розовый фон.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pic>
        <p:nvPicPr>
          <p:cNvPr id="4" name="Рисунок 3" descr="C:\Documents and Settings\Администратор\Рабочий стол\12м.png"/>
          <p:cNvPicPr/>
          <p:nvPr/>
        </p:nvPicPr>
        <p:blipFill rotWithShape="1">
          <a:blip r:embed="rId3" cstate="print">
            <a:extLst>
              <a:ext uri="{28A0092B-C50C-407E-A947-70E740481C1C}">
                <a14:useLocalDpi xmlns:a14="http://schemas.microsoft.com/office/drawing/2010/main" val="0"/>
              </a:ext>
            </a:extLst>
          </a:blip>
          <a:srcRect l="12195" t="3162" r="11908" b="8985"/>
          <a:stretch/>
        </p:blipFill>
        <p:spPr bwMode="auto">
          <a:xfrm>
            <a:off x="449507" y="468044"/>
            <a:ext cx="1484801" cy="1419372"/>
          </a:xfrm>
          <a:prstGeom prst="rect">
            <a:avLst/>
          </a:prstGeom>
          <a:noFill/>
          <a:ln>
            <a:noFill/>
          </a:ln>
          <a:extLst>
            <a:ext uri="{53640926-AAD7-44D8-BBD7-CCE9431645EC}">
              <a14:shadowObscured xmlns:a14="http://schemas.microsoft.com/office/drawing/2010/main"/>
            </a:ext>
          </a:extLst>
        </p:spPr>
      </p:pic>
      <p:sp>
        <p:nvSpPr>
          <p:cNvPr id="2" name="Заголовок 1"/>
          <p:cNvSpPr>
            <a:spLocks noGrp="1"/>
          </p:cNvSpPr>
          <p:nvPr>
            <p:ph type="title"/>
          </p:nvPr>
        </p:nvSpPr>
        <p:spPr>
          <a:xfrm>
            <a:off x="2039814" y="365125"/>
            <a:ext cx="9401909" cy="6223244"/>
          </a:xfrm>
        </p:spPr>
        <p:txBody>
          <a:bodyPr>
            <a:normAutofit/>
          </a:bodyPr>
          <a:lstStyle/>
          <a:p>
            <a:pPr>
              <a:lnSpc>
                <a:spcPct val="150000"/>
              </a:lnSpc>
            </a:pPr>
            <a:r>
              <a:rPr lang="ru-RU" sz="2000" b="1" dirty="0" smtClean="0"/>
              <a:t>                                        ХОККЕЙ НА ТРАВЕ</a:t>
            </a:r>
            <a:r>
              <a:rPr lang="ru-RU" sz="1800" dirty="0" smtClean="0"/>
              <a:t/>
            </a:r>
            <a:br>
              <a:rPr lang="ru-RU" sz="1800" dirty="0" smtClean="0"/>
            </a:br>
            <a:r>
              <a:rPr lang="ru-RU" sz="1800" dirty="0" smtClean="0"/>
              <a:t>Хоккей на траве – одна из наиболее древних спортивных игр. В современном виде хоккей на траве возник в Англии в середине </a:t>
            </a:r>
            <a:r>
              <a:rPr lang="en-US" sz="1800" dirty="0" smtClean="0"/>
              <a:t>XIX </a:t>
            </a:r>
            <a:r>
              <a:rPr lang="ru-RU" sz="1800" dirty="0" smtClean="0"/>
              <a:t> века. В нашей стране хоккей на траве начал развиваться с 1969 года</a:t>
            </a:r>
            <a:r>
              <a:rPr lang="ru-RU" sz="1800" dirty="0"/>
              <a:t>. Хоккей с мячом на траве популярен как среди мужчин, так и среди женщин.</a:t>
            </a:r>
            <a:br>
              <a:rPr lang="ru-RU" sz="1800" dirty="0"/>
            </a:br>
            <a:r>
              <a:rPr lang="ru-RU" sz="1800" u="sng" dirty="0" smtClean="0"/>
              <a:t>Правила. </a:t>
            </a:r>
            <a:r>
              <a:rPr lang="ru-RU" sz="1800" dirty="0"/>
              <a:t>Хоккей на траве – спортивная командная игра с клюшками и пластиковым мячом на траве, целью в которой является забросить мяч в ворота соперника большее число раз, чем это сделает команда соперника в установленное время. </a:t>
            </a:r>
            <a:r>
              <a:rPr lang="ru-RU" sz="1800" dirty="0" smtClean="0"/>
              <a:t>Игра </a:t>
            </a:r>
            <a:r>
              <a:rPr lang="ru-RU" sz="1800" dirty="0"/>
              <a:t>состоит из двух таймов, каждый из которых длится 35 минут с перерывом 10 минут между ними. </a:t>
            </a:r>
            <a:r>
              <a:rPr lang="ru-RU" sz="1800" dirty="0" smtClean="0"/>
              <a:t>В </a:t>
            </a:r>
            <a:r>
              <a:rPr lang="ru-RU" sz="1800" dirty="0"/>
              <a:t>каждой команде по 11 </a:t>
            </a:r>
            <a:r>
              <a:rPr lang="ru-RU" sz="1800" dirty="0" smtClean="0"/>
              <a:t>игроков (1 вратарь, 2 защитника, 3 полузащитника и 5 нападающих). Правила игры запрещают в единоборстве корпусом умышленно мешать противнику. Игрок имеет право касаться мяча только плоской стороной клюшки. </a:t>
            </a:r>
            <a:r>
              <a:rPr lang="ru-RU" sz="1800" dirty="0"/>
              <a:t>Касаться мяча руками или ногами </a:t>
            </a:r>
            <a:r>
              <a:rPr lang="ru-RU" sz="1800" dirty="0" smtClean="0"/>
              <a:t>может </a:t>
            </a:r>
            <a:r>
              <a:rPr lang="ru-RU" sz="1800" dirty="0"/>
              <a:t>только вратарь.</a:t>
            </a:r>
            <a:br>
              <a:rPr lang="ru-RU" sz="1800" dirty="0"/>
            </a:br>
            <a:endParaRPr lang="ru-RU" sz="1800" u="sng" dirty="0"/>
          </a:p>
        </p:txBody>
      </p:sp>
    </p:spTree>
    <p:extLst>
      <p:ext uri="{BB962C8B-B14F-4D97-AF65-F5344CB8AC3E}">
        <p14:creationId xmlns:p14="http://schemas.microsoft.com/office/powerpoint/2010/main" val="13656932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Администратор\Рабочий стол\зеленый фо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7479323" y="365125"/>
            <a:ext cx="4314093" cy="6176352"/>
          </a:xfrm>
        </p:spPr>
        <p:txBody>
          <a:bodyPr>
            <a:normAutofit/>
          </a:bodyPr>
          <a:lstStyle/>
          <a:p>
            <a:pPr>
              <a:lnSpc>
                <a:spcPct val="150000"/>
              </a:lnSpc>
            </a:pPr>
            <a:r>
              <a:rPr lang="ru-RU" sz="2000" dirty="0"/>
              <a:t>Снаряд есть у боксёров — груша.</a:t>
            </a:r>
            <a:br>
              <a:rPr lang="ru-RU" sz="2000" dirty="0"/>
            </a:br>
            <a:r>
              <a:rPr lang="ru-RU" sz="2000" dirty="0"/>
              <a:t>А в этом спорте «фрукт» получше.</a:t>
            </a:r>
            <a:br>
              <a:rPr lang="ru-RU" sz="2000" dirty="0"/>
            </a:br>
            <a:r>
              <a:rPr lang="ru-RU" sz="2000" dirty="0"/>
              <a:t>Там забивает мяч спортсмен</a:t>
            </a:r>
            <a:br>
              <a:rPr lang="ru-RU" sz="2000" dirty="0"/>
            </a:br>
            <a:r>
              <a:rPr lang="ru-RU" sz="2000" dirty="0"/>
              <a:t>В ворота в виде буквы Н,</a:t>
            </a:r>
            <a:br>
              <a:rPr lang="ru-RU" sz="2000" dirty="0"/>
            </a:br>
            <a:r>
              <a:rPr lang="ru-RU" sz="2000" dirty="0"/>
              <a:t>На сливу очень мяч похож.</a:t>
            </a:r>
            <a:br>
              <a:rPr lang="ru-RU" sz="2000" dirty="0"/>
            </a:br>
            <a:r>
              <a:rPr lang="ru-RU" sz="2000" dirty="0"/>
              <a:t>Вид спорта этот назовёшь</a:t>
            </a:r>
            <a:r>
              <a:rPr lang="ru-RU" sz="2000" dirty="0" smtClean="0"/>
              <a:t>?</a:t>
            </a:r>
            <a:br>
              <a:rPr lang="ru-RU" sz="2000" dirty="0" smtClean="0"/>
            </a:br>
            <a:r>
              <a:rPr lang="ru-RU" sz="2000" dirty="0" smtClean="0"/>
              <a:t>                                               (регби)</a:t>
            </a:r>
            <a:r>
              <a:rPr lang="ru-RU" sz="2000" dirty="0"/>
              <a:t/>
            </a:r>
            <a:br>
              <a:rPr lang="ru-RU" sz="2000" dirty="0"/>
            </a:br>
            <a:endParaRPr lang="ru-RU" sz="2000" dirty="0"/>
          </a:p>
        </p:txBody>
      </p:sp>
      <p:pic>
        <p:nvPicPr>
          <p:cNvPr id="4" name="Рисунок 3" descr="C:\Documents and Settings\Администратор\Рабочий стол\1492585983_6443813_1492585870_3159652rugby.jpg"/>
          <p:cNvPicPr/>
          <p:nvPr/>
        </p:nvPicPr>
        <p:blipFill>
          <a:blip r:embed="rId3">
            <a:extLst>
              <a:ext uri="{28A0092B-C50C-407E-A947-70E740481C1C}">
                <a14:useLocalDpi xmlns:a14="http://schemas.microsoft.com/office/drawing/2010/main" val="0"/>
              </a:ext>
            </a:extLst>
          </a:blip>
          <a:srcRect/>
          <a:stretch>
            <a:fillRect/>
          </a:stretch>
        </p:blipFill>
        <p:spPr bwMode="auto">
          <a:xfrm>
            <a:off x="159995" y="793322"/>
            <a:ext cx="7108313" cy="5271356"/>
          </a:xfrm>
          <a:prstGeom prst="rect">
            <a:avLst/>
          </a:prstGeom>
          <a:noFill/>
          <a:ln>
            <a:noFill/>
          </a:ln>
        </p:spPr>
      </p:pic>
    </p:spTree>
    <p:extLst>
      <p:ext uri="{BB962C8B-B14F-4D97-AF65-F5344CB8AC3E}">
        <p14:creationId xmlns:p14="http://schemas.microsoft.com/office/powerpoint/2010/main" val="3510807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C:\Documents and Settings\Администратор\Рабочий стол\розовый фон.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ln>
            <a:noFill/>
          </a:ln>
        </p:spPr>
      </p:pic>
      <p:pic>
        <p:nvPicPr>
          <p:cNvPr id="4" name="Рисунок 3" descr="C:\Documents and Settings\Администратор\Рабочий стол\10м.jpg"/>
          <p:cNvPicPr/>
          <p:nvPr/>
        </p:nvPicPr>
        <p:blipFill rotWithShape="1">
          <a:blip r:embed="rId3" cstate="print">
            <a:extLst>
              <a:ext uri="{28A0092B-C50C-407E-A947-70E740481C1C}">
                <a14:useLocalDpi xmlns:a14="http://schemas.microsoft.com/office/drawing/2010/main" val="0"/>
              </a:ext>
            </a:extLst>
          </a:blip>
          <a:srcRect t="6180" b="5925"/>
          <a:stretch/>
        </p:blipFill>
        <p:spPr bwMode="auto">
          <a:xfrm>
            <a:off x="186030" y="3618327"/>
            <a:ext cx="2699385" cy="1661160"/>
          </a:xfrm>
          <a:prstGeom prst="rect">
            <a:avLst/>
          </a:prstGeom>
          <a:noFill/>
          <a:ln>
            <a:noFill/>
          </a:ln>
          <a:extLst>
            <a:ext uri="{53640926-AAD7-44D8-BBD7-CCE9431645EC}">
              <a14:shadowObscured xmlns:a14="http://schemas.microsoft.com/office/drawing/2010/main"/>
            </a:ext>
          </a:extLst>
        </p:spPr>
      </p:pic>
      <p:sp>
        <p:nvSpPr>
          <p:cNvPr id="2" name="Заголовок 1"/>
          <p:cNvSpPr>
            <a:spLocks noGrp="1"/>
          </p:cNvSpPr>
          <p:nvPr>
            <p:ph type="title"/>
          </p:nvPr>
        </p:nvSpPr>
        <p:spPr>
          <a:xfrm>
            <a:off x="3024554" y="1"/>
            <a:ext cx="8921261" cy="6459414"/>
          </a:xfrm>
        </p:spPr>
        <p:txBody>
          <a:bodyPr>
            <a:normAutofit/>
          </a:bodyPr>
          <a:lstStyle/>
          <a:p>
            <a:pPr>
              <a:lnSpc>
                <a:spcPct val="150000"/>
              </a:lnSpc>
            </a:pPr>
            <a:r>
              <a:rPr lang="ru-RU" sz="2000" b="1" dirty="0" smtClean="0"/>
              <a:t>                                                   РЕГБИ</a:t>
            </a:r>
            <a:r>
              <a:rPr lang="ru-RU" sz="1800" dirty="0" smtClean="0"/>
              <a:t/>
            </a:r>
            <a:br>
              <a:rPr lang="ru-RU" sz="1800" dirty="0" smtClean="0"/>
            </a:br>
            <a:r>
              <a:rPr lang="ru-RU" sz="1800" dirty="0" smtClean="0"/>
              <a:t>В </a:t>
            </a:r>
            <a:r>
              <a:rPr lang="ru-RU" sz="1800" dirty="0"/>
              <a:t>1823 году английский школьник Уильям Уэбб Эллис, играя в футбол, взял мяч в руки и побежал к чужим воротам. Он не просто нарушил правила, а изобрел новый вид спорта — регби</a:t>
            </a:r>
            <a:r>
              <a:rPr lang="ru-RU" sz="1800" dirty="0" smtClean="0"/>
              <a:t>.</a:t>
            </a:r>
            <a:br>
              <a:rPr lang="ru-RU" sz="1800" dirty="0" smtClean="0"/>
            </a:br>
            <a:r>
              <a:rPr lang="ru-RU" sz="1800" u="sng" dirty="0" smtClean="0"/>
              <a:t>Правила.</a:t>
            </a:r>
            <a:r>
              <a:rPr lang="ru-RU" sz="1800" dirty="0"/>
              <a:t> </a:t>
            </a:r>
            <a:r>
              <a:rPr lang="ru-RU" sz="1800" dirty="0" smtClean="0"/>
              <a:t>Регби – командный контактный вид спорта. Цель игры состоит в том, что, передавая мяч друг другу руками и ногами, нужно занести его в зачетную зону соперника или же забить в высокие Н – образные ворота. При этом нужно помешать противнику сделать то же самое. </a:t>
            </a:r>
            <a:r>
              <a:rPr lang="ru-RU" sz="1800" dirty="0"/>
              <a:t>Выигрывают те, кто набрал больше </a:t>
            </a:r>
            <a:r>
              <a:rPr lang="ru-RU" sz="1800" dirty="0" smtClean="0"/>
              <a:t>очков. Основное </a:t>
            </a:r>
            <a:r>
              <a:rPr lang="ru-RU" sz="1800" dirty="0"/>
              <a:t>правило регби: мяч нельзя пасовать </a:t>
            </a:r>
            <a:r>
              <a:rPr lang="ru-RU" sz="1800" dirty="0" smtClean="0"/>
              <a:t>вперед</a:t>
            </a:r>
            <a:r>
              <a:rPr lang="ru-RU" sz="1800" dirty="0"/>
              <a:t>— только поперек поля и назад. З</a:t>
            </a:r>
            <a:r>
              <a:rPr lang="ru-RU" sz="1800" dirty="0" smtClean="0"/>
              <a:t>апрещено </a:t>
            </a:r>
            <a:r>
              <a:rPr lang="ru-RU" sz="1800" dirty="0"/>
              <a:t>атаковать соперника в шею и голову, в воздухе, без мяча, а также сбивать с ног без </a:t>
            </a:r>
            <a:r>
              <a:rPr lang="ru-RU" sz="1800" dirty="0" smtClean="0"/>
              <a:t>захвата.</a:t>
            </a:r>
            <a:r>
              <a:rPr lang="ru-RU" sz="1800" dirty="0"/>
              <a:t> </a:t>
            </a:r>
            <a:r>
              <a:rPr lang="ru-RU" sz="1800" dirty="0" smtClean="0"/>
              <a:t>Матч </a:t>
            </a:r>
            <a:r>
              <a:rPr lang="ru-RU" sz="1800" dirty="0"/>
              <a:t>состоит из двух таймов по 40 </a:t>
            </a:r>
            <a:r>
              <a:rPr lang="ru-RU" sz="1800" dirty="0" smtClean="0"/>
              <a:t>минут с перерывом 5-10 минут. После перерыва команды должны поменяться воротами. От каждой команды на поле одновременно выступают 15 человек (8 нападающих и 7 защитников). Мяч вводится в игру ударом ноги. </a:t>
            </a:r>
            <a:endParaRPr lang="ru-RU" sz="1800" u="sng" dirty="0"/>
          </a:p>
        </p:txBody>
      </p:sp>
    </p:spTree>
    <p:extLst>
      <p:ext uri="{BB962C8B-B14F-4D97-AF65-F5344CB8AC3E}">
        <p14:creationId xmlns:p14="http://schemas.microsoft.com/office/powerpoint/2010/main" val="3595840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Администратор\Рабочий стол\зеленый фо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7995138" y="365125"/>
            <a:ext cx="3798278" cy="6176352"/>
          </a:xfrm>
        </p:spPr>
        <p:txBody>
          <a:bodyPr>
            <a:normAutofit/>
          </a:bodyPr>
          <a:lstStyle/>
          <a:p>
            <a:pPr>
              <a:lnSpc>
                <a:spcPct val="150000"/>
              </a:lnSpc>
            </a:pPr>
            <a:r>
              <a:rPr lang="ru-RU" sz="2000" dirty="0"/>
              <a:t>Корт, сетка, мячик и ракетки.</a:t>
            </a:r>
            <a:br>
              <a:rPr lang="ru-RU" sz="2000" dirty="0"/>
            </a:br>
            <a:r>
              <a:rPr lang="ru-RU" sz="2000" dirty="0"/>
              <a:t>Подачу шлёт ударом метким</a:t>
            </a:r>
            <a:br>
              <a:rPr lang="ru-RU" sz="2000" dirty="0"/>
            </a:br>
            <a:r>
              <a:rPr lang="ru-RU" sz="2000" dirty="0"/>
              <a:t>Соперник. Я отбить надеюсь.</a:t>
            </a:r>
            <a:br>
              <a:rPr lang="ru-RU" sz="2000" dirty="0"/>
            </a:br>
            <a:r>
              <a:rPr lang="ru-RU" sz="2000" dirty="0"/>
              <a:t>Спорт этот называют</a:t>
            </a:r>
            <a:r>
              <a:rPr lang="ru-RU" sz="2000" dirty="0" smtClean="0"/>
              <a:t>…</a:t>
            </a:r>
            <a:br>
              <a:rPr lang="ru-RU" sz="2000" dirty="0" smtClean="0"/>
            </a:br>
            <a:r>
              <a:rPr lang="ru-RU" sz="2000" dirty="0" smtClean="0"/>
              <a:t>                                     (теннис)</a:t>
            </a:r>
            <a:r>
              <a:rPr lang="ru-RU" sz="2000" dirty="0"/>
              <a:t/>
            </a:r>
            <a:br>
              <a:rPr lang="ru-RU" sz="2000" dirty="0"/>
            </a:br>
            <a:endParaRPr lang="ru-RU" sz="2000" dirty="0"/>
          </a:p>
        </p:txBody>
      </p:sp>
      <p:pic>
        <p:nvPicPr>
          <p:cNvPr id="4" name="Рисунок 3" descr="C:\Documents and Settings\Администратор\Рабочий стол\б теннис.jpg"/>
          <p:cNvPicPr/>
          <p:nvPr/>
        </p:nvPicPr>
        <p:blipFill rotWithShape="1">
          <a:blip r:embed="rId3">
            <a:extLst>
              <a:ext uri="{28A0092B-C50C-407E-A947-70E740481C1C}">
                <a14:useLocalDpi xmlns:a14="http://schemas.microsoft.com/office/drawing/2010/main" val="0"/>
              </a:ext>
            </a:extLst>
          </a:blip>
          <a:srcRect l="6782" t="2913" b="2537"/>
          <a:stretch/>
        </p:blipFill>
        <p:spPr bwMode="auto">
          <a:xfrm>
            <a:off x="292490" y="793004"/>
            <a:ext cx="7468186" cy="527199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504526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C:\Documents and Settings\Администратор\Рабочий стол\розовый фон.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pic>
        <p:nvPicPr>
          <p:cNvPr id="4" name="Рисунок 3" descr="C:\Documents and Settings\Администратор\Рабочий стол\6178198159.jpg"/>
          <p:cNvPicPr/>
          <p:nvPr/>
        </p:nvPicPr>
        <p:blipFill rotWithShape="1">
          <a:blip r:embed="rId3" cstate="print">
            <a:extLst>
              <a:ext uri="{28A0092B-C50C-407E-A947-70E740481C1C}">
                <a14:useLocalDpi xmlns:a14="http://schemas.microsoft.com/office/drawing/2010/main" val="0"/>
              </a:ext>
            </a:extLst>
          </a:blip>
          <a:srcRect l="8247" t="9279" r="8247" b="9279"/>
          <a:stretch/>
        </p:blipFill>
        <p:spPr bwMode="auto">
          <a:xfrm>
            <a:off x="198242" y="235828"/>
            <a:ext cx="1619885" cy="1579880"/>
          </a:xfrm>
          <a:prstGeom prst="rect">
            <a:avLst/>
          </a:prstGeom>
          <a:noFill/>
          <a:ln>
            <a:noFill/>
          </a:ln>
          <a:extLst>
            <a:ext uri="{53640926-AAD7-44D8-BBD7-CCE9431645EC}">
              <a14:shadowObscured xmlns:a14="http://schemas.microsoft.com/office/drawing/2010/main"/>
            </a:ext>
          </a:extLst>
        </p:spPr>
      </p:pic>
      <p:sp>
        <p:nvSpPr>
          <p:cNvPr id="2" name="Заголовок 1"/>
          <p:cNvSpPr>
            <a:spLocks noGrp="1"/>
          </p:cNvSpPr>
          <p:nvPr>
            <p:ph type="title"/>
          </p:nvPr>
        </p:nvSpPr>
        <p:spPr>
          <a:xfrm>
            <a:off x="1934309" y="140677"/>
            <a:ext cx="9952892" cy="6635261"/>
          </a:xfrm>
        </p:spPr>
        <p:txBody>
          <a:bodyPr>
            <a:normAutofit fontScale="90000"/>
          </a:bodyPr>
          <a:lstStyle/>
          <a:p>
            <a:pPr>
              <a:lnSpc>
                <a:spcPct val="150000"/>
              </a:lnSpc>
            </a:pPr>
            <a:r>
              <a:rPr lang="ru-RU" sz="2200" b="1" dirty="0" smtClean="0"/>
              <a:t>                                            БОЛЬШОЙ ТЕНН</a:t>
            </a:r>
            <a:r>
              <a:rPr lang="ru-RU" sz="2000" b="1" dirty="0" smtClean="0"/>
              <a:t>ИС</a:t>
            </a:r>
            <a:r>
              <a:rPr lang="ru-RU" sz="2000" dirty="0" smtClean="0"/>
              <a:t/>
            </a:r>
            <a:br>
              <a:rPr lang="ru-RU" sz="2000" dirty="0" smtClean="0"/>
            </a:br>
            <a:r>
              <a:rPr lang="ru-RU" sz="2000" dirty="0" smtClean="0"/>
              <a:t>История большого тенниса началась со второй половины </a:t>
            </a:r>
            <a:r>
              <a:rPr lang="en-US" sz="2000" dirty="0" smtClean="0"/>
              <a:t>XIX </a:t>
            </a:r>
            <a:r>
              <a:rPr lang="ru-RU" sz="2000" dirty="0" smtClean="0"/>
              <a:t>века. Считается, что создателем игры   является майор Уолтон Вингфилд. Им же были созданы первые официальные правила в 1873 году. Первый официальный турнир по теннису был организован в июле 1877 года, в Уимблдоне. В конце 1870-х теннис начинает развиваться в России.</a:t>
            </a:r>
            <a:br>
              <a:rPr lang="ru-RU" sz="2000" dirty="0" smtClean="0"/>
            </a:br>
            <a:r>
              <a:rPr lang="ru-RU" sz="2000" u="sng" dirty="0" smtClean="0"/>
              <a:t>Правила.</a:t>
            </a:r>
            <a:r>
              <a:rPr lang="ru-RU" sz="2000" dirty="0" smtClean="0"/>
              <a:t> </a:t>
            </a:r>
            <a:r>
              <a:rPr lang="ru-RU" sz="2000" dirty="0"/>
              <a:t>Б</a:t>
            </a:r>
            <a:r>
              <a:rPr lang="ru-RU" sz="2000" dirty="0" smtClean="0"/>
              <a:t>ольшой теннис</a:t>
            </a:r>
            <a:r>
              <a:rPr lang="ru-RU" sz="2000" dirty="0"/>
              <a:t> </a:t>
            </a:r>
            <a:r>
              <a:rPr lang="ru-RU" sz="2000" dirty="0" smtClean="0"/>
              <a:t>– </a:t>
            </a:r>
            <a:r>
              <a:rPr lang="ru-RU" sz="2000" dirty="0"/>
              <a:t>вид спорта, в котором два игрока или две команды по два человека соперничают между собой. Цель каждого из </a:t>
            </a:r>
            <a:r>
              <a:rPr lang="ru-RU" sz="2000" dirty="0" smtClean="0"/>
              <a:t>игроков / команд </a:t>
            </a:r>
            <a:r>
              <a:rPr lang="ru-RU" sz="2000" dirty="0"/>
              <a:t>– перекинуть ракеткой мяч на сторону соперника таким образом, чтобы соперник не смог его отразить. При этом мяч должен коснуться половины поля соперника не меньше одного раза</a:t>
            </a:r>
            <a:r>
              <a:rPr lang="ru-RU" sz="2000" dirty="0" smtClean="0"/>
              <a:t>.</a:t>
            </a:r>
            <a:r>
              <a:rPr lang="ru-RU" sz="2000" dirty="0"/>
              <a:t> Игроки или команды должны находиться по разные стороны сетки. Один из игроков является подающим, второй, соответственно, принимающим подачу. Если один из теннисистов пропустил мяч, то его соперник получает очко.</a:t>
            </a:r>
            <a:br>
              <a:rPr lang="ru-RU" sz="2000" dirty="0"/>
            </a:br>
            <a:r>
              <a:rPr lang="ru-RU" sz="2000" dirty="0"/>
              <a:t>Теннисный матч состоит из «сетов», а </a:t>
            </a:r>
            <a:r>
              <a:rPr lang="ru-RU" sz="2000" dirty="0" smtClean="0"/>
              <a:t>они, </a:t>
            </a:r>
            <a:r>
              <a:rPr lang="ru-RU" sz="2000" dirty="0"/>
              <a:t>в свою </a:t>
            </a:r>
            <a:r>
              <a:rPr lang="ru-RU" sz="2000" dirty="0" smtClean="0"/>
              <a:t>очередь, </a:t>
            </a:r>
            <a:r>
              <a:rPr lang="ru-RU" sz="2000" dirty="0"/>
              <a:t>из «геймов</a:t>
            </a:r>
            <a:r>
              <a:rPr lang="ru-RU" sz="2000" dirty="0" smtClean="0"/>
              <a:t>».</a:t>
            </a:r>
            <a:r>
              <a:rPr lang="ru-RU" sz="2000" dirty="0"/>
              <a:t/>
            </a:r>
            <a:br>
              <a:rPr lang="ru-RU" sz="2000" dirty="0"/>
            </a:br>
            <a:r>
              <a:rPr lang="ru-RU" sz="1800" dirty="0"/>
              <a:t/>
            </a:r>
            <a:br>
              <a:rPr lang="ru-RU" sz="1800" dirty="0"/>
            </a:br>
            <a:endParaRPr lang="ru-RU" sz="1800" u="sng" dirty="0"/>
          </a:p>
        </p:txBody>
      </p:sp>
    </p:spTree>
    <p:extLst>
      <p:ext uri="{BB962C8B-B14F-4D97-AF65-F5344CB8AC3E}">
        <p14:creationId xmlns:p14="http://schemas.microsoft.com/office/powerpoint/2010/main" val="10158108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Администратор\Рабочий стол\зеленый фо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8206154" y="365125"/>
            <a:ext cx="3587262" cy="6176352"/>
          </a:xfrm>
        </p:spPr>
        <p:txBody>
          <a:bodyPr>
            <a:normAutofit/>
          </a:bodyPr>
          <a:lstStyle/>
          <a:p>
            <a:pPr>
              <a:lnSpc>
                <a:spcPct val="150000"/>
              </a:lnSpc>
            </a:pPr>
            <a:r>
              <a:rPr lang="ru-RU" sz="2000" dirty="0"/>
              <a:t>Шарик над столом порхает,</a:t>
            </a:r>
            <a:br>
              <a:rPr lang="ru-RU" sz="2000" dirty="0"/>
            </a:br>
            <a:r>
              <a:rPr lang="ru-RU" sz="2000" dirty="0"/>
              <a:t>От ракетки убегает.</a:t>
            </a:r>
            <a:br>
              <a:rPr lang="ru-RU" sz="2000" dirty="0"/>
            </a:br>
            <a:r>
              <a:rPr lang="ru-RU" sz="2000" dirty="0"/>
              <a:t>Что за классная игра?</a:t>
            </a:r>
            <a:br>
              <a:rPr lang="ru-RU" sz="2000" dirty="0"/>
            </a:br>
            <a:r>
              <a:rPr lang="ru-RU" sz="2000" dirty="0"/>
              <a:t>Угадайте, детвора… </a:t>
            </a:r>
            <a:br>
              <a:rPr lang="ru-RU" sz="2000" dirty="0"/>
            </a:br>
            <a:r>
              <a:rPr lang="ru-RU" sz="2000" dirty="0" smtClean="0"/>
              <a:t>             (настольный теннис)</a:t>
            </a:r>
            <a:endParaRPr lang="ru-RU" sz="2000" dirty="0"/>
          </a:p>
        </p:txBody>
      </p:sp>
      <p:pic>
        <p:nvPicPr>
          <p:cNvPr id="4" name="Рисунок 3" descr="C:\Documents and Settings\Администратор\Рабочий стол\н теннис 2.jpg"/>
          <p:cNvPicPr/>
          <p:nvPr/>
        </p:nvPicPr>
        <p:blipFill rotWithShape="1">
          <a:blip r:embed="rId3" cstate="print">
            <a:extLst>
              <a:ext uri="{28A0092B-C50C-407E-A947-70E740481C1C}">
                <a14:useLocalDpi xmlns:a14="http://schemas.microsoft.com/office/drawing/2010/main" val="0"/>
              </a:ext>
            </a:extLst>
          </a:blip>
          <a:srcRect l="1674" r="3656" b="5421"/>
          <a:stretch/>
        </p:blipFill>
        <p:spPr bwMode="auto">
          <a:xfrm>
            <a:off x="421444" y="763221"/>
            <a:ext cx="7479909" cy="5331557"/>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809599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Администратор\Рабочий стол\МЯЧ\фон мячи.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855785" y="961292"/>
            <a:ext cx="10410092" cy="4958862"/>
          </a:xfrm>
        </p:spPr>
        <p:txBody>
          <a:bodyPr>
            <a:normAutofit/>
          </a:bodyPr>
          <a:lstStyle/>
          <a:p>
            <a:pPr algn="ctr"/>
            <a:r>
              <a:rPr lang="ru-RU" sz="3600" i="1" dirty="0" smtClean="0">
                <a:latin typeface="+mn-lt"/>
              </a:rPr>
              <a:t>Оттого </a:t>
            </a:r>
            <a:r>
              <a:rPr lang="ru-RU" sz="3600" i="1" dirty="0">
                <a:latin typeface="+mn-lt"/>
              </a:rPr>
              <a:t>я так надут,</a:t>
            </a:r>
            <a:br>
              <a:rPr lang="ru-RU" sz="3600" i="1" dirty="0">
                <a:latin typeface="+mn-lt"/>
              </a:rPr>
            </a:br>
            <a:r>
              <a:rPr lang="ru-RU" sz="3600" i="1" dirty="0">
                <a:latin typeface="+mn-lt"/>
              </a:rPr>
              <a:t>Что меня повсюду ждут.</a:t>
            </a:r>
            <a:br>
              <a:rPr lang="ru-RU" sz="3600" i="1" dirty="0">
                <a:latin typeface="+mn-lt"/>
              </a:rPr>
            </a:br>
            <a:r>
              <a:rPr lang="ru-RU" sz="3600" i="1" dirty="0">
                <a:latin typeface="+mn-lt"/>
              </a:rPr>
              <a:t>Я бываю баскетбольным,</a:t>
            </a:r>
            <a:br>
              <a:rPr lang="ru-RU" sz="3600" i="1" dirty="0">
                <a:latin typeface="+mn-lt"/>
              </a:rPr>
            </a:br>
            <a:r>
              <a:rPr lang="ru-RU" sz="3600" i="1" dirty="0">
                <a:latin typeface="+mn-lt"/>
              </a:rPr>
              <a:t>Гимнастическим, футбольным,</a:t>
            </a:r>
            <a:br>
              <a:rPr lang="ru-RU" sz="3600" i="1" dirty="0">
                <a:latin typeface="+mn-lt"/>
              </a:rPr>
            </a:br>
            <a:r>
              <a:rPr lang="ru-RU" sz="3600" i="1" dirty="0">
                <a:latin typeface="+mn-lt"/>
              </a:rPr>
              <a:t>Нужен в регби и гандболе,</a:t>
            </a:r>
            <a:br>
              <a:rPr lang="ru-RU" sz="3600" i="1" dirty="0">
                <a:latin typeface="+mn-lt"/>
              </a:rPr>
            </a:br>
            <a:r>
              <a:rPr lang="ru-RU" sz="3600" i="1" dirty="0">
                <a:latin typeface="+mn-lt"/>
              </a:rPr>
              <a:t>В волейболе и бейсболе,</a:t>
            </a:r>
            <a:br>
              <a:rPr lang="ru-RU" sz="3600" i="1" dirty="0">
                <a:latin typeface="+mn-lt"/>
              </a:rPr>
            </a:br>
            <a:r>
              <a:rPr lang="ru-RU" sz="3600" i="1" dirty="0">
                <a:latin typeface="+mn-lt"/>
              </a:rPr>
              <a:t>В поло, теннисе, хоккее.</a:t>
            </a:r>
            <a:br>
              <a:rPr lang="ru-RU" sz="3600" i="1" dirty="0">
                <a:latin typeface="+mn-lt"/>
              </a:rPr>
            </a:br>
            <a:r>
              <a:rPr lang="ru-RU" sz="3600" i="1" dirty="0">
                <a:latin typeface="+mn-lt"/>
              </a:rPr>
              <a:t>Кто </a:t>
            </a:r>
            <a:r>
              <a:rPr lang="ru-RU" sz="3600" i="1" dirty="0" smtClean="0">
                <a:latin typeface="+mn-lt"/>
              </a:rPr>
              <a:t>я, </a:t>
            </a:r>
            <a:r>
              <a:rPr lang="ru-RU" sz="3600" i="1" dirty="0">
                <a:latin typeface="+mn-lt"/>
              </a:rPr>
              <a:t>говори </a:t>
            </a:r>
            <a:r>
              <a:rPr lang="ru-RU" sz="3600" i="1" dirty="0" smtClean="0">
                <a:latin typeface="+mn-lt"/>
              </a:rPr>
              <a:t>скорее</a:t>
            </a:r>
            <a:r>
              <a:rPr lang="ru-RU" sz="3600" i="1" dirty="0">
                <a:latin typeface="+mn-lt"/>
              </a:rPr>
              <a:t>?</a:t>
            </a:r>
          </a:p>
        </p:txBody>
      </p:sp>
    </p:spTree>
    <p:extLst>
      <p:ext uri="{BB962C8B-B14F-4D97-AF65-F5344CB8AC3E}">
        <p14:creationId xmlns:p14="http://schemas.microsoft.com/office/powerpoint/2010/main" val="2132377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C:\Documents and Settings\Администратор\Рабочий стол\розовый фон.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pic>
        <p:nvPicPr>
          <p:cNvPr id="4" name="Рисунок 3" descr="C:\Documents and Settings\Администратор\Рабочий стол\4м.jpg"/>
          <p:cNvPicPr/>
          <p:nvPr/>
        </p:nvPicPr>
        <p:blipFill rotWithShape="1">
          <a:blip r:embed="rId3" cstate="print">
            <a:extLst>
              <a:ext uri="{28A0092B-C50C-407E-A947-70E740481C1C}">
                <a14:useLocalDpi xmlns:a14="http://schemas.microsoft.com/office/drawing/2010/main" val="0"/>
              </a:ext>
            </a:extLst>
          </a:blip>
          <a:srcRect l="16930" t="32473" r="48350" b="16559"/>
          <a:stretch/>
        </p:blipFill>
        <p:spPr bwMode="auto">
          <a:xfrm>
            <a:off x="264037" y="242984"/>
            <a:ext cx="1259962" cy="1198954"/>
          </a:xfrm>
          <a:prstGeom prst="rect">
            <a:avLst/>
          </a:prstGeom>
          <a:noFill/>
          <a:ln>
            <a:noFill/>
          </a:ln>
          <a:extLst>
            <a:ext uri="{53640926-AAD7-44D8-BBD7-CCE9431645EC}">
              <a14:shadowObscured xmlns:a14="http://schemas.microsoft.com/office/drawing/2010/main"/>
            </a:ext>
          </a:extLst>
        </p:spPr>
      </p:pic>
      <p:sp>
        <p:nvSpPr>
          <p:cNvPr id="2" name="Заголовок 1"/>
          <p:cNvSpPr>
            <a:spLocks noGrp="1"/>
          </p:cNvSpPr>
          <p:nvPr>
            <p:ph type="title"/>
          </p:nvPr>
        </p:nvSpPr>
        <p:spPr/>
        <p:txBody>
          <a:bodyPr>
            <a:normAutofit fontScale="90000"/>
          </a:bodyPr>
          <a:lstStyle/>
          <a:p>
            <a:pPr>
              <a:lnSpc>
                <a:spcPct val="150000"/>
              </a:lnSpc>
            </a:pPr>
            <a:r>
              <a:rPr lang="ru-RU" sz="2000" dirty="0"/>
              <a:t/>
            </a:r>
            <a:br>
              <a:rPr lang="ru-RU" sz="2000" dirty="0"/>
            </a:br>
            <a:r>
              <a:rPr lang="ru-RU" sz="1800" dirty="0"/>
              <a:t/>
            </a:r>
            <a:br>
              <a:rPr lang="ru-RU" sz="1800" dirty="0"/>
            </a:br>
            <a:r>
              <a:rPr lang="ru-RU" sz="1800" dirty="0"/>
              <a:t/>
            </a:r>
            <a:br>
              <a:rPr lang="ru-RU" sz="1800" dirty="0"/>
            </a:br>
            <a:r>
              <a:rPr lang="ru-RU" sz="1800" dirty="0"/>
              <a:t/>
            </a:r>
            <a:br>
              <a:rPr lang="ru-RU" sz="1800" dirty="0"/>
            </a:br>
            <a:endParaRPr lang="ru-RU" sz="1800" dirty="0"/>
          </a:p>
        </p:txBody>
      </p:sp>
      <p:sp>
        <p:nvSpPr>
          <p:cNvPr id="6" name="Прямоугольник 5"/>
          <p:cNvSpPr/>
          <p:nvPr/>
        </p:nvSpPr>
        <p:spPr>
          <a:xfrm>
            <a:off x="1910862" y="612845"/>
            <a:ext cx="9718430" cy="5539978"/>
          </a:xfrm>
          <a:prstGeom prst="rect">
            <a:avLst/>
          </a:prstGeom>
        </p:spPr>
        <p:txBody>
          <a:bodyPr wrap="square">
            <a:spAutoFit/>
          </a:bodyPr>
          <a:lstStyle/>
          <a:p>
            <a:pPr>
              <a:lnSpc>
                <a:spcPct val="150000"/>
              </a:lnSpc>
            </a:pPr>
            <a:r>
              <a:rPr lang="ru-RU" sz="2000" b="1" dirty="0" smtClean="0">
                <a:latin typeface="+mj-lt"/>
              </a:rPr>
              <a:t>                                           НАСТОЛЬНЫЙ </a:t>
            </a:r>
            <a:r>
              <a:rPr lang="ru-RU" sz="2000" b="1" dirty="0">
                <a:latin typeface="+mj-lt"/>
              </a:rPr>
              <a:t>ТЕННИС</a:t>
            </a:r>
            <a:r>
              <a:rPr lang="ru-RU" dirty="0">
                <a:latin typeface="+mj-lt"/>
              </a:rPr>
              <a:t/>
            </a:r>
            <a:br>
              <a:rPr lang="ru-RU" dirty="0">
                <a:latin typeface="+mj-lt"/>
              </a:rPr>
            </a:br>
            <a:r>
              <a:rPr lang="ru-RU" dirty="0">
                <a:latin typeface="+mj-lt"/>
              </a:rPr>
              <a:t>История тенниса уходит своими корнями в далекое прошлое. Настольный теннис возник в конце XIX века в Англии. В конце 1900 г. состоялись первые официальные соревнования по настольному теннису. С 1901 года игра начала носить гордое имя «Пинг-Понг». Оно получилось из сочетания двух звуков: «</a:t>
            </a:r>
            <a:r>
              <a:rPr lang="ru-RU" dirty="0" err="1">
                <a:latin typeface="+mj-lt"/>
              </a:rPr>
              <a:t>пинг</a:t>
            </a:r>
            <a:r>
              <a:rPr lang="ru-RU" dirty="0">
                <a:latin typeface="+mj-lt"/>
              </a:rPr>
              <a:t>» — звук, издаваемый мячом, когда он ударяется о ракетку, и «</a:t>
            </a:r>
            <a:r>
              <a:rPr lang="ru-RU" dirty="0" err="1">
                <a:latin typeface="+mj-lt"/>
              </a:rPr>
              <a:t>понг</a:t>
            </a:r>
            <a:r>
              <a:rPr lang="ru-RU" dirty="0">
                <a:latin typeface="+mj-lt"/>
              </a:rPr>
              <a:t>» — когда мяч отскакивает от стола. </a:t>
            </a:r>
            <a:br>
              <a:rPr lang="ru-RU" dirty="0">
                <a:latin typeface="+mj-lt"/>
              </a:rPr>
            </a:br>
            <a:r>
              <a:rPr lang="ru-RU" u="sng" dirty="0">
                <a:latin typeface="+mj-lt"/>
              </a:rPr>
              <a:t>Правила.</a:t>
            </a:r>
            <a:r>
              <a:rPr lang="ru-RU" dirty="0">
                <a:latin typeface="+mj-lt"/>
              </a:rPr>
              <a:t> В соревнованиях могут играть от 2 до 4 человек (одиночная или парная игра). Два игрока или пары стоят за столом напротив друг друга. Игра состоит из пяти или семи партий, а каждая партия из серии розыгрышей. Розыгрыш начинается с подачи одного из игроков. Подающий подбрасывает мяч и ударяет его так, чтобы он коснулся сначала его половины стола, перелетел через сетку и затем коснулся половины противника. Задача каждого игрока – отбивать мяч так, чтобы он ударялся о стол только на стороне противника.  Важное правило: в настольном теннисе нельзя касаться стола!</a:t>
            </a:r>
          </a:p>
        </p:txBody>
      </p:sp>
    </p:spTree>
    <p:extLst>
      <p:ext uri="{BB962C8B-B14F-4D97-AF65-F5344CB8AC3E}">
        <p14:creationId xmlns:p14="http://schemas.microsoft.com/office/powerpoint/2010/main" val="35059267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Администратор\Рабочий стол\зеленый фо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8065477" y="365125"/>
            <a:ext cx="3727939" cy="6176352"/>
          </a:xfrm>
        </p:spPr>
        <p:txBody>
          <a:bodyPr>
            <a:normAutofit/>
          </a:bodyPr>
          <a:lstStyle/>
          <a:p>
            <a:pPr>
              <a:lnSpc>
                <a:spcPct val="150000"/>
              </a:lnSpc>
            </a:pPr>
            <a:r>
              <a:rPr lang="ru-RU" sz="2000" dirty="0"/>
              <a:t>Лента, </a:t>
            </a:r>
            <a:r>
              <a:rPr lang="ru-RU" sz="2000" b="1" dirty="0"/>
              <a:t>мяч</a:t>
            </a:r>
            <a:r>
              <a:rPr lang="ru-RU" sz="2000" dirty="0"/>
              <a:t>, бревно и брусья,</a:t>
            </a:r>
            <a:br>
              <a:rPr lang="ru-RU" sz="2000" dirty="0"/>
            </a:br>
            <a:r>
              <a:rPr lang="ru-RU" sz="2000" dirty="0"/>
              <a:t>Кольца с ними рядом.</a:t>
            </a:r>
            <a:br>
              <a:rPr lang="ru-RU" sz="2000" dirty="0"/>
            </a:br>
            <a:r>
              <a:rPr lang="ru-RU" sz="2000" dirty="0"/>
              <a:t>Перечислить не берусь я</a:t>
            </a:r>
            <a:br>
              <a:rPr lang="ru-RU" sz="2000" dirty="0"/>
            </a:br>
            <a:r>
              <a:rPr lang="ru-RU" sz="2000" dirty="0"/>
              <a:t>Множество снарядов.</a:t>
            </a:r>
            <a:br>
              <a:rPr lang="ru-RU" sz="2000" dirty="0"/>
            </a:br>
            <a:r>
              <a:rPr lang="ru-RU" sz="2000" dirty="0"/>
              <a:t>Красоту и пластику</a:t>
            </a:r>
            <a:br>
              <a:rPr lang="ru-RU" sz="2000" dirty="0"/>
            </a:br>
            <a:r>
              <a:rPr lang="ru-RU" sz="2000" dirty="0"/>
              <a:t>Дарит нам… </a:t>
            </a:r>
            <a:r>
              <a:rPr lang="ru-RU" sz="2000" dirty="0" smtClean="0"/>
              <a:t>     </a:t>
            </a:r>
            <a:br>
              <a:rPr lang="ru-RU" sz="2000" dirty="0" smtClean="0"/>
            </a:br>
            <a:r>
              <a:rPr lang="ru-RU" sz="2000" dirty="0"/>
              <a:t> </a:t>
            </a:r>
            <a:r>
              <a:rPr lang="ru-RU" sz="2000" dirty="0" smtClean="0"/>
              <a:t>                            (гимнастика)</a:t>
            </a:r>
            <a:r>
              <a:rPr lang="ru-RU" sz="2000" dirty="0"/>
              <a:t/>
            </a:r>
            <a:br>
              <a:rPr lang="ru-RU" sz="2000" dirty="0"/>
            </a:br>
            <a:endParaRPr lang="ru-RU" sz="2000" dirty="0"/>
          </a:p>
        </p:txBody>
      </p:sp>
      <p:pic>
        <p:nvPicPr>
          <p:cNvPr id="4" name="Рисунок 3" descr="C:\Documents and Settings\Администратор\Рабочий стол\х гимн.jpg"/>
          <p:cNvPicPr/>
          <p:nvPr/>
        </p:nvPicPr>
        <p:blipFill rotWithShape="1">
          <a:blip r:embed="rId3" cstate="print">
            <a:extLst>
              <a:ext uri="{28A0092B-C50C-407E-A947-70E740481C1C}">
                <a14:useLocalDpi xmlns:a14="http://schemas.microsoft.com/office/drawing/2010/main" val="0"/>
              </a:ext>
            </a:extLst>
          </a:blip>
          <a:srcRect r="2726" b="1464"/>
          <a:stretch/>
        </p:blipFill>
        <p:spPr bwMode="auto">
          <a:xfrm>
            <a:off x="239541" y="925847"/>
            <a:ext cx="7403905" cy="500630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700373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Администратор\Рабочий стол\зеленый фо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8346831" y="365125"/>
            <a:ext cx="3446585" cy="6176352"/>
          </a:xfrm>
        </p:spPr>
        <p:txBody>
          <a:bodyPr>
            <a:normAutofit/>
          </a:bodyPr>
          <a:lstStyle/>
          <a:p>
            <a:pPr>
              <a:lnSpc>
                <a:spcPct val="150000"/>
              </a:lnSpc>
            </a:pPr>
            <a:r>
              <a:rPr lang="ru-RU" sz="2000" dirty="0"/>
              <a:t>По ровному полю,</a:t>
            </a:r>
            <a:br>
              <a:rPr lang="ru-RU" sz="2000" dirty="0"/>
            </a:br>
            <a:r>
              <a:rPr lang="ru-RU" sz="2000" dirty="0"/>
              <a:t>Зеленому раздолью</a:t>
            </a:r>
            <a:br>
              <a:rPr lang="ru-RU" sz="2000" dirty="0"/>
            </a:br>
            <a:r>
              <a:rPr lang="ru-RU" sz="2000" dirty="0"/>
              <a:t>Клюшкой мяч кидают,</a:t>
            </a:r>
            <a:br>
              <a:rPr lang="ru-RU" sz="2000" dirty="0"/>
            </a:br>
            <a:r>
              <a:rPr lang="ru-RU" sz="2000" dirty="0"/>
              <a:t>В лунку загоняют. </a:t>
            </a:r>
            <a:r>
              <a:rPr lang="ru-RU" sz="2000" dirty="0" smtClean="0"/>
              <a:t/>
            </a:r>
            <a:br>
              <a:rPr lang="ru-RU" sz="2000" dirty="0" smtClean="0"/>
            </a:br>
            <a:r>
              <a:rPr lang="ru-RU" sz="2000" dirty="0"/>
              <a:t> </a:t>
            </a:r>
            <a:r>
              <a:rPr lang="ru-RU" sz="2000" dirty="0" smtClean="0"/>
              <a:t>                           (</a:t>
            </a:r>
            <a:r>
              <a:rPr lang="ru-RU" sz="2000" dirty="0"/>
              <a:t>г</a:t>
            </a:r>
            <a:r>
              <a:rPr lang="ru-RU" sz="2000" dirty="0" smtClean="0"/>
              <a:t>ольф)</a:t>
            </a:r>
            <a:endParaRPr lang="ru-RU" sz="2000" dirty="0"/>
          </a:p>
        </p:txBody>
      </p:sp>
      <p:pic>
        <p:nvPicPr>
          <p:cNvPr id="4" name="Рисунок 3" descr="C:\Documents and Settings\Администратор\Рабочий стол\гольф.jpg"/>
          <p:cNvPicPr/>
          <p:nvPr/>
        </p:nvPicPr>
        <p:blipFill rotWithShape="1">
          <a:blip r:embed="rId3" cstate="print">
            <a:extLst>
              <a:ext uri="{28A0092B-C50C-407E-A947-70E740481C1C}">
                <a14:useLocalDpi xmlns:a14="http://schemas.microsoft.com/office/drawing/2010/main" val="0"/>
              </a:ext>
            </a:extLst>
          </a:blip>
          <a:srcRect l="717"/>
          <a:stretch/>
        </p:blipFill>
        <p:spPr bwMode="auto">
          <a:xfrm>
            <a:off x="321603" y="882833"/>
            <a:ext cx="6524674" cy="4240152"/>
          </a:xfrm>
          <a:prstGeom prst="rect">
            <a:avLst/>
          </a:prstGeom>
          <a:noFill/>
          <a:ln>
            <a:noFill/>
          </a:ln>
          <a:extLst>
            <a:ext uri="{53640926-AAD7-44D8-BBD7-CCE9431645EC}">
              <a14:shadowObscured xmlns:a14="http://schemas.microsoft.com/office/drawing/2010/main"/>
            </a:ext>
          </a:extLst>
        </p:spPr>
      </p:pic>
      <p:sp>
        <p:nvSpPr>
          <p:cNvPr id="2" name="TextBox 1"/>
          <p:cNvSpPr txBox="1"/>
          <p:nvPr/>
        </p:nvSpPr>
        <p:spPr>
          <a:xfrm>
            <a:off x="234462" y="5486400"/>
            <a:ext cx="11617569" cy="872034"/>
          </a:xfrm>
          <a:prstGeom prst="rect">
            <a:avLst/>
          </a:prstGeom>
          <a:noFill/>
        </p:spPr>
        <p:txBody>
          <a:bodyPr wrap="square" rtlCol="0">
            <a:spAutoFit/>
          </a:bodyPr>
          <a:lstStyle/>
          <a:p>
            <a:pPr>
              <a:lnSpc>
                <a:spcPct val="150000"/>
              </a:lnSpc>
            </a:pPr>
            <a:r>
              <a:rPr lang="ru-RU" dirty="0" smtClean="0">
                <a:latin typeface="+mj-lt"/>
              </a:rPr>
              <a:t>Суть игры заключается в том, что отдельные игроки или команды пытаются загнать маленький мячик в специальные лунки, пытаясь пройти отведенную дистанцию за минимальное количество ударов.</a:t>
            </a:r>
            <a:endParaRPr lang="ru-RU" dirty="0">
              <a:latin typeface="+mj-lt"/>
            </a:endParaRPr>
          </a:p>
        </p:txBody>
      </p:sp>
    </p:spTree>
    <p:extLst>
      <p:ext uri="{BB962C8B-B14F-4D97-AF65-F5344CB8AC3E}">
        <p14:creationId xmlns:p14="http://schemas.microsoft.com/office/powerpoint/2010/main" val="28224103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Администратор\Рабочий стол\зеленый фо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234462" y="365125"/>
            <a:ext cx="11558954" cy="807183"/>
          </a:xfrm>
        </p:spPr>
        <p:txBody>
          <a:bodyPr>
            <a:normAutofit/>
          </a:bodyPr>
          <a:lstStyle/>
          <a:p>
            <a:pPr>
              <a:lnSpc>
                <a:spcPct val="150000"/>
              </a:lnSpc>
            </a:pPr>
            <a:r>
              <a:rPr lang="ru-RU" sz="2000" b="1" i="1" dirty="0" smtClean="0"/>
              <a:t>                                                         Мини – музей «МЯЧИ»</a:t>
            </a:r>
            <a:endParaRPr lang="ru-RU" sz="2000" b="1" i="1" dirty="0"/>
          </a:p>
        </p:txBody>
      </p:sp>
      <p:pic>
        <p:nvPicPr>
          <p:cNvPr id="9" name="Рисунок 8" descr="C:\Users\User\Desktop\фото мяч\IMG_20240503_100516.jpg"/>
          <p:cNvPicPr/>
          <p:nvPr/>
        </p:nvPicPr>
        <p:blipFill rotWithShape="1">
          <a:blip r:embed="rId3" cstate="print"/>
          <a:srcRect l="7692" r="7143" b="13095"/>
          <a:stretch/>
        </p:blipFill>
        <p:spPr bwMode="auto">
          <a:xfrm>
            <a:off x="117963" y="784138"/>
            <a:ext cx="4032006" cy="5722170"/>
          </a:xfrm>
          <a:prstGeom prst="rect">
            <a:avLst/>
          </a:prstGeom>
          <a:noFill/>
          <a:ln>
            <a:noFill/>
          </a:ln>
          <a:extLst>
            <a:ext uri="{53640926-AAD7-44D8-BBD7-CCE9431645EC}">
              <a14:shadowObscured xmlns:a14="http://schemas.microsoft.com/office/drawing/2010/main"/>
            </a:ext>
          </a:extLst>
        </p:spPr>
      </p:pic>
      <p:pic>
        <p:nvPicPr>
          <p:cNvPr id="10" name="Рисунок 9" descr="C:\Users\User\Desktop\фото мяч\IMG_20240503_100527.jpg"/>
          <p:cNvPicPr/>
          <p:nvPr/>
        </p:nvPicPr>
        <p:blipFill>
          <a:blip r:embed="rId4" cstate="print"/>
          <a:srcRect/>
          <a:stretch>
            <a:fillRect/>
          </a:stretch>
        </p:blipFill>
        <p:spPr bwMode="auto">
          <a:xfrm>
            <a:off x="7768368" y="204820"/>
            <a:ext cx="4095386" cy="2987422"/>
          </a:xfrm>
          <a:prstGeom prst="rect">
            <a:avLst/>
          </a:prstGeom>
          <a:noFill/>
          <a:ln w="9525">
            <a:noFill/>
            <a:miter lim="800000"/>
            <a:headEnd/>
            <a:tailEnd/>
          </a:ln>
        </p:spPr>
      </p:pic>
      <p:pic>
        <p:nvPicPr>
          <p:cNvPr id="11" name="Рисунок 10" descr="C:\Users\User\Desktop\фото мяч\IMG_20240503_100556.jpg"/>
          <p:cNvPicPr/>
          <p:nvPr/>
        </p:nvPicPr>
        <p:blipFill rotWithShape="1">
          <a:blip r:embed="rId5" cstate="print"/>
          <a:srcRect l="18008" r="7280"/>
          <a:stretch/>
        </p:blipFill>
        <p:spPr bwMode="auto">
          <a:xfrm>
            <a:off x="4851154" y="1770652"/>
            <a:ext cx="2489688" cy="4099511"/>
          </a:xfrm>
          <a:prstGeom prst="rect">
            <a:avLst/>
          </a:prstGeom>
          <a:noFill/>
          <a:ln>
            <a:noFill/>
          </a:ln>
          <a:extLst>
            <a:ext uri="{53640926-AAD7-44D8-BBD7-CCE9431645EC}">
              <a14:shadowObscured xmlns:a14="http://schemas.microsoft.com/office/drawing/2010/main"/>
            </a:ext>
          </a:extLst>
        </p:spPr>
      </p:pic>
      <p:pic>
        <p:nvPicPr>
          <p:cNvPr id="12" name="Рисунок 11" descr="C:\Users\User\Desktop\фото мяч\IMG_20240503_100603.jpg"/>
          <p:cNvPicPr/>
          <p:nvPr/>
        </p:nvPicPr>
        <p:blipFill rotWithShape="1">
          <a:blip r:embed="rId6" cstate="print"/>
          <a:srcRect l="14057" r="8835"/>
          <a:stretch/>
        </p:blipFill>
        <p:spPr bwMode="auto">
          <a:xfrm>
            <a:off x="9122433" y="3428999"/>
            <a:ext cx="1915160" cy="331152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885216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Администратор\Рабочий стол\зеленый фо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8170986" y="365125"/>
            <a:ext cx="3622430" cy="6176352"/>
          </a:xfrm>
        </p:spPr>
        <p:txBody>
          <a:bodyPr>
            <a:normAutofit/>
          </a:bodyPr>
          <a:lstStyle/>
          <a:p>
            <a:pPr>
              <a:lnSpc>
                <a:spcPct val="150000"/>
              </a:lnSpc>
            </a:pPr>
            <a:r>
              <a:rPr lang="ru-RU" sz="2000" dirty="0"/>
              <a:t>Скорей на стадион, ура!</a:t>
            </a:r>
            <a:br>
              <a:rPr lang="ru-RU" sz="2000" dirty="0"/>
            </a:br>
            <a:r>
              <a:rPr lang="ru-RU" sz="2000" dirty="0"/>
              <a:t>Нас ждет любимая игра.</a:t>
            </a:r>
            <a:br>
              <a:rPr lang="ru-RU" sz="2000" dirty="0"/>
            </a:br>
            <a:r>
              <a:rPr lang="ru-RU" sz="2000" dirty="0"/>
              <a:t>В ней главное, конечно, гол.</a:t>
            </a:r>
            <a:br>
              <a:rPr lang="ru-RU" sz="2000" dirty="0"/>
            </a:br>
            <a:r>
              <a:rPr lang="ru-RU" sz="2000" dirty="0"/>
              <a:t>Зовется та игра – ...   </a:t>
            </a:r>
            <a:r>
              <a:rPr lang="ru-RU" sz="2000" dirty="0" smtClean="0"/>
              <a:t/>
            </a:r>
            <a:br>
              <a:rPr lang="ru-RU" sz="2000" dirty="0" smtClean="0"/>
            </a:br>
            <a:r>
              <a:rPr lang="ru-RU" sz="2000" dirty="0"/>
              <a:t> </a:t>
            </a:r>
            <a:r>
              <a:rPr lang="ru-RU" sz="2000" dirty="0" smtClean="0"/>
              <a:t>                                (футбол)</a:t>
            </a:r>
            <a:r>
              <a:rPr lang="ru-RU" sz="2000" dirty="0"/>
              <a:t/>
            </a:r>
            <a:br>
              <a:rPr lang="ru-RU" sz="2000" dirty="0"/>
            </a:br>
            <a:endParaRPr lang="ru-RU" sz="2000" dirty="0"/>
          </a:p>
        </p:txBody>
      </p:sp>
      <p:pic>
        <p:nvPicPr>
          <p:cNvPr id="6" name="Picture 3" descr="C:\Documents and Settings\Администратор\Рабочий стол\МЯЧ\футбол.jpg"/>
          <p:cNvPicPr/>
          <p:nvPr/>
        </p:nvPicPr>
        <p:blipFill rotWithShape="1">
          <a:blip r:embed="rId3">
            <a:extLst>
              <a:ext uri="{28A0092B-C50C-407E-A947-70E740481C1C}">
                <a14:useLocalDpi xmlns:a14="http://schemas.microsoft.com/office/drawing/2010/main" val="0"/>
              </a:ext>
            </a:extLst>
          </a:blip>
          <a:srcRect l="11002" r="9148"/>
          <a:stretch/>
        </p:blipFill>
        <p:spPr bwMode="auto">
          <a:xfrm>
            <a:off x="338503" y="1000722"/>
            <a:ext cx="6882912" cy="512458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03301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C:\Documents and Settings\Администратор\Рабочий стол\розовый фон.jpg"/>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ln>
            <a:noFill/>
          </a:ln>
        </p:spPr>
      </p:pic>
      <p:sp>
        <p:nvSpPr>
          <p:cNvPr id="4" name="Заголовок 3"/>
          <p:cNvSpPr>
            <a:spLocks noGrp="1"/>
          </p:cNvSpPr>
          <p:nvPr>
            <p:ph type="title"/>
          </p:nvPr>
        </p:nvSpPr>
        <p:spPr/>
        <p:txBody>
          <a:bodyPr>
            <a:normAutofit fontScale="90000"/>
          </a:bodyPr>
          <a:lstStyle/>
          <a:p>
            <a:pPr>
              <a:lnSpc>
                <a:spcPct val="150000"/>
              </a:lnSpc>
            </a:pPr>
            <a:r>
              <a:rPr lang="ru-RU" sz="2000" dirty="0" smtClean="0"/>
              <a:t>                                               </a:t>
            </a:r>
            <a:br>
              <a:rPr lang="ru-RU" sz="2000" dirty="0" smtClean="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2000" dirty="0" smtClean="0"/>
              <a:t/>
            </a:r>
            <a:br>
              <a:rPr lang="ru-RU" sz="2000" dirty="0" smtClean="0"/>
            </a:br>
            <a:r>
              <a:rPr lang="ru-RU" sz="2000" dirty="0"/>
              <a:t/>
            </a:r>
            <a:br>
              <a:rPr lang="ru-RU" sz="2000" dirty="0"/>
            </a:br>
            <a:r>
              <a:rPr lang="ru-RU" sz="1800" dirty="0"/>
              <a:t/>
            </a:r>
            <a:br>
              <a:rPr lang="ru-RU" sz="1800" dirty="0"/>
            </a:br>
            <a:r>
              <a:rPr lang="ru-RU" sz="2000" dirty="0" smtClean="0"/>
              <a:t/>
            </a:r>
            <a:br>
              <a:rPr lang="ru-RU" sz="2000" dirty="0" smtClean="0"/>
            </a:br>
            <a:endParaRPr lang="ru-RU" sz="2000" dirty="0"/>
          </a:p>
        </p:txBody>
      </p:sp>
      <p:sp>
        <p:nvSpPr>
          <p:cNvPr id="9" name="Объект 8"/>
          <p:cNvSpPr>
            <a:spLocks noGrp="1"/>
          </p:cNvSpPr>
          <p:nvPr>
            <p:ph idx="4294967295"/>
          </p:nvPr>
        </p:nvSpPr>
        <p:spPr>
          <a:xfrm>
            <a:off x="3516924" y="355600"/>
            <a:ext cx="8182708" cy="6080125"/>
          </a:xfrm>
        </p:spPr>
        <p:txBody>
          <a:bodyPr>
            <a:normAutofit/>
          </a:bodyPr>
          <a:lstStyle/>
          <a:p>
            <a:pPr marL="0" indent="0">
              <a:lnSpc>
                <a:spcPct val="150000"/>
              </a:lnSpc>
              <a:buNone/>
            </a:pPr>
            <a:r>
              <a:rPr lang="ru-RU" sz="2000" b="1" dirty="0" smtClean="0">
                <a:latin typeface="+mj-lt"/>
              </a:rPr>
              <a:t>                                                 ФУТБОЛ</a:t>
            </a:r>
          </a:p>
          <a:p>
            <a:pPr marL="0" indent="0">
              <a:lnSpc>
                <a:spcPct val="150000"/>
              </a:lnSpc>
              <a:buNone/>
            </a:pPr>
            <a:r>
              <a:rPr lang="ru-RU" sz="1800" dirty="0" smtClean="0">
                <a:latin typeface="+mj-lt"/>
              </a:rPr>
              <a:t>Футбол </a:t>
            </a:r>
            <a:r>
              <a:rPr lang="ru-RU" sz="1800" dirty="0">
                <a:latin typeface="+mj-lt"/>
              </a:rPr>
              <a:t>– самая популярная командная игра в мире. История «ножного мяча» насчитывает немало </a:t>
            </a:r>
            <a:r>
              <a:rPr lang="ru-RU" sz="1800" dirty="0" smtClean="0">
                <a:latin typeface="+mj-lt"/>
              </a:rPr>
              <a:t>столетий. Именно </a:t>
            </a:r>
            <a:r>
              <a:rPr lang="ru-RU" sz="1800" dirty="0">
                <a:latin typeface="+mj-lt"/>
              </a:rPr>
              <a:t>в Англии эта игра была названа «футболом</a:t>
            </a:r>
            <a:r>
              <a:rPr lang="ru-RU" sz="1800" dirty="0" smtClean="0">
                <a:latin typeface="+mj-lt"/>
              </a:rPr>
              <a:t>».</a:t>
            </a:r>
          </a:p>
          <a:p>
            <a:pPr marL="0" indent="0">
              <a:lnSpc>
                <a:spcPct val="150000"/>
              </a:lnSpc>
              <a:buNone/>
            </a:pPr>
            <a:r>
              <a:rPr lang="ru-RU" sz="1800" u="sng" dirty="0" smtClean="0">
                <a:latin typeface="+mj-lt"/>
              </a:rPr>
              <a:t>Правила.</a:t>
            </a:r>
            <a:r>
              <a:rPr lang="ru-RU" sz="1800" dirty="0" smtClean="0">
                <a:latin typeface="+mj-lt"/>
              </a:rPr>
              <a:t> Футбол (англ. «нога и мяч») – спортивная игра на травяном поле, в которой две противоборствующие команды (по 11 человек в каждой, включая вратаря), используя ведение и передачи мяча ногами или другой частью тела (кроме рук), стремятся забить мяч в ворота соперника и не пропустить в свои. Продолжительность игры – 90 минут   (2 тайма по 45 минут с перерывом 15 минут).</a:t>
            </a:r>
          </a:p>
          <a:p>
            <a:pPr marL="0" indent="0">
              <a:lnSpc>
                <a:spcPct val="150000"/>
              </a:lnSpc>
              <a:buNone/>
            </a:pPr>
            <a:endParaRPr lang="ru-RU" sz="1800" dirty="0" smtClean="0">
              <a:latin typeface="+mj-lt"/>
            </a:endParaRPr>
          </a:p>
          <a:p>
            <a:pPr marL="0" indent="0">
              <a:lnSpc>
                <a:spcPct val="150000"/>
              </a:lnSpc>
              <a:buNone/>
            </a:pPr>
            <a:r>
              <a:rPr lang="ru-RU" sz="1800" dirty="0">
                <a:latin typeface="+mj-lt"/>
              </a:rPr>
              <a:t/>
            </a:r>
            <a:br>
              <a:rPr lang="ru-RU" sz="1800" dirty="0">
                <a:latin typeface="+mj-lt"/>
              </a:rPr>
            </a:br>
            <a:endParaRPr lang="ru-RU" sz="1800" dirty="0">
              <a:latin typeface="+mj-lt"/>
            </a:endParaRPr>
          </a:p>
        </p:txBody>
      </p:sp>
      <p:pic>
        <p:nvPicPr>
          <p:cNvPr id="7" name="Рисунок 6" descr="C:\Documents and Settings\Администратор\Рабочий стол\1м.jpg"/>
          <p:cNvPicPr/>
          <p:nvPr/>
        </p:nvPicPr>
        <p:blipFill rotWithShape="1">
          <a:blip r:embed="rId3" cstate="print">
            <a:extLst>
              <a:ext uri="{28A0092B-C50C-407E-A947-70E740481C1C}">
                <a14:useLocalDpi xmlns:a14="http://schemas.microsoft.com/office/drawing/2010/main" val="0"/>
              </a:ext>
            </a:extLst>
          </a:blip>
          <a:srcRect l="-1" t="2616" r="1746" b="1"/>
          <a:stretch/>
        </p:blipFill>
        <p:spPr bwMode="auto">
          <a:xfrm>
            <a:off x="349495" y="3192999"/>
            <a:ext cx="2724150" cy="269938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329355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Администратор\Рабочий стол\зеленый фо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8170986" y="365125"/>
            <a:ext cx="3622430" cy="6176352"/>
          </a:xfrm>
        </p:spPr>
        <p:txBody>
          <a:bodyPr>
            <a:normAutofit/>
          </a:bodyPr>
          <a:lstStyle/>
          <a:p>
            <a:pPr>
              <a:lnSpc>
                <a:spcPct val="150000"/>
              </a:lnSpc>
            </a:pPr>
            <a:r>
              <a:rPr lang="ru-RU" sz="2000" dirty="0"/>
              <a:t>В этом спорте игроки</a:t>
            </a:r>
            <a:br>
              <a:rPr lang="ru-RU" sz="2000" dirty="0"/>
            </a:br>
            <a:r>
              <a:rPr lang="ru-RU" sz="2000" dirty="0"/>
              <a:t>Все ловки и высоки.</a:t>
            </a:r>
            <a:br>
              <a:rPr lang="ru-RU" sz="2000" dirty="0"/>
            </a:br>
            <a:r>
              <a:rPr lang="ru-RU" sz="2000" dirty="0"/>
              <a:t>Любят в мяч они играть</a:t>
            </a:r>
            <a:br>
              <a:rPr lang="ru-RU" sz="2000" dirty="0"/>
            </a:br>
            <a:r>
              <a:rPr lang="ru-RU" sz="2000" dirty="0"/>
              <a:t>И в кольцо его кидать.</a:t>
            </a:r>
            <a:br>
              <a:rPr lang="ru-RU" sz="2000" dirty="0"/>
            </a:br>
            <a:r>
              <a:rPr lang="ru-RU" sz="2000" dirty="0"/>
              <a:t>Мячик звонко бьет об пол,</a:t>
            </a:r>
            <a:br>
              <a:rPr lang="ru-RU" sz="2000" dirty="0"/>
            </a:br>
            <a:r>
              <a:rPr lang="ru-RU" sz="2000" dirty="0"/>
              <a:t>Значит, это</a:t>
            </a:r>
            <a:r>
              <a:rPr lang="ru-RU" sz="2000" dirty="0" smtClean="0"/>
              <a:t>…</a:t>
            </a:r>
            <a:br>
              <a:rPr lang="ru-RU" sz="2000" dirty="0" smtClean="0"/>
            </a:br>
            <a:r>
              <a:rPr lang="ru-RU" sz="2000" dirty="0"/>
              <a:t> </a:t>
            </a:r>
            <a:r>
              <a:rPr lang="ru-RU" sz="2000" dirty="0" smtClean="0"/>
              <a:t>                           (баскетбол)</a:t>
            </a:r>
            <a:r>
              <a:rPr lang="ru-RU" sz="2000" dirty="0"/>
              <a:t/>
            </a:r>
            <a:br>
              <a:rPr lang="ru-RU" sz="2000" dirty="0"/>
            </a:br>
            <a:endParaRPr lang="ru-RU" sz="2000" dirty="0"/>
          </a:p>
        </p:txBody>
      </p:sp>
      <p:pic>
        <p:nvPicPr>
          <p:cNvPr id="4" name="Рисунок 3" descr="C:\Documents and Settings\Администратор\Рабочий стол\1701543259_sportishka-com-p-sovremennii-basketbol-vkontakte-7.jpg"/>
          <p:cNvPicPr/>
          <p:nvPr/>
        </p:nvPicPr>
        <p:blipFill rotWithShape="1">
          <a:blip r:embed="rId3">
            <a:extLst>
              <a:ext uri="{28A0092B-C50C-407E-A947-70E740481C1C}">
                <a14:useLocalDpi xmlns:a14="http://schemas.microsoft.com/office/drawing/2010/main" val="0"/>
              </a:ext>
            </a:extLst>
          </a:blip>
          <a:srcRect l="4871" r="6734"/>
          <a:stretch/>
        </p:blipFill>
        <p:spPr bwMode="auto">
          <a:xfrm>
            <a:off x="433385" y="738529"/>
            <a:ext cx="6963876" cy="5322302"/>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06403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C:\Documents and Settings\Администратор\Рабочий стол\розовый фон.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p:spPr>
      </p:pic>
      <p:pic>
        <p:nvPicPr>
          <p:cNvPr id="4" name="Рисунок 3" descr="C:\Documents and Settings\Администратор\Рабочий стол\39525-basketbolnyy-myach-5.jpg"/>
          <p:cNvPicPr/>
          <p:nvPr/>
        </p:nvPicPr>
        <p:blipFill rotWithShape="1">
          <a:blip r:embed="rId3" cstate="print">
            <a:extLst>
              <a:ext uri="{28A0092B-C50C-407E-A947-70E740481C1C}">
                <a14:useLocalDpi xmlns:a14="http://schemas.microsoft.com/office/drawing/2010/main" val="0"/>
              </a:ext>
            </a:extLst>
          </a:blip>
          <a:srcRect l="2224" t="3785" r="2809" b="2191"/>
          <a:stretch/>
        </p:blipFill>
        <p:spPr bwMode="auto">
          <a:xfrm>
            <a:off x="273806" y="3251614"/>
            <a:ext cx="2687955" cy="2699385"/>
          </a:xfrm>
          <a:prstGeom prst="rect">
            <a:avLst/>
          </a:prstGeom>
          <a:noFill/>
          <a:ln>
            <a:noFill/>
          </a:ln>
          <a:extLst>
            <a:ext uri="{53640926-AAD7-44D8-BBD7-CCE9431645EC}">
              <a14:shadowObscured xmlns:a14="http://schemas.microsoft.com/office/drawing/2010/main"/>
            </a:ext>
          </a:extLst>
        </p:spPr>
      </p:pic>
      <p:sp>
        <p:nvSpPr>
          <p:cNvPr id="5" name="Заголовок 4"/>
          <p:cNvSpPr>
            <a:spLocks noGrp="1"/>
          </p:cNvSpPr>
          <p:nvPr>
            <p:ph type="title"/>
          </p:nvPr>
        </p:nvSpPr>
        <p:spPr>
          <a:xfrm>
            <a:off x="3352800" y="0"/>
            <a:ext cx="8464062" cy="6740769"/>
          </a:xfrm>
        </p:spPr>
        <p:txBody>
          <a:bodyPr>
            <a:normAutofit/>
          </a:bodyPr>
          <a:lstStyle/>
          <a:p>
            <a:pPr>
              <a:lnSpc>
                <a:spcPct val="150000"/>
              </a:lnSpc>
            </a:pPr>
            <a:r>
              <a:rPr lang="ru-RU" sz="2000" b="1" dirty="0" smtClean="0"/>
              <a:t>                                              БАСКЕТБОЛ</a:t>
            </a:r>
            <a:r>
              <a:rPr lang="ru-RU" sz="1800" dirty="0" smtClean="0"/>
              <a:t/>
            </a:r>
            <a:br>
              <a:rPr lang="ru-RU" sz="1800" dirty="0" smtClean="0"/>
            </a:br>
            <a:r>
              <a:rPr lang="ru-RU" sz="1800" dirty="0" smtClean="0"/>
              <a:t>Первый официально зарегистрированный баскетбольный матч состоялся в декабре 1891 года в Америке. В России впервые в баскетбол стали играть в 1906 году.</a:t>
            </a:r>
            <a:br>
              <a:rPr lang="ru-RU" sz="1800" dirty="0" smtClean="0"/>
            </a:br>
            <a:r>
              <a:rPr lang="ru-RU" sz="1800" u="sng" dirty="0" smtClean="0"/>
              <a:t>Правила.</a:t>
            </a:r>
            <a:r>
              <a:rPr lang="ru-RU" sz="1800" dirty="0" smtClean="0"/>
              <a:t> </a:t>
            </a:r>
            <a:r>
              <a:rPr lang="ru-RU" sz="1800" dirty="0"/>
              <a:t>Матч состоит из четырех четвертей по 10 минут с перерывами по </a:t>
            </a:r>
            <a:r>
              <a:rPr lang="ru-RU" sz="1800" dirty="0" smtClean="0"/>
              <a:t> 2 </a:t>
            </a:r>
            <a:r>
              <a:rPr lang="ru-RU" sz="1800" dirty="0"/>
              <a:t>минуты. Перерыв между второй и третьей четвертями игры – 15 минут. </a:t>
            </a:r>
            <a:r>
              <a:rPr lang="ru-RU" sz="1800" dirty="0" smtClean="0"/>
              <a:t>Сторона, забросившая больше мячей в этот период времени, является победителем. По мячу можно бить одной или двумя руками в любом направлении, но ни в коем случае не кулаком. </a:t>
            </a:r>
            <a:r>
              <a:rPr lang="ru-RU" sz="1800" dirty="0"/>
              <a:t>И</a:t>
            </a:r>
            <a:r>
              <a:rPr lang="ru-RU" sz="1800" dirty="0" smtClean="0"/>
              <a:t>грок не может бегать с мячом. Игрок должен отдать пас или бросить мяч в корзину с той точки, в которой его поймал, исключение делается для игрока, бегущего на хорошей скорости. Мяч должен удерживаться одной или двумя руками. Не допускаются удары, захваты, удержание и толкание противника. Гол засчитывается, если брошенный или отскочивший от пола мяч попадает в корзину и остается там.</a:t>
            </a:r>
            <a:endParaRPr lang="ru-RU" sz="1800" u="sng" dirty="0"/>
          </a:p>
        </p:txBody>
      </p:sp>
    </p:spTree>
    <p:extLst>
      <p:ext uri="{BB962C8B-B14F-4D97-AF65-F5344CB8AC3E}">
        <p14:creationId xmlns:p14="http://schemas.microsoft.com/office/powerpoint/2010/main" val="24483304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Администратор\Рабочий стол\зеленый фо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8170986" y="365125"/>
            <a:ext cx="3622430" cy="6176352"/>
          </a:xfrm>
        </p:spPr>
        <p:txBody>
          <a:bodyPr>
            <a:normAutofit/>
          </a:bodyPr>
          <a:lstStyle/>
          <a:p>
            <a:pPr>
              <a:lnSpc>
                <a:spcPct val="150000"/>
              </a:lnSpc>
            </a:pPr>
            <a:r>
              <a:rPr lang="ru-RU" sz="2000" dirty="0"/>
              <a:t>Здесь команда побеждает, Если мячик не роняет. </a:t>
            </a:r>
            <a:r>
              <a:rPr lang="ru-RU" sz="2000" dirty="0" smtClean="0"/>
              <a:t/>
            </a:r>
            <a:br>
              <a:rPr lang="ru-RU" sz="2000" dirty="0" smtClean="0"/>
            </a:br>
            <a:r>
              <a:rPr lang="ru-RU" sz="2000" dirty="0" smtClean="0"/>
              <a:t>Он </a:t>
            </a:r>
            <a:r>
              <a:rPr lang="ru-RU" sz="2000" dirty="0"/>
              <a:t>летит с подачи </a:t>
            </a:r>
            <a:r>
              <a:rPr lang="ru-RU" sz="2000" dirty="0" smtClean="0"/>
              <a:t>метко, </a:t>
            </a:r>
            <a:br>
              <a:rPr lang="ru-RU" sz="2000" dirty="0" smtClean="0"/>
            </a:br>
            <a:r>
              <a:rPr lang="ru-RU" sz="2000" dirty="0" smtClean="0"/>
              <a:t>Не </a:t>
            </a:r>
            <a:r>
              <a:rPr lang="ru-RU" sz="2000" dirty="0"/>
              <a:t>в ворота - через сетку. </a:t>
            </a:r>
            <a:r>
              <a:rPr lang="ru-RU" sz="2000" dirty="0" smtClean="0"/>
              <a:t/>
            </a:r>
            <a:br>
              <a:rPr lang="ru-RU" sz="2000" dirty="0" smtClean="0"/>
            </a:br>
            <a:r>
              <a:rPr lang="ru-RU" sz="2000" dirty="0" smtClean="0"/>
              <a:t>И </a:t>
            </a:r>
            <a:r>
              <a:rPr lang="ru-RU" sz="2000" dirty="0"/>
              <a:t>площадка, а не поле </a:t>
            </a:r>
            <a:r>
              <a:rPr lang="ru-RU" sz="2000" dirty="0" smtClean="0"/>
              <a:t/>
            </a:r>
            <a:br>
              <a:rPr lang="ru-RU" sz="2000" dirty="0" smtClean="0"/>
            </a:br>
            <a:r>
              <a:rPr lang="ru-RU" sz="2000" dirty="0" smtClean="0"/>
              <a:t>У </a:t>
            </a:r>
            <a:r>
              <a:rPr lang="ru-RU" sz="2000" dirty="0"/>
              <a:t>спортсменов в </a:t>
            </a:r>
            <a:r>
              <a:rPr lang="ru-RU" sz="2000" dirty="0" smtClean="0"/>
              <a:t>…</a:t>
            </a:r>
            <a:br>
              <a:rPr lang="ru-RU" sz="2000" dirty="0" smtClean="0"/>
            </a:br>
            <a:r>
              <a:rPr lang="ru-RU" sz="2000" dirty="0"/>
              <a:t> </a:t>
            </a:r>
            <a:r>
              <a:rPr lang="ru-RU" sz="2000" dirty="0" smtClean="0"/>
              <a:t>                           (волейболе)</a:t>
            </a:r>
            <a:endParaRPr lang="ru-RU" sz="2000" dirty="0"/>
          </a:p>
        </p:txBody>
      </p:sp>
      <p:pic>
        <p:nvPicPr>
          <p:cNvPr id="4" name="Рисунок 3" descr="C:\Documents and Settings\Администратор\Рабочий стол\волейбол 2.jpg"/>
          <p:cNvPicPr/>
          <p:nvPr/>
        </p:nvPicPr>
        <p:blipFill rotWithShape="1">
          <a:blip r:embed="rId3">
            <a:extLst>
              <a:ext uri="{28A0092B-C50C-407E-A947-70E740481C1C}">
                <a14:useLocalDpi xmlns:a14="http://schemas.microsoft.com/office/drawing/2010/main" val="0"/>
              </a:ext>
            </a:extLst>
          </a:blip>
          <a:srcRect l="1861"/>
          <a:stretch/>
        </p:blipFill>
        <p:spPr bwMode="auto">
          <a:xfrm>
            <a:off x="444889" y="860644"/>
            <a:ext cx="7245447" cy="5136711"/>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36530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C:\Documents and Settings\Администратор\Рабочий стол\розовый фон.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ln>
            <a:noFill/>
          </a:ln>
        </p:spPr>
      </p:pic>
      <p:pic>
        <p:nvPicPr>
          <p:cNvPr id="4" name="Рисунок 3" descr="C:\Documents and Settings\Администратор\Рабочий стол\6м.jpg"/>
          <p:cNvPicPr/>
          <p:nvPr/>
        </p:nvPicPr>
        <p:blipFill rotWithShape="1">
          <a:blip r:embed="rId3" cstate="print">
            <a:extLst>
              <a:ext uri="{28A0092B-C50C-407E-A947-70E740481C1C}">
                <a14:useLocalDpi xmlns:a14="http://schemas.microsoft.com/office/drawing/2010/main" val="0"/>
              </a:ext>
            </a:extLst>
          </a:blip>
          <a:srcRect l="25538" t="7908" r="25682" b="7398"/>
          <a:stretch/>
        </p:blipFill>
        <p:spPr bwMode="auto">
          <a:xfrm>
            <a:off x="412896" y="3364523"/>
            <a:ext cx="2691130" cy="2627630"/>
          </a:xfrm>
          <a:prstGeom prst="rect">
            <a:avLst/>
          </a:prstGeom>
          <a:noFill/>
          <a:ln>
            <a:noFill/>
          </a:ln>
          <a:extLst>
            <a:ext uri="{53640926-AAD7-44D8-BBD7-CCE9431645EC}">
              <a14:shadowObscured xmlns:a14="http://schemas.microsoft.com/office/drawing/2010/main"/>
            </a:ext>
          </a:extLst>
        </p:spPr>
      </p:pic>
      <p:sp>
        <p:nvSpPr>
          <p:cNvPr id="5" name="Заголовок 4"/>
          <p:cNvSpPr>
            <a:spLocks noGrp="1"/>
          </p:cNvSpPr>
          <p:nvPr>
            <p:ph type="title"/>
          </p:nvPr>
        </p:nvSpPr>
        <p:spPr>
          <a:xfrm>
            <a:off x="3528646" y="199292"/>
            <a:ext cx="8276492" cy="6236677"/>
          </a:xfrm>
        </p:spPr>
        <p:txBody>
          <a:bodyPr>
            <a:normAutofit/>
          </a:bodyPr>
          <a:lstStyle/>
          <a:p>
            <a:pPr>
              <a:lnSpc>
                <a:spcPct val="150000"/>
              </a:lnSpc>
            </a:pPr>
            <a:r>
              <a:rPr lang="ru-RU" sz="1800" dirty="0" smtClean="0"/>
              <a:t>                                                   </a:t>
            </a:r>
            <a:r>
              <a:rPr lang="ru-RU" sz="2000" b="1" dirty="0" smtClean="0"/>
              <a:t>ВОЛЕЙБОЛ</a:t>
            </a:r>
            <a:r>
              <a:rPr lang="ru-RU" sz="1800" dirty="0" smtClean="0"/>
              <a:t/>
            </a:r>
            <a:br>
              <a:rPr lang="ru-RU" sz="1800" dirty="0" smtClean="0"/>
            </a:br>
            <a:r>
              <a:rPr lang="ru-RU" sz="1800" dirty="0" smtClean="0"/>
              <a:t>Родина волейбола – США. Новую игру изобрел в 1895 году Вильям Морган. Он предложил перебрасывать мяч через теннисную сетку, натянутую на высоте около 2 метров. В нашей стране волейбол начал широко развиваться в 1920 – 1921 годах.</a:t>
            </a:r>
            <a:br>
              <a:rPr lang="ru-RU" sz="1800" dirty="0" smtClean="0"/>
            </a:br>
            <a:r>
              <a:rPr lang="ru-RU" sz="1800" u="sng" dirty="0" smtClean="0"/>
              <a:t>Правила.</a:t>
            </a:r>
            <a:r>
              <a:rPr lang="ru-RU" sz="1800" dirty="0" smtClean="0"/>
              <a:t> Волейбол - командная спортивная игра, в процессе которой две команды на специальной площадке, разделенной сеткой, стремятся направить мяч на сторону соперника таким образом, чтобы мяч приземлился на площадке </a:t>
            </a:r>
            <a:r>
              <a:rPr lang="ru-RU" sz="1800" dirty="0" smtClean="0"/>
              <a:t>противника, либо </a:t>
            </a:r>
            <a:r>
              <a:rPr lang="ru-RU" sz="1800" dirty="0" smtClean="0"/>
              <a:t>игрок защищающейся команды допустил ошибку. От каждой команды в игре участвуют по 6 спортсменов, всего в команде – 12 человек, замены ограничены правилами. В волейболе может быть от трех до пяти сетов (партий). Одной из команд необходимо набрать в партии 25 очков, отрыв от противника должен быть минимум на 2 очка.</a:t>
            </a:r>
            <a:endParaRPr lang="ru-RU" sz="1800" u="sng" dirty="0"/>
          </a:p>
        </p:txBody>
      </p:sp>
    </p:spTree>
    <p:extLst>
      <p:ext uri="{BB962C8B-B14F-4D97-AF65-F5344CB8AC3E}">
        <p14:creationId xmlns:p14="http://schemas.microsoft.com/office/powerpoint/2010/main" val="11501907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Documents and Settings\Администратор\Рабочий стол\зеленый фон.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192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Заголовок 2"/>
          <p:cNvSpPr>
            <a:spLocks noGrp="1"/>
          </p:cNvSpPr>
          <p:nvPr>
            <p:ph type="title"/>
          </p:nvPr>
        </p:nvSpPr>
        <p:spPr>
          <a:xfrm>
            <a:off x="8077200" y="365125"/>
            <a:ext cx="3716216" cy="6176352"/>
          </a:xfrm>
        </p:spPr>
        <p:txBody>
          <a:bodyPr>
            <a:normAutofit/>
          </a:bodyPr>
          <a:lstStyle/>
          <a:p>
            <a:pPr>
              <a:lnSpc>
                <a:spcPct val="150000"/>
              </a:lnSpc>
            </a:pPr>
            <a:r>
              <a:rPr lang="ru-RU" sz="2000" dirty="0"/>
              <a:t>Площадка, мяч, ворота есть.</a:t>
            </a:r>
            <a:br>
              <a:rPr lang="ru-RU" sz="2000" dirty="0"/>
            </a:br>
            <a:r>
              <a:rPr lang="ru-RU" sz="2000" dirty="0"/>
              <a:t>Свою здесь защищаем честь.</a:t>
            </a:r>
            <a:br>
              <a:rPr lang="ru-RU" sz="2000" dirty="0"/>
            </a:br>
            <a:r>
              <a:rPr lang="ru-RU" sz="2000" dirty="0"/>
              <a:t>Руками забиваем гол,</a:t>
            </a:r>
            <a:br>
              <a:rPr lang="ru-RU" sz="2000" dirty="0"/>
            </a:br>
            <a:r>
              <a:rPr lang="ru-RU" sz="2000" dirty="0"/>
              <a:t>Играя меж собой в</a:t>
            </a:r>
            <a:r>
              <a:rPr lang="ru-RU" sz="2000" dirty="0" smtClean="0"/>
              <a:t>…</a:t>
            </a:r>
            <a:br>
              <a:rPr lang="ru-RU" sz="2000" dirty="0" smtClean="0"/>
            </a:br>
            <a:r>
              <a:rPr lang="ru-RU" sz="2000" dirty="0"/>
              <a:t> </a:t>
            </a:r>
            <a:r>
              <a:rPr lang="ru-RU" sz="2000" dirty="0" smtClean="0"/>
              <a:t>                                 (гандбол)</a:t>
            </a:r>
            <a:r>
              <a:rPr lang="ru-RU" sz="2000" dirty="0"/>
              <a:t/>
            </a:r>
            <a:br>
              <a:rPr lang="ru-RU" sz="2000" dirty="0"/>
            </a:br>
            <a:endParaRPr lang="ru-RU" sz="2000" dirty="0"/>
          </a:p>
        </p:txBody>
      </p:sp>
      <p:pic>
        <p:nvPicPr>
          <p:cNvPr id="5" name="Рисунок 4" descr="C:\Documents and Settings\Администратор\Рабочий стол\handball_kuban-rostov-don_b18__xtetine.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4906" y="892053"/>
            <a:ext cx="7438878" cy="5133610"/>
          </a:xfrm>
          <a:prstGeom prst="rect">
            <a:avLst/>
          </a:prstGeom>
          <a:noFill/>
          <a:ln>
            <a:noFill/>
          </a:ln>
        </p:spPr>
      </p:pic>
    </p:spTree>
    <p:extLst>
      <p:ext uri="{BB962C8B-B14F-4D97-AF65-F5344CB8AC3E}">
        <p14:creationId xmlns:p14="http://schemas.microsoft.com/office/powerpoint/2010/main" val="3375896599"/>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596</TotalTime>
  <Words>241</Words>
  <Application>Microsoft Office PowerPoint</Application>
  <PresentationFormat>Произвольный</PresentationFormat>
  <Paragraphs>32</Paragraphs>
  <Slides>23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23</vt:i4>
      </vt:variant>
    </vt:vector>
  </HeadingPairs>
  <TitlesOfParts>
    <vt:vector size="24" baseType="lpstr">
      <vt:lpstr>Тема Office</vt:lpstr>
      <vt:lpstr>   </vt:lpstr>
      <vt:lpstr>Оттого я так надут, Что меня повсюду ждут. Я бываю баскетбольным, Гимнастическим, футбольным, Нужен в регби и гандболе, В волейболе и бейсболе, В поло, теннисе, хоккее. Кто я, говори скорее?</vt:lpstr>
      <vt:lpstr>Скорей на стадион, ура! Нас ждет любимая игра. В ней главное, конечно, гол. Зовется та игра – ...                                     (футбол) </vt:lpstr>
      <vt:lpstr>                                                                             </vt:lpstr>
      <vt:lpstr>В этом спорте игроки Все ловки и высоки. Любят в мяч они играть И в кольцо его кидать. Мячик звонко бьет об пол, Значит, это…                             (баскетбол) </vt:lpstr>
      <vt:lpstr>                                              БАСКЕТБОЛ Первый официально зарегистрированный баскетбольный матч состоялся в декабре 1891 года в Америке. В России впервые в баскетбол стали играть в 1906 году. Правила. Матч состоит из четырех четвертей по 10 минут с перерывами по  2 минуты. Перерыв между второй и третьей четвертями игры – 15 минут. Сторона, забросившая больше мячей в этот период времени, является победителем. По мячу можно бить одной или двумя руками в любом направлении, но ни в коем случае не кулаком. Игрок не может бегать с мячом. Игрок должен отдать пас или бросить мяч в корзину с той точки, в которой его поймал, исключение делается для игрока, бегущего на хорошей скорости. Мяч должен удерживаться одной или двумя руками. Не допускаются удары, захваты, удержание и толкание противника. Гол засчитывается, если брошенный или отскочивший от пола мяч попадает в корзину и остается там.</vt:lpstr>
      <vt:lpstr>Здесь команда побеждает, Если мячик не роняет.  Он летит с подачи метко,  Не в ворота - через сетку.  И площадка, а не поле  У спортсменов в …                             (волейболе)</vt:lpstr>
      <vt:lpstr>                                                   ВОЛЕЙБОЛ Родина волейбола – США. Новую игру изобрел в 1895 году Вильям Морган. Он предложил перебрасывать мяч через теннисную сетку, натянутую на высоте около 2 метров. В нашей стране волейбол начал широко развиваться в 1920 – 1921 годах. Правила. Волейбол - командная спортивная игра, в процессе которой две команды на специальной площадке, разделенной сеткой, стремятся направить мяч на сторону соперника таким образом, чтобы мяч приземлился на площадке противника, либо игрок защищающейся команды допустил ошибку. От каждой команды в игре участвуют по 6 спортсменов, всего в команде – 12 человек, замены ограничены правилами. В волейболе может быть от трех до пяти сетов (партий). Одной из команд необходимо набрать в партии 25 очков, отрыв от противника должен быть минимум на 2 очка.</vt:lpstr>
      <vt:lpstr>Площадка, мяч, ворота есть. Свою здесь защищаем честь. Руками забиваем гол, Играя меж собой в…                                   (гандбол) </vt:lpstr>
      <vt:lpstr>                                                  ГАНДБОЛ Гандбол появился в Дании в конце XIX века. В 1898 году преподаватель физкультуры Хольгер Нильсен ввел в уроки физической культуры для женских групп игру с мячом, названную «хаандболд». В 1926 году эта игра была признана международным видом спорта. Правила. Гандбол (англ. «рука и мяч») – командная спортивная игра. Команды состоят из 14 человек, на площадке одновременно могут находиться по 7 спортсменов: 6 полевых игроков и вратарь. Матч состоит из двух таймов по 30 минут с 15-минутным перерывом. Игроки могут бросать, ловить и останавливать мяч, используя руки, голову, корпус, бедра и голени. Удерживать мяч можно не более 3 секунд, а также делать с ним не более 3 шагов, после чего его нужно передать, ударить об пол, или бросить по воротам.</vt:lpstr>
      <vt:lpstr>Игроки за мяч сражаются: Атакуют, защищаются, Бьют прицельно по воротам Слева, справа, с разворота. Гол забьют, кричат: «Ура!» Но проводится игра В бассейне, а не на поле. И называется …                          (водное поло)</vt:lpstr>
      <vt:lpstr>                                               ВОДНОЕ ПОЛО В 1896 году в водное поло начали играть в Германии, Австрии, Швеции, Франции и Бельгии. Правила. Водное поло, ватерполо (англ. «вода и поло») - командная спортивная игра в воде, в процессе которой спортсмены двух команд стремятся забросить мяч в ворота соперника и не пропустить в свои. В игре участвуют по 7 человек от каждой команды, один из игроков – вратарь, всего в команде – 11 человек. Играют четыре периода по 8 минут чистого времени с двухминутными перерывами. Разрешается плыть любым способом, вести и бросать мяч одной рукой (двумя руками играет только вратарь). Нарушение правил наказывается передачей мяча сопернику, удалением или четырехметровым штрафным броском.</vt:lpstr>
      <vt:lpstr>Загадка эта не легка:  Пишусь всегда через два К.  И мяч, и шайбу клюшкой бей,  А называюсь я …                                      (хоккей)</vt:lpstr>
      <vt:lpstr>                                        ХОККЕЙ НА ТРАВЕ Хоккей на траве – одна из наиболее древних спортивных игр. В современном виде хоккей на траве возник в Англии в середине XIX  века. В нашей стране хоккей на траве начал развиваться с 1969 года. Хоккей с мячом на траве популярен как среди мужчин, так и среди женщин. Правила. Хоккей на траве – спортивная командная игра с клюшками и пластиковым мячом на траве, целью в которой является забросить мяч в ворота соперника большее число раз, чем это сделает команда соперника в установленное время. Игра состоит из двух таймов, каждый из которых длится 35 минут с перерывом 10 минут между ними. В каждой команде по 11 игроков (1 вратарь, 2 защитника, 3 полузащитника и 5 нападающих). Правила игры запрещают в единоборстве корпусом умышленно мешать противнику. Игрок имеет право касаться мяча только плоской стороной клюшки. Касаться мяча руками или ногами может только вратарь. </vt:lpstr>
      <vt:lpstr>Снаряд есть у боксёров — груша. А в этом спорте «фрукт» получше. Там забивает мяч спортсмен В ворота в виде буквы Н, На сливу очень мяч похож. Вид спорта этот назовёшь?                                                (регби) </vt:lpstr>
      <vt:lpstr>                                                   РЕГБИ В 1823 году английский школьник Уильям Уэбб Эллис, играя в футбол, взял мяч в руки и побежал к чужим воротам. Он не просто нарушил правила, а изобрел новый вид спорта — регби. Правила. Регби – командный контактный вид спорта. Цель игры состоит в том, что, передавая мяч друг другу руками и ногами, нужно занести его в зачетную зону соперника или же забить в высокие Н – образные ворота. При этом нужно помешать противнику сделать то же самое. Выигрывают те, кто набрал больше очков. Основное правило регби: мяч нельзя пасовать вперед— только поперек поля и назад. Запрещено атаковать соперника в шею и голову, в воздухе, без мяча, а также сбивать с ног без захвата. Матч состоит из двух таймов по 40 минут с перерывом 5-10 минут. После перерыва команды должны поменяться воротами. От каждой команды на поле одновременно выступают 15 человек (8 нападающих и 7 защитников). Мяч вводится в игру ударом ноги. </vt:lpstr>
      <vt:lpstr>Корт, сетка, мячик и ракетки. Подачу шлёт ударом метким Соперник. Я отбить надеюсь. Спорт этот называют…                                      (теннис) </vt:lpstr>
      <vt:lpstr>                                            БОЛЬШОЙ ТЕННИС История большого тенниса началась со второй половины XIX века. Считается, что создателем игры   является майор Уолтон Вингфилд. Им же были созданы первые официальные правила в 1873 году. Первый официальный турнир по теннису был организован в июле 1877 года, в Уимблдоне. В конце 1870-х теннис начинает развиваться в России. Правила. Большой теннис – вид спорта, в котором два игрока или две команды по два человека соперничают между собой. Цель каждого из игроков / команд – перекинуть ракеткой мяч на сторону соперника таким образом, чтобы соперник не смог его отразить. При этом мяч должен коснуться половины поля соперника не меньше одного раза. Игроки или команды должны находиться по разные стороны сетки. Один из игроков является подающим, второй, соответственно, принимающим подачу. Если один из теннисистов пропустил мяч, то его соперник получает очко. Теннисный матч состоит из «сетов», а они, в свою очередь, из «геймов».  </vt:lpstr>
      <vt:lpstr>Шарик над столом порхает, От ракетки убегает. Что за классная игра? Угадайте, детвора…               (настольный теннис)</vt:lpstr>
      <vt:lpstr>    </vt:lpstr>
      <vt:lpstr>Лента, мяч, бревно и брусья, Кольца с ними рядом. Перечислить не берусь я Множество снарядов. Красоту и пластику Дарит нам…                                    (гимнастика) </vt:lpstr>
      <vt:lpstr>По ровному полю, Зеленому раздолью Клюшкой мяч кидают, В лунку загоняют.                              (гольф)</vt:lpstr>
      <vt:lpstr>                                                         Мини – музей «МЯЧИ»</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СоловьевАЮ</dc:creator>
  <cp:lastModifiedBy>1</cp:lastModifiedBy>
  <cp:revision>94</cp:revision>
  <dcterms:created xsi:type="dcterms:W3CDTF">2020-01-23T07:25:00Z</dcterms:created>
  <dcterms:modified xsi:type="dcterms:W3CDTF">2024-05-07T17:39:09Z</dcterms:modified>
</cp:coreProperties>
</file>