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9" r:id="rId2"/>
    <p:sldId id="346" r:id="rId3"/>
    <p:sldId id="367" r:id="rId4"/>
    <p:sldId id="368" r:id="rId5"/>
    <p:sldId id="369" r:id="rId6"/>
    <p:sldId id="370" r:id="rId7"/>
    <p:sldId id="372" r:id="rId8"/>
    <p:sldId id="371" r:id="rId9"/>
    <p:sldId id="373" r:id="rId10"/>
    <p:sldId id="376" r:id="rId11"/>
    <p:sldId id="386" r:id="rId12"/>
    <p:sldId id="387" r:id="rId13"/>
    <p:sldId id="385" r:id="rId14"/>
    <p:sldId id="374" r:id="rId15"/>
    <p:sldId id="377" r:id="rId16"/>
    <p:sldId id="375" r:id="rId17"/>
    <p:sldId id="380" r:id="rId18"/>
    <p:sldId id="319" r:id="rId19"/>
    <p:sldId id="382" r:id="rId20"/>
    <p:sldId id="383" r:id="rId21"/>
    <p:sldId id="384" r:id="rId22"/>
    <p:sldId id="381" r:id="rId23"/>
    <p:sldId id="38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F2921"/>
    <a:srgbClr val="FF3399"/>
    <a:srgbClr val="FF00FF"/>
    <a:srgbClr val="C1F9FF"/>
    <a:srgbClr val="CCFFCC"/>
    <a:srgbClr val="996600"/>
    <a:srgbClr val="40A5AA"/>
    <a:srgbClr val="DCF0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3" autoAdjust="0"/>
  </p:normalViewPr>
  <p:slideViewPr>
    <p:cSldViewPr>
      <p:cViewPr>
        <p:scale>
          <a:sx n="77" d="100"/>
          <a:sy n="77" d="100"/>
        </p:scale>
        <p:origin x="-1164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7B5F07-03FC-422B-8158-323AB61A689A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704DD8-9D24-469E-B618-7D6D4D403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BC11C-5E73-4B9F-8D75-144D701FB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FD275-DE23-478B-9D55-6E0C6AE76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4A82B-EF68-422E-82D9-BA8406B8E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615E-D8DB-4D82-8E98-6604DD02A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BBB1-214E-4A4E-8423-96159A48C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01B51-28B4-4EDB-B4AC-13738C613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7BC33-6BAA-4C4C-962B-6E371FB6B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49775-A745-4ACB-9E9C-35E3D5F8B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115DC-507A-4868-961E-201F30432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57B02-0457-40F2-AD89-2D88B36DE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4506D-9E99-419E-B466-20901946C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F403C5-0956-47DF-ADB3-911ACF5CE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4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90600" y="228600"/>
            <a:ext cx="7696200" cy="6477000"/>
          </a:xfrm>
          <a:prstGeom prst="rect">
            <a:avLst/>
          </a:prstGeom>
          <a:solidFill>
            <a:srgbClr val="D6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5400" y="381000"/>
            <a:ext cx="6934200" cy="5943600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2" name="Rectangle 3"/>
          <p:cNvSpPr txBox="1">
            <a:spLocks noChangeArrowheads="1"/>
          </p:cNvSpPr>
          <p:nvPr/>
        </p:nvSpPr>
        <p:spPr bwMode="auto">
          <a:xfrm>
            <a:off x="1295400" y="1676400"/>
            <a:ext cx="7086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0"/>
              </a:spcBef>
            </a:pPr>
            <a:r>
              <a:rPr lang="ru-RU" sz="3200" b="1" i="1" dirty="0" smtClean="0">
                <a:solidFill>
                  <a:srgbClr val="7030A0"/>
                </a:solidFill>
                <a:latin typeface="+mn-lt"/>
              </a:rPr>
              <a:t>Педагогическая ценность макетов</a:t>
            </a:r>
            <a:endParaRPr lang="ru-RU" sz="2400" b="1" i="1" dirty="0">
              <a:solidFill>
                <a:srgbClr val="7030A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endParaRPr lang="ru-RU" sz="2400" b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2400" b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4103" name="Rectangle 14"/>
          <p:cNvSpPr>
            <a:spLocks noChangeArrowheads="1"/>
          </p:cNvSpPr>
          <p:nvPr/>
        </p:nvSpPr>
        <p:spPr bwMode="auto">
          <a:xfrm>
            <a:off x="1752600" y="594955"/>
            <a:ext cx="6324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дошкольное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учреждение </a:t>
            </a:r>
          </a:p>
          <a:p>
            <a:pPr algn="ctr" eaLnBrk="0" hangingPunct="0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компенсирующего вида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</a:t>
            </a:r>
            <a:endParaRPr lang="ru-RU" sz="1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городского округа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Кинешма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460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marL="342900" indent="-342900"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Менькова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Надежда Владимировна</a:t>
            </a:r>
            <a:endParaRPr lang="ru-RU" dirty="0"/>
          </a:p>
        </p:txBody>
      </p:sp>
      <p:pic>
        <p:nvPicPr>
          <p:cNvPr id="10" name="Picture 5" descr="C:\Users\Lenovo\Documents\Bluetooth Folder\1688138252021.jpg"/>
          <p:cNvPicPr>
            <a:picLocks noChangeAspect="1" noChangeArrowheads="1"/>
          </p:cNvPicPr>
          <p:nvPr/>
        </p:nvPicPr>
        <p:blipFill>
          <a:blip r:embed="rId3" cstate="print"/>
          <a:srcRect l="19626" t="12141" r="28037" b="6916"/>
          <a:stretch>
            <a:fillRect/>
          </a:stretch>
        </p:blipFill>
        <p:spPr bwMode="auto">
          <a:xfrm>
            <a:off x="2590800" y="2286000"/>
            <a:ext cx="42672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381000"/>
            <a:ext cx="7772400" cy="647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20000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Макет «Православный храм – святыня для русских людей»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1029" name="Picture 5" descr="C:\Users\Lenovo\Documents\Bluetooth Folder\1688138252021.jpg"/>
          <p:cNvPicPr>
            <a:picLocks noChangeAspect="1" noChangeArrowheads="1"/>
          </p:cNvPicPr>
          <p:nvPr/>
        </p:nvPicPr>
        <p:blipFill>
          <a:blip r:embed="rId3" cstate="print"/>
          <a:srcRect l="19626" t="12141" r="28037" b="6916"/>
          <a:stretch>
            <a:fillRect/>
          </a:stretch>
        </p:blipFill>
        <p:spPr bwMode="auto">
          <a:xfrm>
            <a:off x="1066800" y="3505200"/>
            <a:ext cx="4267200" cy="3048000"/>
          </a:xfrm>
          <a:prstGeom prst="rect">
            <a:avLst/>
          </a:prstGeom>
          <a:noFill/>
        </p:spPr>
      </p:pic>
      <p:pic>
        <p:nvPicPr>
          <p:cNvPr id="1030" name="Picture 6" descr="C:\Users\Lenovo\Documents\Bluetooth Folder\168813825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219200"/>
            <a:ext cx="4800600" cy="2212041"/>
          </a:xfrm>
          <a:prstGeom prst="rect">
            <a:avLst/>
          </a:prstGeom>
          <a:noFill/>
        </p:spPr>
      </p:pic>
      <p:pic>
        <p:nvPicPr>
          <p:cNvPr id="1031" name="Picture 7" descr="C:\Users\Lenovo\Documents\Bluetooth Folder\1688138252033.jpg"/>
          <p:cNvPicPr>
            <a:picLocks noChangeAspect="1" noChangeArrowheads="1"/>
          </p:cNvPicPr>
          <p:nvPr/>
        </p:nvPicPr>
        <p:blipFill>
          <a:blip r:embed="rId5" cstate="print"/>
          <a:srcRect t="22619" r="2050" b="16667"/>
          <a:stretch>
            <a:fillRect/>
          </a:stretch>
        </p:blipFill>
        <p:spPr bwMode="auto">
          <a:xfrm>
            <a:off x="5791200" y="3581400"/>
            <a:ext cx="2286000" cy="3068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381000"/>
            <a:ext cx="7772400" cy="647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20000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Макет «Православный храм – святыня для русских людей»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2" name="Picture 2" descr="C:\Users\Lenovo\Documents\Bluetooth Folder\1688138252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1900410" cy="4114800"/>
          </a:xfrm>
          <a:prstGeom prst="rect">
            <a:avLst/>
          </a:prstGeom>
          <a:noFill/>
        </p:spPr>
      </p:pic>
      <p:pic>
        <p:nvPicPr>
          <p:cNvPr id="1027" name="Picture 3" descr="C:\Users\Lenovo\Documents\Bluetooth Folder\1688138252045.jpg"/>
          <p:cNvPicPr>
            <a:picLocks noChangeAspect="1" noChangeArrowheads="1"/>
          </p:cNvPicPr>
          <p:nvPr/>
        </p:nvPicPr>
        <p:blipFill>
          <a:blip r:embed="rId4" cstate="print"/>
          <a:srcRect l="3550" t="13115" r="613"/>
          <a:stretch>
            <a:fillRect/>
          </a:stretch>
        </p:blipFill>
        <p:spPr bwMode="auto">
          <a:xfrm>
            <a:off x="6399362" y="1295400"/>
            <a:ext cx="2135038" cy="4191000"/>
          </a:xfrm>
          <a:prstGeom prst="rect">
            <a:avLst/>
          </a:prstGeom>
          <a:noFill/>
        </p:spPr>
      </p:pic>
      <p:pic>
        <p:nvPicPr>
          <p:cNvPr id="1028" name="Picture 4" descr="C:\Users\Lenovo\Documents\Bluetooth Folder\1688138252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676400"/>
            <a:ext cx="211156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381000"/>
            <a:ext cx="7772400" cy="647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20000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Макет «Православный храм – святыня для русских людей»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2050" name="Picture 2" descr="C:\Users\Lenovo\Documents\Bluetooth Folder\168813825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3829050" cy="2515044"/>
          </a:xfrm>
          <a:prstGeom prst="rect">
            <a:avLst/>
          </a:prstGeom>
          <a:noFill/>
        </p:spPr>
      </p:pic>
      <p:pic>
        <p:nvPicPr>
          <p:cNvPr id="2052" name="Picture 4" descr="C:\Users\Lenovo\Documents\Bluetooth Folder\1688138251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0"/>
            <a:ext cx="3854318" cy="2436970"/>
          </a:xfrm>
          <a:prstGeom prst="rect">
            <a:avLst/>
          </a:prstGeom>
          <a:noFill/>
        </p:spPr>
      </p:pic>
      <p:pic>
        <p:nvPicPr>
          <p:cNvPr id="2053" name="Picture 5" descr="C:\Users\Lenovo\Documents\Bluetooth Folder\1688138251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038600"/>
            <a:ext cx="3876675" cy="2462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228600"/>
            <a:ext cx="7772400" cy="647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20000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Макет «Храм святителя Василия Кинешемского»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pPr algn="ctr"/>
            <a:r>
              <a:rPr lang="ru-RU" sz="1600" b="1" dirty="0" smtClean="0"/>
              <a:t>Макет «Волжский бульвар, драмтеатр имени Островского»</a:t>
            </a:r>
          </a:p>
          <a:p>
            <a:endParaRPr lang="ru-RU" sz="1600" b="1" dirty="0" smtClean="0"/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1026" name="Picture 2" descr="C:\Users\Lenovo\Pictures\жесткий диск\DSCN8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672681"/>
            <a:ext cx="4246751" cy="318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Lenovo\Pictures\фото март\IMG_1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22" y="533400"/>
            <a:ext cx="3555758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Lenovo\Pictures\фото март\IMG_1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57200"/>
            <a:ext cx="3657600" cy="274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Lenovo\Pictures\телефон 2\IMG_20170310_092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771900"/>
            <a:ext cx="20574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5800" y="152400"/>
            <a:ext cx="80010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Макет «Аквариум»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/>
              <a:t>Макет «Обитатели морских глубин»</a:t>
            </a:r>
          </a:p>
          <a:p>
            <a:endParaRPr lang="ru-RU" i="1" dirty="0" smtClean="0"/>
          </a:p>
          <a:p>
            <a:r>
              <a:rPr lang="ru-RU" dirty="0" smtClean="0"/>
              <a:t> </a:t>
            </a: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2050" name="Picture 2" descr="F:\ФОТО МАКЕТЫ\DSCN2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3667608" cy="275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 МАКЕТЫ\DSCN2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592" y="762000"/>
            <a:ext cx="3515208" cy="263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ФОТО МАКЕТЫ\DSCN2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91000"/>
            <a:ext cx="3261485" cy="244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ФОТО МАКЕТЫ\DSCN2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191000"/>
            <a:ext cx="3116312" cy="233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838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Макеты «Зимушка-зима», «Зимние забавы»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 </a:t>
            </a:r>
          </a:p>
          <a:p>
            <a:pPr algn="ctr"/>
            <a:endParaRPr lang="ru-RU" i="1" dirty="0" smtClean="0"/>
          </a:p>
          <a:p>
            <a:pPr algn="ctr"/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pPr algn="ctr"/>
            <a:r>
              <a:rPr lang="ru-RU" sz="2200" b="1" dirty="0" smtClean="0">
                <a:latin typeface="+mj-lt"/>
              </a:rPr>
              <a:t>Макеты </a:t>
            </a:r>
            <a:r>
              <a:rPr lang="ru-RU" sz="2000" b="1" dirty="0" smtClean="0">
                <a:latin typeface="+mj-lt"/>
              </a:rPr>
              <a:t>«</a:t>
            </a:r>
            <a:r>
              <a:rPr lang="ru-RU" b="1" dirty="0" smtClean="0"/>
              <a:t>Лесная полянка» , «Дерево. Времена года»</a:t>
            </a:r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 smtClean="0"/>
          </a:p>
          <a:p>
            <a:pPr algn="ctr"/>
            <a:endParaRPr lang="ru-RU" i="1" dirty="0" smtClean="0"/>
          </a:p>
          <a:p>
            <a:endParaRPr lang="ru-RU" i="1" dirty="0" smtClean="0"/>
          </a:p>
          <a:p>
            <a:r>
              <a:rPr lang="ru-RU" i="1" dirty="0" smtClean="0"/>
              <a:t> 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</p:txBody>
      </p:sp>
      <p:pic>
        <p:nvPicPr>
          <p:cNvPr id="2" name="Picture 2" descr="F:\ФОТО МАКЕТЫ\DSCN2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419600"/>
            <a:ext cx="2931245" cy="219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 МАКЕТЫ\DSCN2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09600"/>
            <a:ext cx="2677301" cy="200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 МАКЕТЫ\DSCN2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33400"/>
            <a:ext cx="233661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ФОТО МАКЕТЫ\DSCN2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533400"/>
            <a:ext cx="2804089" cy="210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F:\ФОТО МАКЕТЫ\DSCN2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981200"/>
            <a:ext cx="2803477" cy="210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F:\ФОТО МАКЕТЫ\DSCN22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171673"/>
            <a:ext cx="2423016" cy="181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F:\ФОТО МАКЕТЫ\DSCN23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4343400"/>
            <a:ext cx="2011876" cy="268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152400"/>
            <a:ext cx="79248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/>
              <a:t>Макеты: «Дорожное движение»</a:t>
            </a:r>
          </a:p>
          <a:p>
            <a:r>
              <a:rPr lang="ru-RU" sz="1700" b="1" dirty="0" smtClean="0"/>
              <a:t>«Пожарная безопасность»</a:t>
            </a:r>
          </a:p>
          <a:p>
            <a:r>
              <a:rPr lang="ru-RU" sz="1700" b="1" dirty="0" smtClean="0"/>
              <a:t> «Улицы города»</a:t>
            </a:r>
          </a:p>
          <a:p>
            <a:r>
              <a:rPr lang="ru-RU" sz="1700" b="1" dirty="0" smtClean="0"/>
              <a:t>  «Дом»</a:t>
            </a:r>
          </a:p>
          <a:p>
            <a:r>
              <a:rPr lang="ru-RU" sz="1700" b="1" dirty="0" smtClean="0"/>
              <a:t>  «Огород на подоконнике»</a:t>
            </a:r>
          </a:p>
          <a:p>
            <a:r>
              <a:rPr lang="ru-RU" sz="1700" b="1" dirty="0" smtClean="0"/>
              <a:t> «Деревенский дворик»</a:t>
            </a:r>
          </a:p>
          <a:p>
            <a:r>
              <a:rPr lang="ru-RU" sz="1700" b="1" dirty="0" smtClean="0"/>
              <a:t>  «Лукоморье»</a:t>
            </a:r>
          </a:p>
          <a:p>
            <a:r>
              <a:rPr lang="ru-RU" sz="1700" b="1" dirty="0" smtClean="0"/>
              <a:t> «В гостях у сказки» и</a:t>
            </a:r>
          </a:p>
          <a:p>
            <a:r>
              <a:rPr lang="ru-RU" sz="1700" b="1" dirty="0" smtClean="0"/>
              <a:t>  многие другие</a:t>
            </a: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2" name="Picture 2" descr="C:\Users\Lenovo\Downloads\pictur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428875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ФОТО МАКЕТЫ\DSCN2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4800"/>
            <a:ext cx="1965880" cy="262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ФОТО МАКЕТЫ\DSCN3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438400"/>
            <a:ext cx="2787651" cy="209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ФОТО МАКЕТЫ\DSCN22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599" y="4572000"/>
            <a:ext cx="2641387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ФОТО МАКЕТЫ\DSCN23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2819400"/>
            <a:ext cx="2625832" cy="196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ФОТО МАКЕТЫ\DSCN23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3810000"/>
            <a:ext cx="2880460" cy="216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Lenovo\Documents\Надя\АТТЕСТАЦИЯ\ПРС\огород 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777637"/>
            <a:ext cx="2773363" cy="208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152400"/>
            <a:ext cx="79248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www.rastut-goda.ru/images/image3/osennie_podelki_v_sadik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3528392" cy="2347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live4fun.ru/data/old_pictures/s3img_17803477_292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493546" cy="2325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ped-kopilka.ru/upload/blogs/cda74ad6e422acd6eea444dca8811fc4.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448272" cy="183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elleonora.ru/wp-content/uploads/2017/10/mini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19600"/>
            <a:ext cx="2952328" cy="2308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05200" y="2667000"/>
            <a:ext cx="480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8F2921"/>
                </a:solidFill>
                <a:latin typeface="+mj-lt"/>
                <a:cs typeface="Times New Roman" pitchFamily="18" charset="0"/>
              </a:rPr>
              <a:t>Приобщение детей к природе </a:t>
            </a:r>
          </a:p>
          <a:p>
            <a:pPr algn="ctr"/>
            <a:r>
              <a:rPr lang="ru-RU" sz="2200" b="1" dirty="0" smtClean="0">
                <a:solidFill>
                  <a:srgbClr val="8F2921"/>
                </a:solidFill>
                <a:latin typeface="+mj-lt"/>
                <a:cs typeface="Times New Roman" pitchFamily="18" charset="0"/>
              </a:rPr>
              <a:t>через </a:t>
            </a:r>
            <a:r>
              <a:rPr lang="ru-RU" sz="2200" b="1" dirty="0" err="1" smtClean="0">
                <a:solidFill>
                  <a:srgbClr val="8F2921"/>
                </a:solidFill>
                <a:latin typeface="+mj-lt"/>
                <a:cs typeface="Times New Roman" pitchFamily="18" charset="0"/>
              </a:rPr>
              <a:t>экопластику</a:t>
            </a:r>
            <a:r>
              <a:rPr lang="ru-RU" sz="2200" b="1" dirty="0" smtClean="0">
                <a:solidFill>
                  <a:srgbClr val="8F2921"/>
                </a:solidFill>
                <a:latin typeface="+mj-lt"/>
                <a:cs typeface="Times New Roman" pitchFamily="18" charset="0"/>
              </a:rPr>
              <a:t>,  создание </a:t>
            </a:r>
          </a:p>
          <a:p>
            <a:pPr algn="ctr"/>
            <a:r>
              <a:rPr lang="ru-RU" sz="2200" b="1" dirty="0" smtClean="0">
                <a:solidFill>
                  <a:srgbClr val="8F2921"/>
                </a:solidFill>
                <a:latin typeface="+mj-lt"/>
                <a:cs typeface="Times New Roman" pitchFamily="18" charset="0"/>
              </a:rPr>
              <a:t>макетов из природного материала</a:t>
            </a:r>
            <a:endParaRPr lang="ru-RU" sz="2200" dirty="0">
              <a:solidFill>
                <a:srgbClr val="8F2921"/>
              </a:solidFill>
              <a:latin typeface="+mj-lt"/>
            </a:endParaRPr>
          </a:p>
        </p:txBody>
      </p:sp>
      <p:pic>
        <p:nvPicPr>
          <p:cNvPr id="19" name="Picture 10" descr="https://i.pinimg.com/originals/e9/59/36/e959368117f780a4e7b3afd15af89e6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286968" cy="246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228600"/>
            <a:ext cx="73914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381000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2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экопластика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это вид художественного творчества, в котором произведение создается в сотворчестве ребенка с природой. Художественный образ возникает на основе готовой природной формы (шишки, ветки, раковины, камня) при этом сохраняются ее сущностные признаки и свойства – цвет, форма, запах, фактура, вес и многое другое.</a:t>
            </a:r>
          </a:p>
          <a:p>
            <a:pPr marL="114300" indent="0">
              <a:buNone/>
            </a:pPr>
            <a:endParaRPr lang="ru-RU" sz="4000" dirty="0"/>
          </a:p>
        </p:txBody>
      </p:sp>
      <p:pic>
        <p:nvPicPr>
          <p:cNvPr id="10" name="Picture 6" descr="http://hovrashok.com.ua/images/Dec/22/5f6c3f1fd1f8a700de3eff4d64cc54fd/mini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2782185" cy="207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klub-drug.ru/wp-content/uploads/2012/02/podelki_iz_prirodnyh_materialov_svoimi_rukami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42636"/>
            <a:ext cx="2971800" cy="2396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mydesigninfo.ru/wp-content/uploads/2016/04/25.09.2012-10-11-33_0010-1024x6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56" y="4343400"/>
            <a:ext cx="3866291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mg4.postila.ru/storage/8672000/8642922/c6efb54f3b5c005ff92315e252c1e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103296" cy="2330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228600"/>
            <a:ext cx="73914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381000"/>
            <a:ext cx="7315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ru-RU" sz="23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Макет «Деревенский дворик»</a:t>
            </a:r>
            <a:endParaRPr lang="ru-RU" sz="23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4" name="Picture 2" descr="https://pp.userapi.com/c841427/v841427715/44d49/yhxUmhJ_k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029563" cy="3774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:\ФОТО МАКЕТЫ\DSCN2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24" y="3352800"/>
            <a:ext cx="4043674" cy="303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3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04800"/>
            <a:ext cx="769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</a:rPr>
              <a:t>Макет,  как один из элементов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</a:rPr>
              <a:t>предметно-пространственной среды в условиях ФГОС ДО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3" name="Picture 1" descr="C:\Users\Lenovo\Documents\Надя\АТТЕСТАЦИЯ\ПРС\IMG_1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15" y="1295400"/>
            <a:ext cx="365735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Lenovo\Documents\Надя\АТТЕСТАЦИЯ\ПРС\огород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67000"/>
            <a:ext cx="386016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pp.userapi.com/c841427/v841427715/44d49/yhxUmhJ_kF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69299"/>
            <a:ext cx="3583128" cy="2688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228600"/>
            <a:ext cx="73914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3810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Макет «Серебром украшена земля»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" name="Picture 4" descr="https://pp.userapi.com/c840628/v840628715/31f47/8D1hmQKGi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16258"/>
            <a:ext cx="3787080" cy="2841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p.userapi.com/c830208/v830208403/ddf8/uXCPYIVjQA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4857581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228600"/>
            <a:ext cx="73914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3810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Макет «Ежики на полянке»</a:t>
            </a:r>
            <a:endParaRPr lang="ru-RU" sz="24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2" descr="https://pp.userapi.com/c834301/v834301715/506da/O5LWnQ4gM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4160559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ФОТО МАКЕТЫ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362200"/>
            <a:ext cx="393612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0"/>
            <a:ext cx="7391400" cy="647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304800"/>
            <a:ext cx="67056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dirty="0" smtClean="0">
              <a:solidFill>
                <a:srgbClr val="FF3399"/>
              </a:solidFill>
            </a:endParaRPr>
          </a:p>
          <a:p>
            <a:pPr algn="ctr"/>
            <a:endParaRPr lang="ru-RU" sz="4000" b="1" i="1" dirty="0" smtClean="0">
              <a:solidFill>
                <a:srgbClr val="FF3399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b="1" i="1" dirty="0" smtClean="0">
                <a:latin typeface="+mj-lt"/>
              </a:rPr>
              <a:t>             </a:t>
            </a:r>
            <a:r>
              <a:rPr lang="ru-RU" b="1" i="1" dirty="0" smtClean="0">
                <a:solidFill>
                  <a:srgbClr val="990000"/>
                </a:solidFill>
              </a:rPr>
              <a:t>Макетирование и игра с макетами в ДОУ – одно из любимейших занятий дошкольников, объединяющих вокруг себя семью, ребенка и детский сад. А макеты  – это форма организации образовательного пространства, способствующая развитию творческого познавательного мышления, поисковой деятельности и познавательной активности каждого ребенка, это настоящий кладезь для развития речи детей, представляющий колоссальную ценность в ознакомлении дошкольников с родным городом, воспитания нравственно-патриотических чувств.</a:t>
            </a:r>
            <a:endParaRPr lang="ru-RU" sz="2000" b="1" i="1" dirty="0" smtClean="0">
              <a:solidFill>
                <a:srgbClr val="99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228600"/>
            <a:ext cx="7391400" cy="647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WordArt 13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70104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685800"/>
            <a:ext cx="62074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dirty="0" smtClean="0">
              <a:solidFill>
                <a:srgbClr val="FF3399"/>
              </a:solidFill>
            </a:endParaRPr>
          </a:p>
          <a:p>
            <a:pPr algn="ctr"/>
            <a:endParaRPr lang="ru-RU" sz="4000" b="1" i="1" dirty="0" smtClean="0">
              <a:solidFill>
                <a:srgbClr val="FF3399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8F2921"/>
                </a:solidFill>
              </a:rPr>
              <a:t>Спасибо за внимание!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733800"/>
            <a:ext cx="5410200" cy="293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04800"/>
            <a:ext cx="769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Макет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i="1" dirty="0" smtClean="0">
                <a:solidFill>
                  <a:srgbClr val="8F2921"/>
                </a:solidFill>
              </a:rPr>
              <a:t>это – уменьшенный предметный образец пространства и объектов окружающего мира (реалистического или фантастического). Он воспроизводит конструктивные особенности, пропорции, структуру, а также взаимосвязь частей каких либо объектов и явлений. </a:t>
            </a:r>
            <a:endParaRPr lang="ru-RU" sz="2000" b="1" i="1" dirty="0">
              <a:solidFill>
                <a:srgbClr val="8F2921"/>
              </a:solidFill>
              <a:latin typeface="+mn-lt"/>
            </a:endParaRPr>
          </a:p>
        </p:txBody>
      </p:sp>
      <p:pic>
        <p:nvPicPr>
          <p:cNvPr id="1026" name="Picture 2" descr="C:\Users\Lenovo\Documents\Надя\АТТЕСТАЦИЯ\Фотки\IMG_1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133600"/>
            <a:ext cx="2905987" cy="217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ФОТО МАКЕТЫ\DSCN2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69119"/>
            <a:ext cx="3184918" cy="238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 МАКЕТЫ\DSCN2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09799"/>
            <a:ext cx="3048000" cy="228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 МАКЕТЫ\DSCN2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343400"/>
            <a:ext cx="3134428" cy="235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ФОТО МАКЕТЫ\DSCN23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0430" y="3352800"/>
            <a:ext cx="1886101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81600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04800"/>
            <a:ext cx="7696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+mn-lt"/>
                <a:cs typeface="Aharoni" pitchFamily="2" charset="-79"/>
              </a:rPr>
              <a:t>Виды макетов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/>
              <a:t>   </a:t>
            </a:r>
            <a:r>
              <a:rPr lang="ru-RU" sz="2000" b="1" dirty="0" smtClean="0">
                <a:solidFill>
                  <a:srgbClr val="990000"/>
                </a:solidFill>
              </a:rPr>
              <a:t>напольный</a:t>
            </a:r>
            <a:r>
              <a:rPr lang="ru-RU" sz="2000" dirty="0" smtClean="0"/>
              <a:t>  (имеет более крупные конструктивные объемы);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/>
              <a:t>   </a:t>
            </a:r>
            <a:r>
              <a:rPr lang="ru-RU" sz="2000" b="1" dirty="0" smtClean="0">
                <a:solidFill>
                  <a:srgbClr val="990000"/>
                </a:solidFill>
              </a:rPr>
              <a:t>настольный</a:t>
            </a:r>
            <a:r>
              <a:rPr lang="ru-RU" sz="2000" dirty="0" smtClean="0"/>
              <a:t> (его размер ограничивается размером стола или его части); 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/>
              <a:t>   </a:t>
            </a:r>
            <a:r>
              <a:rPr lang="ru-RU" sz="2000" b="1" dirty="0" err="1" smtClean="0">
                <a:solidFill>
                  <a:srgbClr val="990000"/>
                </a:solidFill>
              </a:rPr>
              <a:t>подиумный</a:t>
            </a:r>
            <a:r>
              <a:rPr lang="ru-RU" sz="2000" dirty="0" smtClean="0"/>
              <a:t> (на специальных подставках-подиумах); 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/>
              <a:t>   </a:t>
            </a:r>
            <a:r>
              <a:rPr lang="ru-RU" sz="2000" b="1" dirty="0" smtClean="0">
                <a:solidFill>
                  <a:srgbClr val="990000"/>
                </a:solidFill>
              </a:rPr>
              <a:t>настенный</a:t>
            </a:r>
            <a:r>
              <a:rPr lang="ru-RU" sz="2000" dirty="0" smtClean="0"/>
              <a:t> в виде объемных предметных картин (когда объекты расположены на переднем плане, а изображение на заднем) </a:t>
            </a:r>
            <a:endParaRPr lang="ru-RU" sz="2000" dirty="0"/>
          </a:p>
        </p:txBody>
      </p:sp>
      <p:pic>
        <p:nvPicPr>
          <p:cNvPr id="2053" name="Picture 5" descr="F:\ФОТО МАКЕТЫ\DSCN2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907035"/>
            <a:ext cx="2601077" cy="195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pp.userapi.com/c830208/v830208403/ddf8/uXCPYIVjQA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79051"/>
            <a:ext cx="2903800" cy="217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ФОТО МАКЕТЫ\DSCN2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124200"/>
            <a:ext cx="2270958" cy="170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F:\ФОТО МАКЕТЫ\DSCN34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2895600"/>
            <a:ext cx="2385484" cy="178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Lenovo\Downloads\напольн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474278"/>
            <a:ext cx="2200275" cy="249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04800"/>
            <a:ext cx="76962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+mn-lt"/>
              </a:rPr>
              <a:t>Макеты условно делятся на два типа:</a:t>
            </a:r>
          </a:p>
          <a:p>
            <a:pPr algn="just"/>
            <a:r>
              <a:rPr lang="ru-RU" sz="2000" b="1" dirty="0" smtClean="0">
                <a:solidFill>
                  <a:srgbClr val="8F2921"/>
                </a:solidFill>
              </a:rPr>
              <a:t>1. Макеты-модели:</a:t>
            </a:r>
            <a:r>
              <a:rPr lang="ru-RU" sz="2000" dirty="0" smtClean="0"/>
              <a:t> представляют собой небольшую плоскость с закрепленными на ней устойчивыми сооружениями; добавлением служат тематические фигурки-персонажи; предметы, обозначающие действия-события и антураж (деревья, цветы).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5122" name="Picture 2" descr="F:\ФОТО МАКЕТЫ\DSCN2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8" y="3657600"/>
            <a:ext cx="3871037" cy="290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F:\ФОТО МАКЕТЫ\IMG_1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43201"/>
            <a:ext cx="4272258" cy="320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80772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04800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990000"/>
                </a:solidFill>
              </a:rPr>
              <a:t>2. Макеты-карты: </a:t>
            </a:r>
            <a:r>
              <a:rPr lang="ru-RU" sz="2000" dirty="0" smtClean="0"/>
              <a:t>представляют собой плоскости с обозначенными на них местами для расположения возможных объектов и несколькими ключевыми объектами – маркерами пространства. Как разновидность - </a:t>
            </a:r>
            <a:r>
              <a:rPr lang="ru-RU" sz="2000" b="1" dirty="0" smtClean="0">
                <a:solidFill>
                  <a:srgbClr val="990000"/>
                </a:solidFill>
              </a:rPr>
              <a:t>ландшафтный </a:t>
            </a:r>
            <a:r>
              <a:rPr lang="ru-RU" sz="2000" dirty="0" smtClean="0"/>
              <a:t>макет-карта</a:t>
            </a:r>
            <a:r>
              <a:rPr lang="ru-RU" sz="2000" b="1" dirty="0" smtClean="0">
                <a:solidFill>
                  <a:srgbClr val="990000"/>
                </a:solidFill>
              </a:rPr>
              <a:t> </a:t>
            </a:r>
            <a:r>
              <a:rPr lang="ru-RU" sz="2000" dirty="0" smtClean="0"/>
              <a:t>- это плоскость с обозначенной цветом природной территорией (лес-зеленый цвет, река - голубой цвет, земля – коричневый цвет), которая дополняется несколькими свободно размещаемыми на ней мелкими маркерами- сооружениями, деревьями, цветами, животными и т. д.</a:t>
            </a:r>
            <a:endParaRPr lang="ru-RU" sz="2000" dirty="0"/>
          </a:p>
        </p:txBody>
      </p:sp>
      <p:pic>
        <p:nvPicPr>
          <p:cNvPr id="4098" name="Picture 2" descr="F:\ФОТО МАКЕТЫ\DSCN2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200694"/>
            <a:ext cx="2743200" cy="3657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ФОТО МАКЕТЫ\DSCN2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619510"/>
            <a:ext cx="3586391" cy="269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152400"/>
            <a:ext cx="79248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Использование </a:t>
            </a:r>
            <a:r>
              <a:rPr lang="ru-RU" b="1" dirty="0" smtClean="0">
                <a:solidFill>
                  <a:srgbClr val="0070C0"/>
                </a:solidFill>
              </a:rPr>
              <a:t>макетирования и игровых макетов</a:t>
            </a:r>
            <a:r>
              <a:rPr lang="ru-RU" dirty="0" smtClean="0"/>
              <a:t> в предметно – развивающей среде отвечает принципу интеграции образовательных областей  и способствует решению следующих задач:</a:t>
            </a:r>
          </a:p>
          <a:p>
            <a:pPr algn="just"/>
            <a:endParaRPr lang="ru-RU" dirty="0" smtClean="0"/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700" b="1" dirty="0" smtClean="0">
                <a:solidFill>
                  <a:srgbClr val="7030A0"/>
                </a:solidFill>
              </a:rPr>
              <a:t>закрепление и обобщение знаний детей по определенной теме; повышение уровня любознательности и познавательного интереса. 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развитие речи: дети описывают, сравнивают, рассуждают, пополняют свой словарный запас.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 развитие логического мышления, памяти, внимания, воображения, 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   </a:t>
            </a:r>
            <a:r>
              <a:rPr lang="ru-RU" sz="1700" b="1" dirty="0" smtClean="0">
                <a:solidFill>
                  <a:srgbClr val="8F2921"/>
                </a:solidFill>
              </a:rPr>
              <a:t>развитие творчества, фантазии, художественного вкуса в различных видах продуктивной деятельности;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способствует закреплению представлений о мире природы;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F2921"/>
                </a:solidFill>
              </a:rPr>
              <a:t> способствует закреплению таких математических понятий, как пространство, количество, размер, цвет…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 способствует сенсорному развитию детей: работа с разными по фактуре, качеству, форме материалами развивает чувства, активизирует мелкую моторику рук;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F2921"/>
                </a:solidFill>
              </a:rPr>
              <a:t>это один из перспективных способов ознакомления детей с родным городом, приобщения к его истории, знакомство с его настоящим и прошлым; </a:t>
            </a:r>
          </a:p>
          <a:p>
            <a:pPr lvl="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7030A0"/>
                </a:solidFill>
              </a:rPr>
              <a:t>формирование социально-коммуникативных компетенций детей: дружелюбие, умение договариваться, объединяться для достижения общей цели.</a:t>
            </a: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5800" y="152400"/>
            <a:ext cx="80010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8F2921"/>
                </a:solidFill>
                <a:latin typeface="+mn-lt"/>
              </a:rPr>
              <a:t>Этапы работы по созданию макета с детьми:</a:t>
            </a:r>
          </a:p>
          <a:p>
            <a:endParaRPr lang="ru-RU" sz="1400" dirty="0" smtClean="0"/>
          </a:p>
          <a:p>
            <a:r>
              <a:rPr lang="en-US" sz="2000" b="1" dirty="0" smtClean="0">
                <a:solidFill>
                  <a:srgbClr val="0070C0"/>
                </a:solidFill>
                <a:latin typeface="+mj-lt"/>
              </a:rPr>
              <a:t>I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 этап - предварительная работа</a:t>
            </a:r>
            <a:endParaRPr lang="en-US" sz="2000" b="1" dirty="0" smtClean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ru-RU" sz="1400" dirty="0" smtClean="0"/>
              <a:t>Обогащаем личный опыт детей рассматриванием картин, иллюстраций, презентаций, чтением художественной и познавательной литературы, проведением прогулок и экскурсий. На этом этапе собирается материал, продумывается дизайн будущего макета.  Необходимо увлечь, заинтересовать детей, создать особую эмоциональную атмосферу, стимулирующую творческую активность дошкольников.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+mj-lt"/>
              </a:rPr>
              <a:t>II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 этап - изготовление макета и наполнение его предметным материалом</a:t>
            </a:r>
            <a:endParaRPr lang="en-US" sz="2000" b="1" dirty="0" smtClean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Выбираем вид продуктивной деятельности. Процесс создания макета может осуществляться во время непосредственной образовательной деятельности, в ходе режимных моментов, во время самостоятельной детской деятельности, в совместной деятельности с родителями.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+mj-lt"/>
              </a:rPr>
              <a:t>III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 этап – презентация макета</a:t>
            </a: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Способы преподнесения определяются задачами, которые хочет решить педагог: привлечь внимание, подчеркнуть присущие ему свойства, качества, также воспитатель раскрывает назначение и способы действия с ним.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+mj-lt"/>
              </a:rPr>
              <a:t>IV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 этап - процесс развития и активизации игры с макетами</a:t>
            </a:r>
            <a:endParaRPr lang="en-US" sz="2000" b="1" dirty="0" smtClean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400" dirty="0" smtClean="0"/>
              <a:t>С тематическим макетом, используя приложенный к нему антураж без изменений, дети играют только первое время. Затем замыслы меняются, дополняются другими предметами, могут соединяться два или три макета. Вместе с детьми придумываем рассказы, сказки, которые в дальнейшем служат игровым сюжетом. В сюжетах можно соединять реальные и сказочные фантастические события. </a:t>
            </a:r>
            <a:r>
              <a:rPr lang="ru-RU" sz="1400" b="1" dirty="0" smtClean="0"/>
              <a:t>Таким образом</a:t>
            </a:r>
            <a:r>
              <a:rPr lang="ru-RU" sz="1400" dirty="0" smtClean="0"/>
              <a:t>, игры с макетами </a:t>
            </a:r>
            <a:r>
              <a:rPr lang="ru-RU" sz="1400" u="sng" dirty="0" smtClean="0"/>
              <a:t>содействуют общему развитию дошкольников, раскрывают творческие способности, подчеркивает индивидуальность каждого ребенка. </a:t>
            </a:r>
            <a:endParaRPr lang="ru-RU" sz="1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Картинка к слову &quot;Тетрадь, Блокнот, Тетрадка, Записная книжка&quot; - Сеть словесных ассоциаций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768" t="10001" r="7378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5800" y="152400"/>
            <a:ext cx="80010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352800" y="5103674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48471"/>
            <a:ext cx="7696200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Макет «Кинешма </a:t>
            </a:r>
            <a:r>
              <a:rPr lang="en-US" sz="1600" b="1" dirty="0" smtClean="0"/>
              <a:t>XIX</a:t>
            </a:r>
            <a:r>
              <a:rPr lang="ru-RU" sz="1600" b="1" dirty="0" smtClean="0"/>
              <a:t> в. Базарная площадь»</a:t>
            </a:r>
          </a:p>
          <a:p>
            <a:endParaRPr lang="ru-RU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pPr algn="ctr"/>
            <a:r>
              <a:rPr lang="ru-RU" sz="1600" b="1" dirty="0" smtClean="0"/>
              <a:t>Макет «Кинешма сегодня. </a:t>
            </a:r>
            <a:r>
              <a:rPr lang="ru-RU" sz="1600" b="1" dirty="0" err="1" smtClean="0"/>
              <a:t>Крестовоздвиженская</a:t>
            </a:r>
            <a:r>
              <a:rPr lang="ru-RU" sz="1600" b="1" dirty="0" smtClean="0"/>
              <a:t> часовня,</a:t>
            </a:r>
          </a:p>
          <a:p>
            <a:pPr algn="ctr"/>
            <a:r>
              <a:rPr lang="ru-RU" sz="1600" b="1" dirty="0" smtClean="0"/>
              <a:t> площадь Революции»</a:t>
            </a:r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>
              <a:buFont typeface="Arial" pitchFamily="34" charset="0"/>
              <a:buChar char="•"/>
            </a:pPr>
            <a:endParaRPr lang="ru-RU" sz="1700" b="1" dirty="0" smtClean="0">
              <a:solidFill>
                <a:srgbClr val="8F292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1028" name="Picture 4" descr="C:\Users\Lenovo\Documents\Надя\АТТЕСТАЦИЯ\ПРС\IMG_1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92967" cy="276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Lenovo\Documents\Надя\АТТЕСТАЦИЯ\ПРС\IMG_1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657600"/>
            <a:ext cx="3743732" cy="280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enovo\Documents\Надя\АТТЕСТАЦИЯ\ПРС\IMG_1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609600"/>
            <a:ext cx="355576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Lenovo\Documents\Надя\АТТЕСТАЦИЯ\ПРС\дн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017" y="3657600"/>
            <a:ext cx="375858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4105</TotalTime>
  <Words>598</Words>
  <Application>Microsoft Office PowerPoint</Application>
  <PresentationFormat>Экран (4:3)</PresentationFormat>
  <Paragraphs>266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Павлозавр</dc:creator>
  <cp:lastModifiedBy>Windows User</cp:lastModifiedBy>
  <cp:revision>397</cp:revision>
  <cp:lastPrinted>1601-01-01T00:00:00Z</cp:lastPrinted>
  <dcterms:created xsi:type="dcterms:W3CDTF">1601-01-01T00:00:00Z</dcterms:created>
  <dcterms:modified xsi:type="dcterms:W3CDTF">2023-06-30T18:28:25Z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