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6" r:id="rId3"/>
    <p:sldId id="268" r:id="rId4"/>
    <p:sldId id="267" r:id="rId5"/>
    <p:sldId id="263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7269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2408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казённое дошкольное образовательное учреждение 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«Детский сад № 10» комбинированного вида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г.Карабаша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312856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Консультация для педагогов 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«Методика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проведения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непосредственно образовательной деятельности  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формированию элементарных математических представлений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Ю.В.Егорова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4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7624" y="248933"/>
            <a:ext cx="7632848" cy="65966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3360"/>
              </a:lnSpc>
              <a:spcBef>
                <a:spcPts val="100"/>
              </a:spcBef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адачи НОД:</a:t>
            </a:r>
          </a:p>
          <a:p>
            <a:pPr marL="12700">
              <a:lnSpc>
                <a:spcPts val="3360"/>
              </a:lnSpc>
              <a:spcBef>
                <a:spcPts val="100"/>
              </a:spcBef>
            </a:pPr>
            <a:endParaRPr lang="ru-RU" sz="2800" b="1" i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образовательные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чему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ребёнка будем учить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(учить, закреплять, упражнять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just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развивающие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что развивать, закреплять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(умение слушать, анализировать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самое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главное, продолжать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формирование приёмов логического мышления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285750" indent="-285750" algn="just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воспитательные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что воспитывать у детей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математическую смекалку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сообразительность, умение слушать товарища, аккуратность, самостоятельность, трудолюбие, чувство успеха, потребность добиваться наилучших результатов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ts val="3360"/>
              </a:lnSpc>
              <a:spcBef>
                <a:spcPts val="100"/>
              </a:spcBef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ts val="3360"/>
              </a:lnSpc>
              <a:spcBef>
                <a:spcPts val="100"/>
              </a:spcBef>
            </a:pPr>
            <a:endParaRPr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64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7624" y="-716393"/>
            <a:ext cx="7270576" cy="27828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75" algn="ctr">
              <a:spcBef>
                <a:spcPts val="100"/>
              </a:spcBef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методика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проведения НОД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87624" y="1371600"/>
            <a:ext cx="7776864" cy="4498924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25400" algn="just">
              <a:lnSpc>
                <a:spcPct val="100000"/>
              </a:lnSpc>
              <a:spcBef>
                <a:spcPts val="710"/>
              </a:spcBef>
              <a:buClr>
                <a:srgbClr val="B03E99"/>
              </a:buClr>
              <a:buSzPct val="73076"/>
              <a:tabLst>
                <a:tab pos="299720" algn="l"/>
              </a:tabLst>
            </a:pPr>
            <a:r>
              <a:rPr sz="2400" b="1" i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5400" algn="just">
              <a:lnSpc>
                <a:spcPct val="100000"/>
              </a:lnSpc>
              <a:spcBef>
                <a:spcPts val="710"/>
              </a:spcBef>
              <a:buClr>
                <a:srgbClr val="B03E99"/>
              </a:buClr>
              <a:buSzPct val="73076"/>
              <a:tabLst>
                <a:tab pos="299720" algn="l"/>
              </a:tabLst>
            </a:pPr>
            <a:r>
              <a:rPr lang="ru-RU" sz="2400" b="1" i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Мотивационный момент 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сюрпризные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моменты, сказочные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сюжеты – младшие,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проблемные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ситуации – старшие, обсуждение,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чем занимались на прошлом занятии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подготовительная)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25400">
              <a:lnSpc>
                <a:spcPct val="100000"/>
              </a:lnSpc>
              <a:spcBef>
                <a:spcPts val="610"/>
              </a:spcBef>
              <a:buClr>
                <a:srgbClr val="B03E99"/>
              </a:buClr>
              <a:buSzPct val="73076"/>
              <a:tabLst>
                <a:tab pos="299720" algn="l"/>
              </a:tabLst>
            </a:pPr>
            <a:r>
              <a:rPr lang="ru-RU" sz="20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Основная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часть: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5400">
              <a:spcBef>
                <a:spcPts val="610"/>
              </a:spcBef>
              <a:buClr>
                <a:srgbClr val="B03E99"/>
              </a:buClr>
              <a:buSzPct val="73076"/>
              <a:tabLst>
                <a:tab pos="299720" algn="l"/>
              </a:tabLst>
            </a:pP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Математическая разминка,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бъяснение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показ 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25400">
              <a:lnSpc>
                <a:spcPct val="100000"/>
              </a:lnSpc>
              <a:spcBef>
                <a:spcPts val="600"/>
              </a:spcBef>
            </a:pP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Работа</a:t>
            </a:r>
            <a:r>
              <a:rPr sz="2000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демонстрационным</a:t>
            </a:r>
            <a:r>
              <a:rPr sz="2000" spc="-4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материалом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25400" marR="1742439">
              <a:lnSpc>
                <a:spcPct val="120800"/>
              </a:lnSpc>
              <a:spcBef>
                <a:spcPts val="10"/>
              </a:spcBef>
            </a:pP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sz="2000" dirty="0">
                <a:latin typeface="Times New Roman" pitchFamily="18" charset="0"/>
                <a:cs typeface="Times New Roman" pitchFamily="18" charset="0"/>
              </a:rPr>
              <a:t>с 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раздаточным </a:t>
            </a:r>
            <a:r>
              <a:rPr sz="2000" spc="-5" dirty="0" err="1">
                <a:latin typeface="Times New Roman" pitchFamily="18" charset="0"/>
                <a:cs typeface="Times New Roman" pitchFamily="18" charset="0"/>
              </a:rPr>
              <a:t>материалом</a:t>
            </a:r>
            <a:r>
              <a:rPr sz="2000" spc="-5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spc="-5" dirty="0" smtClean="0">
              <a:latin typeface="Times New Roman" pitchFamily="18" charset="0"/>
              <a:cs typeface="Times New Roman" pitchFamily="18" charset="0"/>
            </a:endParaRPr>
          </a:p>
          <a:p>
            <a:pPr marL="25400" marR="1742439">
              <a:lnSpc>
                <a:spcPct val="120800"/>
              </a:lnSpc>
              <a:spcBef>
                <a:spcPts val="10"/>
              </a:spcBef>
            </a:pP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25400" marR="1742439">
              <a:lnSpc>
                <a:spcPct val="120800"/>
              </a:lnSpc>
              <a:spcBef>
                <a:spcPts val="10"/>
              </a:spcBef>
            </a:pP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Дидактическая</a:t>
            </a:r>
            <a:r>
              <a:rPr sz="2000" spc="-1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spc="-5" dirty="0" err="1" smtClean="0">
                <a:latin typeface="Times New Roman" pitchFamily="18" charset="0"/>
                <a:cs typeface="Times New Roman" pitchFamily="18" charset="0"/>
              </a:rPr>
              <a:t>игра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  <a:p>
            <a:pPr marL="25400">
              <a:spcBef>
                <a:spcPts val="600"/>
              </a:spcBef>
              <a:buClr>
                <a:srgbClr val="B03E99"/>
              </a:buClr>
              <a:buSzPct val="73076"/>
              <a:tabLst>
                <a:tab pos="299720" algn="l"/>
              </a:tabLst>
            </a:pPr>
            <a:r>
              <a:rPr lang="ru-RU" sz="20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sz="2000" b="1" spc="-5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</a:t>
            </a:r>
            <a:r>
              <a:rPr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занятия</a:t>
            </a:r>
            <a:r>
              <a:rPr lang="ru-RU" sz="2000" b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 рефлексия </a:t>
            </a:r>
            <a:r>
              <a:rPr lang="ru-RU" sz="2000" b="1" spc="-5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игра-загадка, словесные методы, сюрпризные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моменты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использование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ИКТ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</a:t>
            </a:r>
            <a:endParaRPr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82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28600"/>
            <a:ext cx="7431360" cy="1256184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Методы и приёмы, используемые в структурных частях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НОД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2060848"/>
            <a:ext cx="7632848" cy="4342155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Наглядные методы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(демонстрационные и раздаточные)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 Словесные методы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(объяснение, рассказ, беседа, чтение, вопросы к детям)</a:t>
            </a:r>
          </a:p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 Практические методы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(упражнения, игровые задачи, дидактические упражнения) </a:t>
            </a:r>
            <a:endParaRPr lang="ru-RU" sz="2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 Игровые методы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(игры-путешествия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игры-предложения, игры –загадки,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игры-беседы,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игры-драматизации, подвижные игры, эпизодические игровые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приемы) </a:t>
            </a:r>
            <a:endParaRPr lang="ru-RU" sz="20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 Моделирование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одель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года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 месяца, модель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«Счетный торт», модель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«Солнечная система»,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модели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числа: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лепка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цифр и геометрических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фигур)</a:t>
            </a:r>
            <a:endParaRPr lang="ru-RU" sz="2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51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620688"/>
            <a:ext cx="64087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«А математику уже затем учить следует, что она ум в  порядок приводит»</a:t>
            </a:r>
          </a:p>
          <a:p>
            <a:pPr algn="r"/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М.В. Ломоносов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068960"/>
            <a:ext cx="4255196" cy="33843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42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2408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казённое дошкольное образовательное учреждение 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«Детский сад № 10» комбинированного вида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г.Карабаша</a:t>
            </a: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312856" cy="4800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Консультация для педагогов 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«Методика 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проведения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непосредственно образовательной деятельности  </a:t>
            </a:r>
          </a:p>
          <a:p>
            <a:pPr marL="0" indent="0" algn="ctr">
              <a:buNone/>
            </a:pPr>
            <a:r>
              <a:rPr lang="ru-RU" sz="36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формированию элементарных математических представлений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Ю.В.Егорова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6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</TotalTime>
  <Words>176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Муниципальное казённое дошкольное образовательное учреждение   «Детский сад № 10» комбинированного вида г.Карабаша  </vt:lpstr>
      <vt:lpstr>Презентация PowerPoint</vt:lpstr>
      <vt:lpstr>  Структура и методика  проведения НОД </vt:lpstr>
      <vt:lpstr>Методы и приёмы, используемые в структурных частях НОД</vt:lpstr>
      <vt:lpstr>Презентация PowerPoint</vt:lpstr>
      <vt:lpstr>Муниципальное казённое дошкольное образовательное учреждение   «Детский сад № 10» комбинированного вида г.Карабаша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казённое дошкольное образовательное учреждение   «Детский сад № 10» комбинированного вида г.Карабаша  </dc:title>
  <dc:creator>Lenovo</dc:creator>
  <cp:lastModifiedBy>Lenovo</cp:lastModifiedBy>
  <cp:revision>9</cp:revision>
  <dcterms:created xsi:type="dcterms:W3CDTF">2022-10-20T14:09:12Z</dcterms:created>
  <dcterms:modified xsi:type="dcterms:W3CDTF">2022-10-20T15:37:32Z</dcterms:modified>
</cp:coreProperties>
</file>