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7" r:id="rId2"/>
    <p:sldId id="268" r:id="rId3"/>
    <p:sldId id="269" r:id="rId4"/>
    <p:sldId id="277" r:id="rId5"/>
    <p:sldId id="272" r:id="rId6"/>
    <p:sldId id="281" r:id="rId7"/>
    <p:sldId id="282" r:id="rId8"/>
    <p:sldId id="283" r:id="rId9"/>
    <p:sldId id="284" r:id="rId10"/>
    <p:sldId id="274" r:id="rId11"/>
    <p:sldId id="285" r:id="rId12"/>
    <p:sldId id="260" r:id="rId13"/>
    <p:sldId id="266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17" autoAdjust="0"/>
  </p:normalViewPr>
  <p:slideViewPr>
    <p:cSldViewPr>
      <p:cViewPr varScale="1">
        <p:scale>
          <a:sx n="67" d="100"/>
          <a:sy n="67" d="100"/>
        </p:scale>
        <p:origin x="-1028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B1F82-2431-4E9D-A58C-610D5535E84A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DB4D9-34D9-4172-A29C-788CCC53C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DB4D9-34D9-4172-A29C-788CCC53C23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4C569-C828-4531-B4C1-EB59CA81958C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484F2-92F8-4AE2-820B-E71481636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918648" cy="6192687"/>
          </a:xfrm>
        </p:spPr>
        <p:txBody>
          <a:bodyPr anchor="t">
            <a:norm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«Средняя общеобразовательная школа № 4 ст. </a:t>
            </a:r>
            <a:r>
              <a:rPr lang="ru-RU" sz="1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Зольской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ТВОРЧЕСКИЙ ПРОЕКТ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 ТЕХНОЛОГИИ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«Театральные куклы» 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2848" cy="2495128"/>
          </a:xfrm>
        </p:spPr>
        <p:txBody>
          <a:bodyPr anchor="b">
            <a:normAutofit fontScale="92500" lnSpcReduction="20000"/>
          </a:bodyPr>
          <a:lstStyle/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pPr algn="r"/>
            <a:endPara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  <a:endParaRPr lang="ru-RU" sz="15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Коваленко </a:t>
            </a:r>
            <a:r>
              <a:rPr lang="ru-RU" sz="1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ульяна</a:t>
            </a: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Класс: 11а</a:t>
            </a:r>
            <a:endParaRPr lang="ru-RU" sz="15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Руководитель:</a:t>
            </a:r>
            <a:endParaRPr lang="ru-RU" sz="15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Учитель технологии </a:t>
            </a:r>
            <a:endParaRPr lang="ru-RU" sz="15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Ерохина Н.В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5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484784"/>
            <a:ext cx="7772400" cy="4284191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</a:rPr>
              <a:t>Кукла должна быть: </a:t>
            </a: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en-US" sz="2400" i="1" dirty="0" err="1" smtClean="0">
                <a:solidFill>
                  <a:srgbClr val="7030A0"/>
                </a:solidFill>
              </a:rPr>
              <a:t>недорог</a:t>
            </a:r>
            <a:r>
              <a:rPr lang="ru-RU" sz="2400" i="1" dirty="0" smtClean="0">
                <a:solidFill>
                  <a:srgbClr val="7030A0"/>
                </a:solidFill>
              </a:rPr>
              <a:t>ой</a:t>
            </a:r>
            <a:r>
              <a:rPr lang="en-US" sz="2400" i="1" dirty="0" smtClean="0">
                <a:solidFill>
                  <a:srgbClr val="7030A0"/>
                </a:solidFill>
              </a:rPr>
              <a:t>; </a:t>
            </a: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i="1" dirty="0" smtClean="0">
                <a:solidFill>
                  <a:srgbClr val="7030A0"/>
                </a:solidFill>
              </a:rPr>
              <a:t>из доступных материалов</a:t>
            </a:r>
            <a:r>
              <a:rPr lang="en-US" sz="2400" i="1" dirty="0" smtClean="0">
                <a:solidFill>
                  <a:srgbClr val="7030A0"/>
                </a:solidFill>
              </a:rPr>
              <a:t>;</a:t>
            </a: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en-US" sz="2400" i="1" dirty="0" err="1" smtClean="0">
                <a:solidFill>
                  <a:srgbClr val="7030A0"/>
                </a:solidFill>
              </a:rPr>
              <a:t>аккуратн</a:t>
            </a:r>
            <a:r>
              <a:rPr lang="ru-RU" sz="2400" i="1" dirty="0" err="1" smtClean="0">
                <a:solidFill>
                  <a:srgbClr val="7030A0"/>
                </a:solidFill>
              </a:rPr>
              <a:t>ая</a:t>
            </a:r>
            <a:r>
              <a:rPr lang="en-US" sz="2400" i="1" dirty="0" smtClean="0">
                <a:solidFill>
                  <a:srgbClr val="7030A0"/>
                </a:solidFill>
              </a:rPr>
              <a:t>;</a:t>
            </a: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en-US" sz="2400" i="1" dirty="0" err="1" smtClean="0">
                <a:solidFill>
                  <a:srgbClr val="7030A0"/>
                </a:solidFill>
              </a:rPr>
              <a:t>удобн</a:t>
            </a:r>
            <a:r>
              <a:rPr lang="ru-RU" sz="2400" i="1" dirty="0" err="1" smtClean="0">
                <a:solidFill>
                  <a:srgbClr val="7030A0"/>
                </a:solidFill>
              </a:rPr>
              <a:t>ая</a:t>
            </a:r>
            <a:r>
              <a:rPr lang="en-US" sz="2400" i="1" dirty="0" smtClean="0">
                <a:solidFill>
                  <a:srgbClr val="7030A0"/>
                </a:solidFill>
              </a:rPr>
              <a:t> в </a:t>
            </a:r>
            <a:r>
              <a:rPr lang="en-US" sz="2400" i="1" dirty="0" err="1" smtClean="0">
                <a:solidFill>
                  <a:srgbClr val="7030A0"/>
                </a:solidFill>
              </a:rPr>
              <a:t>использовании</a:t>
            </a:r>
            <a:r>
              <a:rPr lang="en-US" sz="2400" i="1" dirty="0" smtClean="0">
                <a:solidFill>
                  <a:srgbClr val="7030A0"/>
                </a:solidFill>
              </a:rPr>
              <a:t>; </a:t>
            </a: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i="1" dirty="0" smtClean="0">
                <a:solidFill>
                  <a:srgbClr val="7030A0"/>
                </a:solidFill>
              </a:rPr>
              <a:t>узнаваемая;</a:t>
            </a: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i="1" dirty="0" smtClean="0">
                <a:solidFill>
                  <a:srgbClr val="7030A0"/>
                </a:solidFill>
              </a:rPr>
              <a:t>несложная в изготовлении.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76672"/>
            <a:ext cx="7772400" cy="936104"/>
          </a:xfrm>
        </p:spPr>
        <p:txBody>
          <a:bodyPr anchor="ctr"/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Критерии, которым должны соответствовать кукл</a:t>
            </a:r>
            <a:r>
              <a:rPr lang="ru-RU" b="1" i="1" dirty="0" smtClean="0">
                <a:solidFill>
                  <a:srgbClr val="7030A0"/>
                </a:solidFill>
              </a:rPr>
              <a:t>а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844824"/>
            <a:ext cx="7772400" cy="3924151"/>
          </a:xfrm>
        </p:spPr>
        <p:txBody>
          <a:bodyPr/>
          <a:lstStyle/>
          <a:p>
            <a:r>
              <a:rPr lang="ru-RU" sz="1600" dirty="0" smtClean="0">
                <a:solidFill>
                  <a:srgbClr val="7030A0"/>
                </a:solidFill>
              </a:rPr>
              <a:t>- </a:t>
            </a:r>
            <a:r>
              <a:rPr lang="ru-RU" sz="1600" i="1" dirty="0" smtClean="0">
                <a:solidFill>
                  <a:srgbClr val="7030A0"/>
                </a:solidFill>
              </a:rPr>
              <a:t>Изготовить заготовки формы головы персонажа</a:t>
            </a:r>
            <a:br>
              <a:rPr lang="ru-RU" sz="1600" i="1" dirty="0" smtClean="0">
                <a:solidFill>
                  <a:srgbClr val="7030A0"/>
                </a:solidFill>
              </a:rPr>
            </a:br>
            <a:r>
              <a:rPr lang="ru-RU" sz="1600" i="1" dirty="0" smtClean="0">
                <a:solidFill>
                  <a:srgbClr val="7030A0"/>
                </a:solidFill>
              </a:rPr>
              <a:t>- Нарвать небольшие кусочки газеты (примерно 2 кв. см) и замочить в миске с тёплой водой</a:t>
            </a:r>
            <a:br>
              <a:rPr lang="ru-RU" sz="1600" i="1" dirty="0" smtClean="0">
                <a:solidFill>
                  <a:srgbClr val="7030A0"/>
                </a:solidFill>
              </a:rPr>
            </a:br>
            <a:r>
              <a:rPr lang="ru-RU" sz="1600" i="1" dirty="0" smtClean="0">
                <a:solidFill>
                  <a:srgbClr val="7030A0"/>
                </a:solidFill>
              </a:rPr>
              <a:t>- Заполнить форму материалом</a:t>
            </a:r>
            <a:br>
              <a:rPr lang="ru-RU" sz="1600" i="1" dirty="0" smtClean="0">
                <a:solidFill>
                  <a:srgbClr val="7030A0"/>
                </a:solidFill>
              </a:rPr>
            </a:br>
            <a:r>
              <a:rPr lang="ru-RU" sz="1600" i="1" dirty="0" smtClean="0">
                <a:solidFill>
                  <a:srgbClr val="7030A0"/>
                </a:solidFill>
              </a:rPr>
              <a:t>- Достать заготовки и нанести на них раствор для выравнивания поверхности</a:t>
            </a:r>
            <a:br>
              <a:rPr lang="ru-RU" sz="1600" i="1" dirty="0" smtClean="0">
                <a:solidFill>
                  <a:srgbClr val="7030A0"/>
                </a:solidFill>
              </a:rPr>
            </a:br>
            <a:r>
              <a:rPr lang="ru-RU" sz="1600" i="1" dirty="0" smtClean="0">
                <a:solidFill>
                  <a:srgbClr val="7030A0"/>
                </a:solidFill>
              </a:rPr>
              <a:t>- Высохшую форму соединить  между собой</a:t>
            </a:r>
            <a:br>
              <a:rPr lang="ru-RU" sz="1600" i="1" dirty="0" smtClean="0">
                <a:solidFill>
                  <a:srgbClr val="7030A0"/>
                </a:solidFill>
              </a:rPr>
            </a:br>
            <a:r>
              <a:rPr lang="ru-RU" sz="1600" i="1" dirty="0" smtClean="0">
                <a:solidFill>
                  <a:srgbClr val="7030A0"/>
                </a:solidFill>
              </a:rPr>
              <a:t>- Покрыть высохшую заготовку головы первым слоем гуаши белого цвета</a:t>
            </a:r>
            <a:br>
              <a:rPr lang="ru-RU" sz="1600" i="1" dirty="0" smtClean="0">
                <a:solidFill>
                  <a:srgbClr val="7030A0"/>
                </a:solidFill>
              </a:rPr>
            </a:br>
            <a:r>
              <a:rPr lang="ru-RU" sz="1600" i="1" dirty="0" smtClean="0">
                <a:solidFill>
                  <a:srgbClr val="7030A0"/>
                </a:solidFill>
              </a:rPr>
              <a:t>- Просушенную заготовку покрываю следующим слоем гуаши нужного тона и хорошо просушиваем </a:t>
            </a:r>
            <a:br>
              <a:rPr lang="ru-RU" sz="1600" i="1" dirty="0" smtClean="0">
                <a:solidFill>
                  <a:srgbClr val="7030A0"/>
                </a:solidFill>
              </a:rPr>
            </a:br>
            <a:r>
              <a:rPr lang="ru-RU" sz="1600" i="1" dirty="0" smtClean="0">
                <a:solidFill>
                  <a:srgbClr val="7030A0"/>
                </a:solidFill>
              </a:rPr>
              <a:t>- Придаю окончательный образ голове (приклеиваю волосы, нужные украшения и т. </a:t>
            </a:r>
            <a:r>
              <a:rPr lang="ru-RU" sz="1600" i="1" dirty="0" err="1" smtClean="0">
                <a:solidFill>
                  <a:srgbClr val="7030A0"/>
                </a:solidFill>
              </a:rPr>
              <a:t>п</a:t>
            </a:r>
            <a:r>
              <a:rPr lang="ru-RU" sz="1600" i="1" dirty="0" smtClean="0">
                <a:solidFill>
                  <a:srgbClr val="7030A0"/>
                </a:solidFill>
              </a:rPr>
              <a:t>) Прорисовываю части лица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548681"/>
            <a:ext cx="7883153" cy="864095"/>
          </a:xfrm>
        </p:spPr>
        <p:txBody>
          <a:bodyPr anchor="ctr"/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Технология изготовления голов театральных кукол </a:t>
            </a:r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в технике папье-маше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Технология изготовления костюмов</a:t>
            </a: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b="1" i="1" dirty="0" smtClean="0">
                <a:solidFill>
                  <a:srgbClr val="7030A0"/>
                </a:solidFill>
              </a:rPr>
              <a:t>для театральных кукол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7715200" cy="39212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 smtClean="0">
                <a:solidFill>
                  <a:srgbClr val="7030A0"/>
                </a:solidFill>
              </a:rPr>
              <a:t>- Разложить детали выкройки на кусочках ткани, сколоть булавками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7030A0"/>
                </a:solidFill>
              </a:rPr>
              <a:t>- Обвести выкройку по контуру, сделать необходимые прибавки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7030A0"/>
                </a:solidFill>
              </a:rPr>
              <a:t>- Вырезать детали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7030A0"/>
                </a:solidFill>
              </a:rPr>
              <a:t>- Детали сметать, стачать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7030A0"/>
                </a:solidFill>
              </a:rPr>
              <a:t>- Удалить нитки сметывания, обработать срезы</a:t>
            </a:r>
          </a:p>
          <a:p>
            <a:pPr>
              <a:buNone/>
            </a:pPr>
            <a:endParaRPr lang="ru-RU" sz="1600" i="1" dirty="0" smtClean="0"/>
          </a:p>
          <a:p>
            <a:pPr>
              <a:buFontTx/>
              <a:buChar char="-"/>
            </a:pP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Экологическое обоснование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7643192" cy="5616624"/>
          </a:xfrm>
        </p:spPr>
        <p:txBody>
          <a:bodyPr>
            <a:normAutofit fontScale="85000" lnSpcReduction="20000"/>
          </a:bodyPr>
          <a:lstStyle/>
          <a:p>
            <a:r>
              <a:rPr lang="ru-RU" sz="2600" i="1" dirty="0" smtClean="0">
                <a:solidFill>
                  <a:srgbClr val="7030A0"/>
                </a:solidFill>
              </a:rPr>
              <a:t>Моё изделие выполнено из экологически чистых материалов. Клей и краски на водной основе. Оставшиеся кусочки ткани и ниток в ходе работы я собирала в отдельную коробочку, так как они мне ещё могут пригодиться в дальнейшем.</a:t>
            </a:r>
            <a:endParaRPr lang="ru-RU" sz="2600" dirty="0" smtClean="0">
              <a:solidFill>
                <a:srgbClr val="7030A0"/>
              </a:solidFill>
            </a:endParaRPr>
          </a:p>
          <a:p>
            <a:r>
              <a:rPr lang="ru-RU" sz="2600" i="1" dirty="0" smtClean="0">
                <a:solidFill>
                  <a:srgbClr val="7030A0"/>
                </a:solidFill>
              </a:rPr>
              <a:t>В процессе шитья на машинке и обработке ткани на </a:t>
            </a:r>
            <a:r>
              <a:rPr lang="ru-RU" sz="2600" i="1" dirty="0" err="1" smtClean="0">
                <a:solidFill>
                  <a:srgbClr val="7030A0"/>
                </a:solidFill>
              </a:rPr>
              <a:t>оверлоке</a:t>
            </a:r>
            <a:r>
              <a:rPr lang="ru-RU" sz="2600" i="1" dirty="0" smtClean="0">
                <a:solidFill>
                  <a:srgbClr val="7030A0"/>
                </a:solidFill>
              </a:rPr>
              <a:t> возможен шум, но он не очень долгий и продолжительный. </a:t>
            </a:r>
            <a:endParaRPr lang="ru-RU" sz="2600" dirty="0" smtClean="0">
              <a:solidFill>
                <a:srgbClr val="7030A0"/>
              </a:solidFill>
            </a:endParaRPr>
          </a:p>
          <a:p>
            <a:r>
              <a:rPr lang="ru-RU" sz="2600" i="1" dirty="0" smtClean="0">
                <a:solidFill>
                  <a:srgbClr val="7030A0"/>
                </a:solidFill>
              </a:rPr>
              <a:t>Ткань в основном из натуральных волокон, в её составе нет никаких ядовитых примесей, которые могли повлечь за собой какие-то губительные изменения в окружающей среде. </a:t>
            </a:r>
            <a:endParaRPr lang="ru-RU" sz="2600" dirty="0" smtClean="0">
              <a:solidFill>
                <a:srgbClr val="7030A0"/>
              </a:solidFill>
            </a:endParaRPr>
          </a:p>
          <a:p>
            <a:r>
              <a:rPr lang="ru-RU" sz="2600" i="1" dirty="0" smtClean="0">
                <a:solidFill>
                  <a:srgbClr val="7030A0"/>
                </a:solidFill>
              </a:rPr>
              <a:t>Шитьё не привело к каким-нибудь нарушениям в </a:t>
            </a:r>
            <a:r>
              <a:rPr lang="ru-RU" sz="2600" i="1" dirty="0" err="1" smtClean="0">
                <a:solidFill>
                  <a:srgbClr val="7030A0"/>
                </a:solidFill>
              </a:rPr>
              <a:t>жизнедеятельнос-ти</a:t>
            </a:r>
            <a:r>
              <a:rPr lang="ru-RU" sz="2600" i="1" dirty="0" smtClean="0">
                <a:solidFill>
                  <a:srgbClr val="7030A0"/>
                </a:solidFill>
              </a:rPr>
              <a:t> человека, животных и растений. </a:t>
            </a:r>
            <a:endParaRPr lang="ru-RU" sz="2600" dirty="0" smtClean="0">
              <a:solidFill>
                <a:srgbClr val="7030A0"/>
              </a:solidFill>
            </a:endParaRPr>
          </a:p>
          <a:p>
            <a:r>
              <a:rPr lang="ru-RU" sz="2600" i="1" dirty="0" smtClean="0">
                <a:solidFill>
                  <a:srgbClr val="7030A0"/>
                </a:solidFill>
              </a:rPr>
              <a:t>Я думаю, что работники библиотеки будут очень бережно обращаться с моей куклой, ведь они очень сильно мечтали ,чтобы у них в библиотеке был кукольный театр. И тогда кукольный театр будет долго радовать маленьких посетителей библиотеки.</a:t>
            </a:r>
            <a:endParaRPr lang="ru-RU" sz="26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Экономическое обоснование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2564903"/>
            <a:ext cx="8208912" cy="3600401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Экономия – это система мер, направленная на обеспечение бережного использования сырья, материалов и времени. Рациональное использование природных ресурсов принадлежит к числу наиболее сложных и актуальных задач современности.</a:t>
            </a:r>
          </a:p>
          <a:p>
            <a:r>
              <a:rPr lang="ru-RU" sz="2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Вся производительность любого происхождения, из которых получают различное сырье. Требуют огромных затрат производства. Поэтому чем больше каждый из нас сэкономит материалов, тем меньше потребуется добывать природного сырья и соответственно разрушать природную среду.</a:t>
            </a:r>
          </a:p>
          <a:p>
            <a:r>
              <a:rPr lang="ru-RU" sz="2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Знания основ экологии и экономии помогут разумно строить свою жизнь и общества.</a:t>
            </a:r>
          </a:p>
          <a:p>
            <a:endParaRPr lang="ru-RU" sz="29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sz="2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Моя кукла стоит </a:t>
            </a:r>
            <a:r>
              <a:rPr lang="ru-RU" sz="29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569,81</a:t>
            </a:r>
            <a:r>
              <a:rPr lang="ru-RU" sz="2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руб., в магазине такая кукла стоит около 2000 рублей.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C:\Users\Настя\Pictures\денежный эквивалент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052736"/>
            <a:ext cx="25922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Оценка качества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5050904" cy="5688632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Не всё шло гладко в ходе моей работы. Конечно, были ошибки и недостатки. Когда я изготавливала голову, у меня возникли трудности, но я с ними справилась благодаря подсказке моего руководителя и учителя изобразительного искусства. Также иногда строчки на костюмчике получались не совсем ровными, но, в конце концов, я приспособилась и стала строчить гораздо лучше.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i="1" dirty="0" smtClean="0">
                <a:solidFill>
                  <a:srgbClr val="7030A0"/>
                </a:solidFill>
              </a:rPr>
              <a:t>Результат моей работы меня устраивает. Кукла удобно сидит на руке, ей легко управлять. 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i="1" dirty="0" smtClean="0">
                <a:solidFill>
                  <a:srgbClr val="7030A0"/>
                </a:solidFill>
              </a:rPr>
              <a:t>Петрушка всем нравился. Он получился таким настоящим. Ярким, красивым, живым и мне кажется вот ,вот заговорит своим голосом. Мне даже жалко стало расставаться с моим героем, я так его полюбила за то время, что работала над ним. И я обязательно теперь сделаю себе на память об этом проекте другую куклу.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i="1" dirty="0" smtClean="0">
                <a:solidFill>
                  <a:srgbClr val="7030A0"/>
                </a:solidFill>
              </a:rPr>
              <a:t>Мне пришлось немало потрудиться, но успех стоит потраченных сил и времени.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G:\11-10-2022_16-13-20\20221121_09035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180319" y="1668552"/>
            <a:ext cx="4104456" cy="287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9" y="-75010"/>
            <a:ext cx="8352928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7030A0"/>
                </a:solidFill>
              </a:rPr>
              <a:t> Цели и задачи </a:t>
            </a:r>
            <a:endParaRPr lang="ru-RU" sz="3200" dirty="0" smtClean="0">
              <a:solidFill>
                <a:srgbClr val="7030A0"/>
              </a:solidFill>
            </a:endParaRPr>
          </a:p>
          <a:p>
            <a:pPr lvl="0" algn="just"/>
            <a:r>
              <a:rPr lang="ru-RU" sz="3200" i="1" dirty="0" smtClean="0">
                <a:solidFill>
                  <a:srgbClr val="7030A0"/>
                </a:solidFill>
              </a:rPr>
              <a:t>1.Оценить свои возможности в творческой деятельности.</a:t>
            </a:r>
            <a:endParaRPr lang="ru-RU" sz="3200" dirty="0" smtClean="0">
              <a:solidFill>
                <a:srgbClr val="7030A0"/>
              </a:solidFill>
            </a:endParaRPr>
          </a:p>
          <a:p>
            <a:pPr lvl="0" algn="just"/>
            <a:r>
              <a:rPr lang="ru-RU" sz="3200" i="1" dirty="0" smtClean="0">
                <a:solidFill>
                  <a:srgbClr val="7030A0"/>
                </a:solidFill>
              </a:rPr>
              <a:t>2.Разработать проект.</a:t>
            </a:r>
            <a:endParaRPr lang="ru-RU" sz="3200" dirty="0" smtClean="0">
              <a:solidFill>
                <a:srgbClr val="7030A0"/>
              </a:solidFill>
            </a:endParaRPr>
          </a:p>
          <a:p>
            <a:pPr lvl="0" algn="just"/>
            <a:r>
              <a:rPr lang="ru-RU" sz="3200" i="1" dirty="0" smtClean="0">
                <a:solidFill>
                  <a:srgbClr val="7030A0"/>
                </a:solidFill>
              </a:rPr>
              <a:t>3.Изготовить театральную куклу.</a:t>
            </a:r>
            <a:endParaRPr lang="ru-RU" sz="3200" dirty="0" smtClean="0">
              <a:solidFill>
                <a:srgbClr val="7030A0"/>
              </a:solidFill>
            </a:endParaRPr>
          </a:p>
          <a:p>
            <a:pPr lvl="0" algn="just"/>
            <a:r>
              <a:rPr lang="ru-RU" sz="3200" i="1" dirty="0" smtClean="0">
                <a:solidFill>
                  <a:srgbClr val="7030A0"/>
                </a:solidFill>
              </a:rPr>
              <a:t>4.Углубить знания по материаловедению </a:t>
            </a:r>
            <a:br>
              <a:rPr lang="ru-RU" sz="3200" i="1" dirty="0" smtClean="0">
                <a:solidFill>
                  <a:srgbClr val="7030A0"/>
                </a:solidFill>
              </a:rPr>
            </a:br>
            <a:r>
              <a:rPr lang="ru-RU" sz="3200" i="1" dirty="0" smtClean="0">
                <a:solidFill>
                  <a:srgbClr val="7030A0"/>
                </a:solidFill>
              </a:rPr>
              <a:t>и машиноведению. </a:t>
            </a:r>
            <a:endParaRPr lang="ru-RU" sz="3200" dirty="0" smtClean="0">
              <a:solidFill>
                <a:srgbClr val="7030A0"/>
              </a:solidFill>
            </a:endParaRPr>
          </a:p>
          <a:p>
            <a:pPr lvl="0" algn="just"/>
            <a:r>
              <a:rPr lang="ru-RU" sz="3200" i="1" dirty="0" smtClean="0">
                <a:solidFill>
                  <a:srgbClr val="7030A0"/>
                </a:solidFill>
              </a:rPr>
              <a:t>5.Приобрести новые знания, умения </a:t>
            </a:r>
            <a:br>
              <a:rPr lang="ru-RU" sz="3200" i="1" dirty="0" smtClean="0">
                <a:solidFill>
                  <a:srgbClr val="7030A0"/>
                </a:solidFill>
              </a:rPr>
            </a:br>
            <a:r>
              <a:rPr lang="ru-RU" sz="3200" i="1" dirty="0" smtClean="0">
                <a:solidFill>
                  <a:srgbClr val="7030A0"/>
                </a:solidFill>
              </a:rPr>
              <a:t>и навыки. </a:t>
            </a:r>
            <a:endParaRPr lang="ru-RU" sz="3200" dirty="0" smtClean="0">
              <a:solidFill>
                <a:srgbClr val="7030A0"/>
              </a:solidFill>
            </a:endParaRPr>
          </a:p>
          <a:p>
            <a:pPr lvl="0" algn="just"/>
            <a:r>
              <a:rPr lang="ru-RU" sz="3200" i="1" dirty="0" smtClean="0">
                <a:solidFill>
                  <a:srgbClr val="7030A0"/>
                </a:solidFill>
              </a:rPr>
              <a:t>6.</a:t>
            </a:r>
            <a:r>
              <a:rPr lang="en-US" sz="3200" i="1" dirty="0" smtClean="0">
                <a:solidFill>
                  <a:srgbClr val="7030A0"/>
                </a:solidFill>
              </a:rPr>
              <a:t>Оценить проделанную работу.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5" y="836712"/>
            <a:ext cx="777686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7030A0"/>
                </a:solidFill>
              </a:rPr>
              <a:t>Актуальность новизна проекта </a:t>
            </a:r>
          </a:p>
          <a:p>
            <a:pPr algn="ctr"/>
            <a:endParaRPr lang="ru-RU" sz="2000" b="1" i="1" dirty="0" smtClean="0">
              <a:solidFill>
                <a:srgbClr val="7030A0"/>
              </a:solidFill>
            </a:endParaRPr>
          </a:p>
          <a:p>
            <a:pPr algn="ctr"/>
            <a:endParaRPr lang="ru-RU" sz="2000" dirty="0" smtClean="0">
              <a:solidFill>
                <a:srgbClr val="7030A0"/>
              </a:solidFill>
            </a:endParaRPr>
          </a:p>
          <a:p>
            <a:pPr indent="542925"/>
            <a:r>
              <a:rPr lang="ru-RU" sz="2000" i="1" dirty="0" smtClean="0">
                <a:solidFill>
                  <a:srgbClr val="7030A0"/>
                </a:solidFill>
              </a:rPr>
              <a:t>Театральную куклу я сделаю для нашей библиотеки. Игрушка будет служить для лучшего усвоения прочитанного, и так же помогут сотрудникам библиотеки привлечь к чтению как можно больше детишек.</a:t>
            </a:r>
            <a:endParaRPr lang="ru-RU" sz="2000" dirty="0" smtClean="0">
              <a:solidFill>
                <a:srgbClr val="7030A0"/>
              </a:solidFill>
            </a:endParaRPr>
          </a:p>
          <a:p>
            <a:pPr indent="542925"/>
            <a:r>
              <a:rPr lang="ru-RU" sz="2000" i="1" dirty="0" smtClean="0">
                <a:solidFill>
                  <a:srgbClr val="7030A0"/>
                </a:solidFill>
              </a:rPr>
              <a:t>Этой куклой можно будет пользоваться в любое время: и при постановке спектаклей, и при проведении других мероприятий. На следующий год я заканчиваю одиннадцатый класс и мы с одноклассниками организуем прощальный театр с куклами это будет что то новенькое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Схема обдумывания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схем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6840760" cy="446449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Возможные модели куклы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По способу управления куклы делятся на два основных вида: верховые и напольные.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i="1" dirty="0" smtClean="0">
                <a:solidFill>
                  <a:srgbClr val="7030A0"/>
                </a:solidFill>
              </a:rPr>
              <a:t>	К верховым относятся те, которыми актер-кукловод управляет снизу, из-за ширмы, и зритель его не видит.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i="1" dirty="0" smtClean="0">
                <a:solidFill>
                  <a:srgbClr val="7030A0"/>
                </a:solidFill>
              </a:rPr>
              <a:t>	Напольные находятся ниже актера, прямо на полу. Актер находится рядом и приводит куклу в движение на глазах у зрителей.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i="1" dirty="0" smtClean="0">
                <a:solidFill>
                  <a:srgbClr val="7030A0"/>
                </a:solidFill>
              </a:rPr>
              <a:t>	К верховым куклам относятся перчаточные («петрушки») и тростевые; к напольным — марионетки и большие напольные куклы.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/>
              <a:t>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7331"/>
            <a:ext cx="3008313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836712"/>
            <a:ext cx="4042792" cy="5289451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Вариант №1 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i="1" dirty="0" smtClean="0">
                <a:solidFill>
                  <a:srgbClr val="7030A0"/>
                </a:solidFill>
              </a:rPr>
              <a:t>Марионетка – так называют кукол на ниточках, а также кукол на одном металлическом штыре, прикрепленным к голове. Суставы вытачиваются на токарном станке или вырезаются острым ножом из мягких пород дерева, между собой скрепляются проволокой или ремешками. Голову крепят к корпусу на прочной верёвке, чтобы она была легкоподвижной. После сборки куклу подвешивают к деревянной крестовине, при помощи которой кукла приводится в движение.</a:t>
            </a: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r>
              <a:rPr lang="ru-RU" b="1" i="1" dirty="0" smtClean="0">
                <a:solidFill>
                  <a:srgbClr val="7030A0"/>
                </a:solidFill>
              </a:rPr>
              <a:t>Вариант №2 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i="1" dirty="0" smtClean="0">
                <a:solidFill>
                  <a:srgbClr val="7030A0"/>
                </a:solidFill>
              </a:rPr>
              <a:t>Перчаточная кукла - её внутреннее устройство напоминает трёхпалую перчатку, которую актёр-кукловод надевает на руку, вставляя указательный палец в голову куклы, а большой и средний — в ручки куклы.  Таким образом, правая рука исполнителя спрятана в костюме куклы. Движение пальцев кукловода становится движением головы и ручек куклы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5" name="Содержимое 4" descr="278"/>
          <p:cNvPicPr>
            <a:picLocks noGrp="1"/>
          </p:cNvPicPr>
          <p:nvPr>
            <p:ph idx="1"/>
          </p:nvPr>
        </p:nvPicPr>
        <p:blipFill>
          <a:blip r:embed="rId2" cstate="print">
            <a:lum contrast="66000"/>
          </a:blip>
          <a:srcRect t="4997" b="2368"/>
          <a:stretch>
            <a:fillRect/>
          </a:stretch>
        </p:blipFill>
        <p:spPr bwMode="auto">
          <a:xfrm>
            <a:off x="5076056" y="692696"/>
            <a:ext cx="3070175" cy="2160240"/>
          </a:xfrm>
          <a:prstGeom prst="rect">
            <a:avLst/>
          </a:prstGeom>
          <a:noFill/>
        </p:spPr>
      </p:pic>
      <p:pic>
        <p:nvPicPr>
          <p:cNvPr id="6" name="Рисунок 5" descr="Безымянный"/>
          <p:cNvPicPr/>
          <p:nvPr/>
        </p:nvPicPr>
        <p:blipFill>
          <a:blip r:embed="rId3" cstate="print">
            <a:lum contrast="48000"/>
          </a:blip>
          <a:srcRect/>
          <a:stretch>
            <a:fillRect/>
          </a:stretch>
        </p:blipFill>
        <p:spPr bwMode="auto">
          <a:xfrm>
            <a:off x="5652120" y="3573016"/>
            <a:ext cx="2232248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0362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48680"/>
            <a:ext cx="3008313" cy="5577483"/>
          </a:xfrm>
        </p:spPr>
        <p:txBody>
          <a:bodyPr/>
          <a:lstStyle/>
          <a:p>
            <a:endParaRPr lang="ru-RU" b="1" i="1" dirty="0" smtClean="0"/>
          </a:p>
          <a:p>
            <a:r>
              <a:rPr lang="ru-RU" b="1" i="1" dirty="0" smtClean="0">
                <a:solidFill>
                  <a:srgbClr val="7030A0"/>
                </a:solidFill>
              </a:rPr>
              <a:t>Вариант №3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i="1" dirty="0" smtClean="0">
                <a:solidFill>
                  <a:srgbClr val="7030A0"/>
                </a:solidFill>
              </a:rPr>
              <a:t>Плоская картонная кукла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i="1" dirty="0" smtClean="0">
                <a:solidFill>
                  <a:srgbClr val="7030A0"/>
                </a:solidFill>
              </a:rPr>
              <a:t>театра теней.</a:t>
            </a:r>
          </a:p>
          <a:p>
            <a:endParaRPr lang="ru-RU" i="1" dirty="0" smtClean="0">
              <a:solidFill>
                <a:srgbClr val="7030A0"/>
              </a:solidFill>
            </a:endParaRPr>
          </a:p>
          <a:p>
            <a:endParaRPr lang="ru-RU" i="1" dirty="0" smtClean="0">
              <a:solidFill>
                <a:srgbClr val="7030A0"/>
              </a:solidFill>
            </a:endParaRPr>
          </a:p>
          <a:p>
            <a:endParaRPr lang="ru-RU" i="1" dirty="0" smtClean="0">
              <a:solidFill>
                <a:srgbClr val="7030A0"/>
              </a:solidFill>
            </a:endParaRPr>
          </a:p>
          <a:p>
            <a:endParaRPr lang="ru-RU" i="1" dirty="0" smtClean="0">
              <a:solidFill>
                <a:srgbClr val="7030A0"/>
              </a:solidFill>
            </a:endParaRPr>
          </a:p>
          <a:p>
            <a:r>
              <a:rPr lang="ru-RU" b="1" i="1" dirty="0" smtClean="0">
                <a:solidFill>
                  <a:srgbClr val="7030A0"/>
                </a:solidFill>
              </a:rPr>
              <a:t>Вариант №4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i="1" dirty="0" smtClean="0">
                <a:solidFill>
                  <a:srgbClr val="7030A0"/>
                </a:solidFill>
              </a:rPr>
              <a:t>Тростевые куклы сложнее по конструкции, но это и дает им большие пластические возможности. Благодаря подвижности их головы, рта, глаз, спектакль может быть насыщен трюками и находками. Основу тростевых кукол составляет деревянная конструкция. К позвоночнику куклы - </a:t>
            </a:r>
            <a:r>
              <a:rPr lang="ru-RU" i="1" dirty="0" err="1" smtClean="0">
                <a:solidFill>
                  <a:srgbClr val="7030A0"/>
                </a:solidFill>
              </a:rPr>
              <a:t>гапиту</a:t>
            </a:r>
            <a:r>
              <a:rPr lang="ru-RU" i="1" dirty="0" smtClean="0">
                <a:solidFill>
                  <a:srgbClr val="7030A0"/>
                </a:solidFill>
              </a:rPr>
              <a:t> - крепятся плечи, к плечам – суставы рук. Второй рукой проволочными тростями приводит в движение руки куклы.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Pict0124"/>
          <p:cNvPicPr>
            <a:picLocks noGrp="1"/>
          </p:cNvPicPr>
          <p:nvPr>
            <p:ph idx="1"/>
          </p:nvPr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5364088" y="404664"/>
            <a:ext cx="1944216" cy="2160240"/>
          </a:xfrm>
          <a:prstGeom prst="rect">
            <a:avLst/>
          </a:prstGeom>
          <a:noFill/>
        </p:spPr>
      </p:pic>
      <p:pic>
        <p:nvPicPr>
          <p:cNvPr id="6" name="Рисунок 5" descr="25"/>
          <p:cNvPicPr/>
          <p:nvPr/>
        </p:nvPicPr>
        <p:blipFill>
          <a:blip r:embed="rId3" cstate="print">
            <a:lum contrast="100000"/>
          </a:blip>
          <a:srcRect/>
          <a:stretch>
            <a:fillRect/>
          </a:stretch>
        </p:blipFill>
        <p:spPr bwMode="auto">
          <a:xfrm>
            <a:off x="5580112" y="2780928"/>
            <a:ext cx="1944216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Выбор материалов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776864" cy="47525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i="1" dirty="0" smtClean="0">
                <a:solidFill>
                  <a:srgbClr val="7030A0"/>
                </a:solidFill>
              </a:rPr>
              <a:t>Для изготовления «перчаток» я использую старые лоскуты и ненужные вещи.</a:t>
            </a:r>
          </a:p>
          <a:p>
            <a:pPr algn="just"/>
            <a:r>
              <a:rPr lang="ru-RU" sz="1800" i="1" dirty="0" smtClean="0">
                <a:solidFill>
                  <a:srgbClr val="7030A0"/>
                </a:solidFill>
              </a:rPr>
              <a:t>Виды предлагаемых тканей:</a:t>
            </a:r>
            <a:endParaRPr lang="ru-RU" sz="1800" dirty="0" smtClean="0">
              <a:solidFill>
                <a:srgbClr val="7030A0"/>
              </a:solidFill>
            </a:endParaRPr>
          </a:p>
          <a:p>
            <a:pPr lvl="0" algn="just"/>
            <a:r>
              <a:rPr lang="ru-RU" sz="1800" i="1" dirty="0" err="1" smtClean="0">
                <a:solidFill>
                  <a:srgbClr val="7030A0"/>
                </a:solidFill>
              </a:rPr>
              <a:t>х</a:t>
            </a:r>
            <a:r>
              <a:rPr lang="ru-RU" sz="1800" i="1" dirty="0" smtClean="0">
                <a:solidFill>
                  <a:srgbClr val="7030A0"/>
                </a:solidFill>
              </a:rPr>
              <a:t>/б ткань,</a:t>
            </a:r>
            <a:endParaRPr lang="ru-RU" sz="1800" dirty="0" smtClean="0">
              <a:solidFill>
                <a:srgbClr val="7030A0"/>
              </a:solidFill>
            </a:endParaRPr>
          </a:p>
          <a:p>
            <a:pPr lvl="0" algn="just"/>
            <a:r>
              <a:rPr lang="ru-RU" sz="1800" i="1" dirty="0" smtClean="0">
                <a:solidFill>
                  <a:srgbClr val="7030A0"/>
                </a:solidFill>
              </a:rPr>
              <a:t>шерсть,</a:t>
            </a:r>
            <a:endParaRPr lang="ru-RU" sz="1800" dirty="0" smtClean="0">
              <a:solidFill>
                <a:srgbClr val="7030A0"/>
              </a:solidFill>
            </a:endParaRPr>
          </a:p>
          <a:p>
            <a:pPr lvl="0" algn="just"/>
            <a:r>
              <a:rPr lang="ru-RU" sz="1800" i="1" dirty="0" smtClean="0">
                <a:solidFill>
                  <a:srgbClr val="7030A0"/>
                </a:solidFill>
              </a:rPr>
              <a:t>шелк.</a:t>
            </a:r>
            <a:endParaRPr lang="ru-RU" sz="1800" dirty="0" smtClean="0">
              <a:solidFill>
                <a:srgbClr val="7030A0"/>
              </a:solidFill>
            </a:endParaRPr>
          </a:p>
          <a:p>
            <a:pPr algn="just"/>
            <a:r>
              <a:rPr lang="ru-RU" sz="1800" i="1" dirty="0" smtClean="0">
                <a:solidFill>
                  <a:srgbClr val="7030A0"/>
                </a:solidFill>
              </a:rPr>
              <a:t>Нитки для шитья:</a:t>
            </a:r>
            <a:endParaRPr lang="ru-RU" sz="1800" dirty="0" smtClean="0">
              <a:solidFill>
                <a:srgbClr val="7030A0"/>
              </a:solidFill>
            </a:endParaRPr>
          </a:p>
          <a:p>
            <a:pPr lvl="0" algn="just"/>
            <a:r>
              <a:rPr lang="ru-RU" sz="1800" i="1" dirty="0" smtClean="0">
                <a:solidFill>
                  <a:srgbClr val="7030A0"/>
                </a:solidFill>
              </a:rPr>
              <a:t>лавсановые,</a:t>
            </a:r>
            <a:endParaRPr lang="ru-RU" sz="1800" dirty="0" smtClean="0">
              <a:solidFill>
                <a:srgbClr val="7030A0"/>
              </a:solidFill>
            </a:endParaRPr>
          </a:p>
          <a:p>
            <a:pPr lvl="0" algn="just"/>
            <a:r>
              <a:rPr lang="ru-RU" sz="1800" i="1" dirty="0" smtClean="0">
                <a:solidFill>
                  <a:srgbClr val="7030A0"/>
                </a:solidFill>
              </a:rPr>
              <a:t>хлопчатобумажные,</a:t>
            </a:r>
            <a:endParaRPr lang="ru-RU" sz="1800" dirty="0" smtClean="0">
              <a:solidFill>
                <a:srgbClr val="7030A0"/>
              </a:solidFill>
            </a:endParaRPr>
          </a:p>
          <a:p>
            <a:pPr lvl="0" algn="just"/>
            <a:r>
              <a:rPr lang="ru-RU" sz="1800" i="1" dirty="0" smtClean="0">
                <a:solidFill>
                  <a:srgbClr val="7030A0"/>
                </a:solidFill>
              </a:rPr>
              <a:t>армированные.</a:t>
            </a:r>
            <a:endParaRPr lang="ru-RU" sz="1800" dirty="0" smtClean="0">
              <a:solidFill>
                <a:srgbClr val="7030A0"/>
              </a:solidFill>
            </a:endParaRPr>
          </a:p>
          <a:p>
            <a:pPr algn="just"/>
            <a:r>
              <a:rPr lang="ru-RU" sz="1800" i="1" dirty="0" smtClean="0">
                <a:solidFill>
                  <a:srgbClr val="7030A0"/>
                </a:solidFill>
              </a:rPr>
              <a:t>Я выбираю хлопчатобумажные, так как они есть у меня дома  и разных цветов удобные для шитья.</a:t>
            </a:r>
            <a:endParaRPr lang="ru-RU" sz="1800" dirty="0" smtClean="0">
              <a:solidFill>
                <a:srgbClr val="7030A0"/>
              </a:solidFill>
            </a:endParaRPr>
          </a:p>
          <a:p>
            <a:pPr algn="just"/>
            <a:r>
              <a:rPr lang="ru-RU" sz="1800" i="1" dirty="0" smtClean="0">
                <a:solidFill>
                  <a:srgbClr val="7030A0"/>
                </a:solidFill>
              </a:rPr>
              <a:t>А цвет ниток для пошива изделий я подберу в тон каждой из тканей.</a:t>
            </a:r>
            <a:endParaRPr lang="ru-RU" sz="1800" dirty="0" smtClean="0">
              <a:solidFill>
                <a:srgbClr val="7030A0"/>
              </a:solidFill>
            </a:endParaRPr>
          </a:p>
          <a:p>
            <a:pPr algn="just"/>
            <a:r>
              <a:rPr lang="ru-RU" sz="1800" i="1" dirty="0" smtClean="0">
                <a:solidFill>
                  <a:srgbClr val="7030A0"/>
                </a:solidFill>
              </a:rPr>
              <a:t>Еще мне понадобятся , пуговицы, немного атласной ленты, картон, </a:t>
            </a:r>
            <a:r>
              <a:rPr lang="ru-RU" sz="1800" i="1" dirty="0" err="1" smtClean="0">
                <a:solidFill>
                  <a:srgbClr val="7030A0"/>
                </a:solidFill>
              </a:rPr>
              <a:t>синтепон</a:t>
            </a:r>
            <a:r>
              <a:rPr lang="ru-RU" sz="1800" i="1" dirty="0" smtClean="0">
                <a:solidFill>
                  <a:srgbClr val="7030A0"/>
                </a:solidFill>
              </a:rPr>
              <a:t>, немного ниток для отделки  головы куклы</a:t>
            </a:r>
            <a:endParaRPr lang="ru-RU" sz="1800" dirty="0" smtClean="0">
              <a:solidFill>
                <a:srgbClr val="7030A0"/>
              </a:solidFill>
            </a:endParaRPr>
          </a:p>
          <a:p>
            <a:pPr algn="just"/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836712"/>
            <a:ext cx="7772400" cy="4932263"/>
          </a:xfrm>
        </p:spPr>
        <p:txBody>
          <a:bodyPr>
            <a:normAutofit fontScale="90000"/>
          </a:bodyPr>
          <a:lstStyle/>
          <a:p>
            <a:r>
              <a:rPr lang="ru-RU" sz="1800" i="1" dirty="0" smtClean="0">
                <a:solidFill>
                  <a:srgbClr val="7030A0"/>
                </a:solidFill>
              </a:rPr>
              <a:t>Для работы мне понадобятся инструменты: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/>
            </a:r>
            <a:br>
              <a:rPr lang="ru-RU" sz="1800" i="1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игла,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ножницы,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булавки,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кисти,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i="1" dirty="0" err="1" smtClean="0">
                <a:solidFill>
                  <a:srgbClr val="7030A0"/>
                </a:solidFill>
              </a:rPr>
              <a:t>вспарыватель</a:t>
            </a:r>
            <a:r>
              <a:rPr lang="ru-RU" sz="1800" i="1" dirty="0" smtClean="0">
                <a:solidFill>
                  <a:srgbClr val="7030A0"/>
                </a:solidFill>
              </a:rPr>
              <a:t>,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канцелярский нож,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линейка,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миска,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портной мел.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 Также мне понадобится следующее оборудование: 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швейная машина,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утюг,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 </a:t>
            </a:r>
            <a:r>
              <a:rPr lang="ru-RU" sz="1800" i="1" dirty="0" err="1" smtClean="0">
                <a:solidFill>
                  <a:srgbClr val="7030A0"/>
                </a:solidFill>
              </a:rPr>
              <a:t>оверлок</a:t>
            </a:r>
            <a:r>
              <a:rPr lang="ru-RU" sz="1800" i="1" dirty="0" smtClean="0">
                <a:solidFill>
                  <a:srgbClr val="7030A0"/>
                </a:solidFill>
              </a:rPr>
              <a:t>,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гладильная доска.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432047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Выбор инструментов и оборудования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883</Words>
  <Application>Microsoft Office PowerPoint</Application>
  <PresentationFormat>Экран (4:3)</PresentationFormat>
  <Paragraphs>91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Муниципальное бюджетное образовательное учреждение  «Средняя общеобразовательная школа № 4 ст. Зольской»         ТВОРЧЕСКИЙ ПРОЕКТ  ПО ТЕХНОЛОГИИ «Театральные куклы»   </vt:lpstr>
      <vt:lpstr>Слайд 2</vt:lpstr>
      <vt:lpstr>Слайд 3</vt:lpstr>
      <vt:lpstr>Схема обдумывания</vt:lpstr>
      <vt:lpstr>Возможные модели куклы</vt:lpstr>
      <vt:lpstr>Слайд 6</vt:lpstr>
      <vt:lpstr>Слайд 7</vt:lpstr>
      <vt:lpstr>Выбор материалов </vt:lpstr>
      <vt:lpstr>Для работы мне понадобятся инструменты:  игла, ножницы, булавки, кисти, вспарыватель, канцелярский нож, линейка, миска, портной мел.   Также мне понадобится следующее оборудование:   швейная машина, утюг,  оверлок, гладильная доска. </vt:lpstr>
      <vt:lpstr>Кукла должна быть:   недорогой;  из доступных материалов; аккуратная; удобная в использовании;  узнаваемая; несложная в изготовлении.</vt:lpstr>
      <vt:lpstr>- Изготовить заготовки формы головы персонажа - Нарвать небольшие кусочки газеты (примерно 2 кв. см) и замочить в миске с тёплой водой - Заполнить форму материалом - Достать заготовки и нанести на них раствор для выравнивания поверхности - Высохшую форму соединить  между собой - Покрыть высохшую заготовку головы первым слоем гуаши белого цвета - Просушенную заготовку покрываю следующим слоем гуаши нужного тона и хорошо просушиваем  - Придаю окончательный образ голове (приклеиваю волосы, нужные украшения и т. п) Прорисовываю части лица</vt:lpstr>
      <vt:lpstr>Технология изготовления костюмов для театральных кукол</vt:lpstr>
      <vt:lpstr>Экологическое обоснование</vt:lpstr>
      <vt:lpstr>Экономическое обоснование</vt:lpstr>
      <vt:lpstr>Оценка качества работы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Олень</dc:title>
  <dc:creator>user</dc:creator>
  <cp:lastModifiedBy>Настя</cp:lastModifiedBy>
  <cp:revision>32</cp:revision>
  <dcterms:created xsi:type="dcterms:W3CDTF">2020-04-21T12:20:59Z</dcterms:created>
  <dcterms:modified xsi:type="dcterms:W3CDTF">2024-03-26T17:47:36Z</dcterms:modified>
</cp:coreProperties>
</file>